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706F11-434E-4F74-BD28-322E5791C00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2A443A-B0A6-4A1C-8913-3D7FC4DCA1F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9590EE-4168-420B-A653-856FA8683BF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9CFC86-B618-4659-BBB0-83B086E53F6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6AE97-DCA1-45FE-BAFC-41CE8879440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D87AC-653F-4B13-8F96-26770444E10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4817EE-75D8-4F80-86F5-9260468A177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A9FA3F-04CF-4FF3-9D28-109ECA3AEC6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E84995-D3DA-42F2-B0CF-4B9953795B8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5C4F36-DB8C-481A-AD61-F364C45A1BC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7D50E-374F-4409-9324-19ABD5B13EC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2F19FD-E636-418E-8067-14D91EA18DB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B63FA8-FA11-4963-9A01-1E1F535EF11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F586F0-30D0-4E9D-9DF2-A8E790FE7AD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C79EA-7BBF-4713-8648-BFE9C0321C2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81248B-B21C-4514-AD16-B11C0CA36D9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205EA-4800-4C22-9EAE-7857FCA7164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722F4D-70DA-4BE5-9489-D19CC41457E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264881-93E6-42AF-904B-9DF3915060D0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77A1B-E504-4A91-A9C8-B47ACABAF4A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A1B538-94B7-4D21-AEF4-CE570FFE0F7C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EA440-3A14-4034-BE91-F5F14D619CD0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D7642-164C-46F3-805D-AD46E5993241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A37D73-6208-4119-A13E-E9F7F252D42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9F229-6B0F-43AE-886B-6175721F746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1419AF-9F53-46A6-94EA-5EDA9B7A62A8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36DF84-E80B-4394-A412-119D3AD9E452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D8E39-D7EC-47C0-B72A-EEE211DB438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24584-4968-4B15-8389-DFA8013663E4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1F8D81-AD17-4991-A713-3B765AA43C02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B8C3B3-BA60-4A96-B2A0-39934FC687D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A8D5B7-267A-4CCA-AC57-8BAAC04CFFE3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0B0751-5306-49E1-89E3-80B133782564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37136E-6847-4E7C-8A92-97E436A8131D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C962BC-1149-4F0D-B4EF-0BD6A517768E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8D8C2E-4411-454C-8738-6EF9AF957E62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CC23F0-F5DC-4176-841C-D7CB082F7AC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9B7E19-786F-47B0-97B2-7356B36C1FC1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B8922A-F9DA-4BAD-8C3A-7DEC397FBA15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F8567D-A2CB-4F09-BED7-C4DE638DB99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357D36-AE5F-457E-BA59-08630E679A1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B274F1-D561-4C08-A690-7C73EF74FBE2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F4D6A74-0E74-44CB-A144-F5AF73645F6E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6E2F965-953D-45D2-8B9F-AFD2904AC631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A8EF41-37E8-4950-98E7-A9D56A260F82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2A9E1F-B8C8-4C54-94DD-AFF3E93E07CE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67A034-0099-4986-BEBC-F2F4B03C9F1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A3D521-B00C-4D13-B892-2A1D64BCCA4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7309AC-B6AD-4A92-86D9-F010039C473C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D299745-A614-40A9-BC31-F3D5447D9253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DCFA64-0F3F-4EDD-AE82-D605C530B22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352;p88"/>
          <p:cNvSpPr/>
          <p:nvPr/>
        </p:nvSpPr>
        <p:spPr>
          <a:xfrm>
            <a:off x="590400" y="1365120"/>
            <a:ext cx="7987680" cy="3411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FA73F3-363E-4210-BE8E-3FBFA614EED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372;p92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9240" cy="5142960"/>
          </a:xfrm>
          <a:prstGeom prst="rect">
            <a:avLst/>
          </a:prstGeom>
          <a:ln w="0">
            <a:noFill/>
          </a:ln>
        </p:spPr>
      </p:pic>
      <p:sp>
        <p:nvSpPr>
          <p:cNvPr id="273" name="Google Shape;373;p92"/>
          <p:cNvSpPr/>
          <p:nvPr/>
        </p:nvSpPr>
        <p:spPr>
          <a:xfrm>
            <a:off x="433080" y="553680"/>
            <a:ext cx="4160880" cy="414720"/>
          </a:xfrm>
          <a:prstGeom prst="roundRect">
            <a:avLst>
              <a:gd name="adj" fmla="val 16667"/>
            </a:avLst>
          </a:prstGeom>
          <a:solidFill>
            <a:srgbClr val="740fb4"/>
          </a:solidFill>
          <a:ln w="0">
            <a:noFill/>
          </a:ln>
          <a:effectLst>
            <a:outerShdw algn="bl" blurRad="200160" dir="5400000" dist="2844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4" name="Google Shape;374;p92"/>
          <p:cNvSpPr/>
          <p:nvPr/>
        </p:nvSpPr>
        <p:spPr>
          <a:xfrm>
            <a:off x="428400" y="1890720"/>
            <a:ext cx="7583760" cy="20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1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Использование машинного обучения для автоматизации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75" name="Google Shape;375;p92"/>
          <p:cNvSpPr/>
          <p:nvPr/>
        </p:nvSpPr>
        <p:spPr>
          <a:xfrm>
            <a:off x="572040" y="553680"/>
            <a:ext cx="434052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4f4f6"/>
                </a:solidFill>
                <a:latin typeface="Roboto Medium"/>
                <a:ea typeface="Roboto Medium"/>
              </a:rPr>
              <a:t>Machine Learning. Professional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76" name="Google Shape;376;p92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21520" cy="2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4542480" cy="399708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 txBox="1"/>
          <p:nvPr/>
        </p:nvSpPr>
        <p:spPr>
          <a:xfrm>
            <a:off x="5257800" y="1371600"/>
            <a:ext cx="32004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Матрица корреляций выглядит корректной: значения на интервале [0.53, 0.9] показывают высокую степень схожести загрузки CPU на уровне дневного шаблона.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Heatmap построен правильно и предоставляет полезный визуальный анализ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249120" y="1143000"/>
            <a:ext cx="5008680" cy="3790440"/>
          </a:xfrm>
          <a:prstGeom prst="rect">
            <a:avLst/>
          </a:prstGeom>
          <a:ln w="0">
            <a:noFill/>
          </a:ln>
        </p:spPr>
      </p:pic>
      <p:sp>
        <p:nvSpPr>
          <p:cNvPr id="305" name=""/>
          <p:cNvSpPr txBox="1"/>
          <p:nvPr/>
        </p:nvSpPr>
        <p:spPr>
          <a:xfrm>
            <a:off x="5486400" y="1171800"/>
            <a:ext cx="32004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Тренд на рост ближе к 9:00 в будни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Тренд на спад ближе к 17:00 в будни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237600" y="1143000"/>
            <a:ext cx="4984200" cy="3790440"/>
          </a:xfrm>
          <a:prstGeom prst="rect">
            <a:avLst/>
          </a:prstGeom>
          <a:ln w="0">
            <a:noFill/>
          </a:ln>
        </p:spPr>
      </p:pic>
      <p:sp>
        <p:nvSpPr>
          <p:cNvPr id="308" name=""/>
          <p:cNvSpPr txBox="1"/>
          <p:nvPr/>
        </p:nvSpPr>
        <p:spPr>
          <a:xfrm>
            <a:off x="5486400" y="1143000"/>
            <a:ext cx="3200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Тренд на “боковик” по выходным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 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10" name=""/>
          <p:cNvGraphicFramePr/>
          <p:nvPr/>
        </p:nvGraphicFramePr>
        <p:xfrm>
          <a:off x="781200" y="1165320"/>
          <a:ext cx="7772040" cy="203508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Baseline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0.000799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0.028272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0.023193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6.292051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Linear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0.019142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0.138354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0.108357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194.732679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R.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0.006915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0.083156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0.050341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64.652535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0.009464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0.097282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0.072043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144.917992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k-NN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0.007976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0.089308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0.051669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56.113959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LinearRegression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876240" y="885960"/>
            <a:ext cx="7581960" cy="41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RandomForest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914400" y="906840"/>
            <a:ext cx="7543800" cy="41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SVM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914400" y="885960"/>
            <a:ext cx="7581960" cy="41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k-NN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908640" y="914400"/>
            <a:ext cx="752976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914400" y="906840"/>
            <a:ext cx="7543800" cy="41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общая архитектура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457200" y="1469880"/>
            <a:ext cx="800100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Input size</a:t>
            </a:r>
            <a:r>
              <a:rPr b="0" lang="en-US" sz="1800" spc="-1" strike="noStrike">
                <a:latin typeface="Arial"/>
              </a:rPr>
              <a:t> (входное измерение): - </a:t>
            </a:r>
            <a:r>
              <a:rPr b="1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, так как модели получают одномерный временной ряд.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Hidden size</a:t>
            </a:r>
            <a:r>
              <a:rPr b="0" lang="en-US" sz="1800" spc="-1" strike="noStrike">
                <a:latin typeface="Arial"/>
              </a:rPr>
              <a:t> (размер скрытых состояний): </a:t>
            </a:r>
            <a:r>
              <a:rPr b="1" lang="en-US" sz="1800" spc="-1" strike="noStrike">
                <a:latin typeface="Arial"/>
              </a:rPr>
              <a:t>32</a:t>
            </a:r>
            <a:r>
              <a:rPr b="0" lang="en-US" sz="1800" spc="-1" strike="noStrike">
                <a:latin typeface="Arial"/>
              </a:rPr>
              <a:t>, что позволяет эффективно моделировать сложные зависимости.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Number of layers</a:t>
            </a:r>
            <a:r>
              <a:rPr b="0" lang="en-US" sz="1800" spc="-1" strike="noStrike">
                <a:latin typeface="Arial"/>
              </a:rPr>
              <a:t> (количество слоёв): </a:t>
            </a:r>
            <a:r>
              <a:rPr b="1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, чтобы усилить способность к представлению данных.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Dropout</a:t>
            </a:r>
            <a:r>
              <a:rPr b="0" lang="en-US" sz="1800" spc="-1" strike="noStrike">
                <a:latin typeface="Arial"/>
              </a:rPr>
              <a:t>: используется в LSTM и GRU для предотвращения переобучения. Его значение установлено на уровне </a:t>
            </a:r>
            <a:r>
              <a:rPr b="1" lang="en-US" sz="1800" spc="-1" strike="noStrike">
                <a:latin typeface="Arial"/>
              </a:rPr>
              <a:t>0.2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Batch size</a:t>
            </a:r>
            <a:r>
              <a:rPr b="0" lang="en-US" sz="1800" spc="-1" strike="noStrike">
                <a:latin typeface="Arial"/>
              </a:rPr>
              <a:t>: </a:t>
            </a:r>
            <a:r>
              <a:rPr b="1" lang="en-US" sz="1800" spc="-1" strike="noStrike">
                <a:latin typeface="Arial"/>
              </a:rPr>
              <a:t>32</a:t>
            </a:r>
            <a:r>
              <a:rPr b="0" lang="en-US" sz="1800" spc="-1" strike="noStrike">
                <a:latin typeface="Arial"/>
              </a:rPr>
              <a:t>, чтобы ускорить обучение за счёт мини-пакетов данных.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Оптимизатор</a:t>
            </a:r>
            <a:r>
              <a:rPr b="0" lang="en-US" sz="1800" spc="-1" strike="noStrike">
                <a:latin typeface="Arial"/>
              </a:rPr>
              <a:t>: </a:t>
            </a:r>
            <a:r>
              <a:rPr b="1" lang="en-US" sz="1800" spc="-1" strike="noStrike">
                <a:latin typeface="Arial"/>
              </a:rPr>
              <a:t>Adam</a:t>
            </a:r>
            <a:r>
              <a:rPr b="0" lang="en-US" sz="1800" spc="-1" strike="noStrike">
                <a:latin typeface="Arial"/>
              </a:rPr>
              <a:t> с фиксированным шагом обучения </a:t>
            </a:r>
            <a:r>
              <a:rPr b="1" lang="en-US" sz="1800" spc="-1" strike="noStrike">
                <a:latin typeface="Arial"/>
              </a:rPr>
              <a:t>0.001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Loss function</a:t>
            </a:r>
            <a:r>
              <a:rPr b="0" lang="en-US" sz="1800" spc="-1" strike="noStrike">
                <a:latin typeface="Arial"/>
              </a:rPr>
              <a:t> (функция ошибки): </a:t>
            </a:r>
            <a:r>
              <a:rPr b="1" lang="en-US" sz="1800" spc="-1" strike="noStrike">
                <a:latin typeface="Arial"/>
              </a:rPr>
              <a:t>MSELoss</a:t>
            </a:r>
            <a:r>
              <a:rPr b="0" lang="en-US" sz="1800" spc="-1" strike="noStrike">
                <a:latin typeface="Arial"/>
              </a:rPr>
              <a:t>, так как необходимо минимизировать ошибку прогноза непрерывной величины.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9760" cy="1841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Использование машинного обучения для автоматизации управления облачными ресурсами в кластере Kubernetes</a:t>
            </a:r>
            <a:br>
              <a:rPr sz="3000"/>
            </a:br>
            <a:r>
              <a:rPr b="1" lang="ru-RU" sz="3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br>
              <a:rPr sz="3000"/>
            </a:br>
            <a:br>
              <a:rPr sz="3200"/>
            </a:br>
            <a:br>
              <a:rPr sz="3000"/>
            </a:br>
            <a:endParaRPr b="0" lang="en-US" sz="3000" spc="-1" strike="noStrike">
              <a:latin typeface="Arial"/>
            </a:endParaRPr>
          </a:p>
        </p:txBody>
      </p:sp>
      <p:sp>
        <p:nvSpPr>
          <p:cNvPr id="278" name="Google Shape;391;p94"/>
          <p:cNvSpPr/>
          <p:nvPr/>
        </p:nvSpPr>
        <p:spPr>
          <a:xfrm>
            <a:off x="4299480" y="3510720"/>
            <a:ext cx="3701160" cy="3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300" spc="-1" strike="noStrike">
                <a:solidFill>
                  <a:srgbClr val="9857f3"/>
                </a:solidFill>
                <a:latin typeface="Roboto"/>
                <a:ea typeface="Roboto"/>
              </a:rPr>
              <a:t>Михайленко Евгений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279" name="Google Shape;392;p94"/>
          <p:cNvSpPr/>
          <p:nvPr/>
        </p:nvSpPr>
        <p:spPr>
          <a:xfrm>
            <a:off x="4536360" y="3850200"/>
            <a:ext cx="140724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Senior DevOps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4299480" y="3626640"/>
            <a:ext cx="2405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Михайленко Евгений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457200" y="1469880"/>
            <a:ext cx="8001000" cy="288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JetBrains Mono"/>
                <a:ea typeface="JetBrains Mono"/>
              </a:rPr>
              <a:t>TIME_STEPS = 10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BATCH_SIZE = 32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LEARNING_RATE = 0.001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EPOCHS = 50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HIDDEN_SIZE = 32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NUM_LAYERS = 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OUTPUT_SIZE =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INPUT_SIZE =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DROPOUT = 0.2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26" name=""/>
          <p:cNvGraphicFramePr/>
          <p:nvPr/>
        </p:nvGraphicFramePr>
        <p:xfrm>
          <a:off x="781200" y="1165320"/>
          <a:ext cx="7772040" cy="365760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0.036640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0.191415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0.117204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47.978011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0.036524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0.191112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0.113225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42.187008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0.037166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0.192785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0.121511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53.023893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927000" y="1116000"/>
            <a:ext cx="7062120" cy="37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изменим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457200" y="1469880"/>
            <a:ext cx="8001000" cy="351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JetBrains Mono"/>
                <a:ea typeface="JetBrains Mono"/>
              </a:rPr>
              <a:t>TIME_STEPS = </a:t>
            </a:r>
            <a:r>
              <a:rPr b="1" lang="en-US" sz="1800" spc="-1" strike="noStrike">
                <a:latin typeface="JetBrains Mono"/>
                <a:ea typeface="JetBrains Mono"/>
              </a:rPr>
              <a:t>10 =&gt; 50</a:t>
            </a:r>
            <a:r>
              <a:rPr b="0" lang="en-US" sz="1800" spc="-1" strike="noStrike">
                <a:latin typeface="JetBrains Mono"/>
                <a:ea typeface="JetBrains Mono"/>
              </a:rPr>
              <a:t> – учет более длинных зависимостей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EPOCHS = </a:t>
            </a:r>
            <a:r>
              <a:rPr b="1" lang="en-US" sz="1800" spc="-1" strike="noStrike">
                <a:latin typeface="JetBrains Mono"/>
                <a:ea typeface="JetBrains Mono"/>
              </a:rPr>
              <a:t>50 =&gt; 200</a:t>
            </a:r>
            <a:r>
              <a:rPr b="0" lang="en-US" sz="1800" spc="-1" strike="noStrike">
                <a:latin typeface="JetBrains Mono"/>
                <a:ea typeface="JetBrains Mono"/>
              </a:rPr>
              <a:t> – сходимость сложных моделей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HIDDEN_SIZE = </a:t>
            </a:r>
            <a:r>
              <a:rPr b="1" lang="en-US" sz="1800" spc="-1" strike="noStrike">
                <a:latin typeface="JetBrains Mono"/>
                <a:ea typeface="JetBrains Mono"/>
              </a:rPr>
              <a:t>32 =&gt; 64</a:t>
            </a:r>
            <a:r>
              <a:rPr b="0" lang="en-US" sz="1800" spc="-1" strike="noStrike">
                <a:latin typeface="JetBrains Mono"/>
                <a:ea typeface="JetBrains Mono"/>
              </a:rPr>
              <a:t> – вычисление более сложных паттернов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JetBrains Mono"/>
                <a:ea typeface="JetBrains Mono"/>
              </a:rPr>
              <a:t>DROPOUT = </a:t>
            </a:r>
            <a:r>
              <a:rPr b="1" lang="en-US" sz="1800" spc="-1" strike="noStrike">
                <a:latin typeface="JetBrains Mono"/>
                <a:ea typeface="JetBrains Mono"/>
              </a:rPr>
              <a:t>0.2 =&gt; 0.3</a:t>
            </a:r>
            <a:r>
              <a:rPr b="0" lang="en-US" sz="1800" spc="-1" strike="noStrike">
                <a:latin typeface="JetBrains Mono"/>
                <a:ea typeface="JetBrains Mono"/>
              </a:rPr>
              <a:t> -  снижение переобучения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Добавим: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Двухсторонние модели</a:t>
            </a:r>
            <a:r>
              <a:rPr b="0" lang="en-US" sz="1800" spc="-1" strike="noStrike">
                <a:latin typeface="JetBrains Mono"/>
                <a:ea typeface="JetBrains Mono"/>
              </a:rPr>
              <a:t> </a:t>
            </a:r>
            <a:r>
              <a:rPr b="0" lang="en-US" sz="1800" spc="-1" strike="noStrike">
                <a:latin typeface="JetBrains Mono"/>
                <a:ea typeface="JetBrains Mono"/>
              </a:rPr>
              <a:t> - и</a:t>
            </a:r>
            <a:r>
              <a:rPr b="0" lang="en-US" sz="1800" spc="-1" strike="noStrike">
                <a:latin typeface="JetBrains Mono"/>
                <a:ea typeface="JetBrains Mono"/>
              </a:rPr>
              <a:t>спользование информации в двух направлениях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Обрезка градиентов</a:t>
            </a:r>
            <a:r>
              <a:rPr b="0" lang="en-US" sz="1800" spc="-1" strike="noStrike">
                <a:latin typeface="JetBrains Mono"/>
                <a:ea typeface="JetBrains Mono"/>
              </a:rPr>
              <a:t> – защита от “взрывающихся градиентов”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Планировщик обучения</a:t>
            </a:r>
            <a:r>
              <a:rPr b="0" lang="en-US" sz="1800" spc="-1" strike="noStrike">
                <a:latin typeface="JetBrains Mono"/>
                <a:ea typeface="JetBrains Mono"/>
              </a:rPr>
              <a:t> – адаптивное обучение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Weight decay</a:t>
            </a:r>
            <a:r>
              <a:rPr b="0" lang="en-US" sz="1800" spc="-1" strike="noStrike">
                <a:latin typeface="JetBrains Mono"/>
                <a:ea typeface="JetBrains Mono"/>
              </a:rPr>
              <a:t> – снижение переобучения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Инициализация весов</a:t>
            </a:r>
            <a:r>
              <a:rPr b="0" lang="en-US" sz="1800" spc="-1" strike="noStrike">
                <a:latin typeface="JetBrains Mono"/>
                <a:ea typeface="JetBrains Mono"/>
              </a:rPr>
              <a:t> - </a:t>
            </a:r>
            <a:r>
              <a:rPr b="0" lang="en-US" sz="1800" spc="-1" strike="noStrike">
                <a:latin typeface="JetBrains Mono"/>
                <a:ea typeface="JetBrains Mono"/>
              </a:rPr>
              <a:t>Стабилизация обучения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32" name=""/>
          <p:cNvGraphicFramePr/>
          <p:nvPr/>
        </p:nvGraphicFramePr>
        <p:xfrm>
          <a:off x="781200" y="1165320"/>
          <a:ext cx="7772040" cy="365760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0.028957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0.170169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0.100750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38.728151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0.030107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0.173514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0.108411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47.773117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0.030187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0.173745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0.109092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48.110870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086600" cy="37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продолжим изменять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450360" y="1910880"/>
            <a:ext cx="8001000" cy="22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JetBrains Mono"/>
                <a:ea typeface="JetBrains Mono"/>
              </a:rPr>
              <a:t>Добавим: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Активация ReLU в выходном слое</a:t>
            </a:r>
            <a:r>
              <a:rPr b="0" lang="en-US" sz="1800" spc="-1" strike="noStrike">
                <a:latin typeface="JetBrains Mono"/>
                <a:ea typeface="JetBrains Mono"/>
              </a:rPr>
              <a:t> - </a:t>
            </a:r>
            <a:r>
              <a:rPr b="0" lang="en-US" sz="1800" spc="-1" strike="noStrike">
                <a:latin typeface="JetBrains Mono"/>
                <a:ea typeface="JetBrains Mono"/>
              </a:rPr>
              <a:t>Добавление нелинейности улучшает способность модели работать с более сложными зависимостями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Удалим: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Дропаут перед выходным слоем</a:t>
            </a:r>
            <a:r>
              <a:rPr b="0" lang="en-US" sz="1800" spc="-1" strike="noStrike">
                <a:latin typeface="JetBrains Mono"/>
                <a:ea typeface="JetBrains Mono"/>
              </a:rPr>
              <a:t> - </a:t>
            </a:r>
            <a:r>
              <a:rPr b="0" lang="en-US" sz="1800" spc="-1" strike="noStrike">
                <a:latin typeface="JetBrains Mono"/>
                <a:ea typeface="JetBrains Mono"/>
              </a:rPr>
              <a:t>Удален для предотвращения потери информации при генерации итогового результата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086600" cy="37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40" name=""/>
          <p:cNvGraphicFramePr/>
          <p:nvPr/>
        </p:nvGraphicFramePr>
        <p:xfrm>
          <a:off x="781200" y="1165320"/>
          <a:ext cx="7772040" cy="365760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0.027593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0.166113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0.100283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46.144950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0.027777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0.166663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0.097503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40.842631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0.025994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0.161227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0.089747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33.350554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Итоговое сравнение моделей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42" name=""/>
          <p:cNvGraphicFramePr/>
          <p:nvPr/>
        </p:nvGraphicFramePr>
        <p:xfrm>
          <a:off x="781560" y="1165680"/>
          <a:ext cx="7905240" cy="3634920"/>
        </p:xfrm>
        <a:graphic>
          <a:graphicData uri="http://schemas.openxmlformats.org/drawingml/2006/table">
            <a:tbl>
              <a:tblPr/>
              <a:tblGrid>
                <a:gridCol w="1580040"/>
                <a:gridCol w="1580040"/>
                <a:gridCol w="1580040"/>
                <a:gridCol w="1580040"/>
                <a:gridCol w="1585080"/>
              </a:tblGrid>
              <a:tr h="409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9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Baseline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0.000799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0.028272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0.023193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6.292051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9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Linear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0.019142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0.138354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0.108357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194.732679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R.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0.006915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0.083156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0.050341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64.652535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9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0.009464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0.097282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0.072043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144.917992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k-NN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0.007976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0.089308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0.051669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56.113959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RNN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0.027593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0.166113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0.100283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46.144950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LSTM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0.027777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0.166663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0.097503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40.842631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4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GRU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0.025994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0.161227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0.089747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33.350554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496080" y="1371600"/>
            <a:ext cx="376380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1. Цель и задачи проекта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2. Инструменты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3. Исследование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4. Выводы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685800" y="1425960"/>
            <a:ext cx="8001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1. Простая краткосрочная зависимость данных, небольшая их вариация и относительно маленький набор данных сделали традиционные методы (Random Forest, SVM и другие) более подходящими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Нейронные сети часто являются излишним усложнением для задач с подобными свойствами, поскольку они лучше раскрывают свои возможности на данных с более высокой степенью сложности (например, сложная многомерная динамика временного ряда)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460;p101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9240" cy="5142960"/>
          </a:xfrm>
          <a:prstGeom prst="rect">
            <a:avLst/>
          </a:prstGeom>
          <a:ln w="0">
            <a:noFill/>
          </a:ln>
        </p:spPr>
      </p:pic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4320" cy="1955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411;p96"/>
          <p:cNvSpPr/>
          <p:nvPr/>
        </p:nvSpPr>
        <p:spPr>
          <a:xfrm>
            <a:off x="560520" y="324720"/>
            <a:ext cx="8519760" cy="13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500040" y="1020600"/>
            <a:ext cx="8186760" cy="12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 проекта: </a:t>
            </a:r>
            <a:r>
              <a:rPr b="0" lang="ru-RU" sz="15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Целью проекта является прогнозирование загрузки CPU на основе временного ряда с использованием различных моделей машинного обучения и нейронных сетей, таких как RNN, LSTM, GRU. Также проведено сравнение их эффективности.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457200" y="2514600"/>
            <a:ext cx="777240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Задачи проекта: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Загрузить представленный датасет, опробовать на нём различные методы машинного обучения и модели нейронных сетей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Проанализировать промежуточный результат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Визуализировать данные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Сделать выводы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инструменты использовались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685800" y="1371600"/>
            <a:ext cx="76453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1. PyCharm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Python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Библиотеки Pandas, Sklearn, Statsmodels, Seaborn, Torch, MatplotLib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2057400" y="331200"/>
            <a:ext cx="5295600" cy="332640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 txBox="1"/>
          <p:nvPr/>
        </p:nvSpPr>
        <p:spPr>
          <a:xfrm>
            <a:off x="914400" y="3886200"/>
            <a:ext cx="75438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Датасет содержит анонимизированные данные использования CPU подами с 10 по 25 января 2022 в кластере Kubernetes в датацентре CERN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2514600" y="228600"/>
            <a:ext cx="4050360" cy="316008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 txBox="1"/>
          <p:nvPr/>
        </p:nvSpPr>
        <p:spPr>
          <a:xfrm>
            <a:off x="685800" y="3430440"/>
            <a:ext cx="77724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Большая плотность значений использования CPU в диапазоне от 0.03 до ~0.4 с постепенным спадом по мере увеличения значений.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Продолжительный правый хвост, указывающий на редкие, но значительные всплески загрузки CPU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Мультимодальность – сезонные или временные структуры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371600" y="457200"/>
            <a:ext cx="6400800" cy="2971800"/>
          </a:xfrm>
          <a:prstGeom prst="rect">
            <a:avLst/>
          </a:prstGeom>
          <a:ln w="0">
            <a:noFill/>
          </a:ln>
        </p:spPr>
      </p:pic>
      <p:sp>
        <p:nvSpPr>
          <p:cNvPr id="296" name=""/>
          <p:cNvSpPr txBox="1"/>
          <p:nvPr/>
        </p:nvSpPr>
        <p:spPr>
          <a:xfrm>
            <a:off x="685800" y="3659040"/>
            <a:ext cx="77724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Отбросим последний неполный день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Скорректируем данные: заполним нулевые значения из-за отсутствия электроэнергии 17 января с 00:00 по 8:00 усредненными значениями будничных дней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457200" y="3429000"/>
            <a:ext cx="82296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Гистограммы этих дней подтверждают, что использование CPU в основном низкое (ниже 20% в большинстве случаев).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Аномалии в виде высокой загрузки CPU на 1.5 и выше встречаются редко; значительная часть дат не демонстрирует существенные всплески.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Также ощутима разница в нагрузке между будними и выходными днями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rcRect l="0" t="0" r="-2290" b="59931"/>
          <a:stretch/>
        </p:blipFill>
        <p:spPr>
          <a:xfrm>
            <a:off x="2057400" y="130320"/>
            <a:ext cx="5029200" cy="329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LibreOffice/7.3.7.2$Linux_X86_64 LibreOffice_project/30$Build-2</Application>
  <AppVersion>15.0000</AppVersion>
  <Words>361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n.nikulenko.adm</dc:creator>
  <dc:description/>
  <dc:language>en-US</dc:language>
  <cp:lastModifiedBy/>
  <dcterms:modified xsi:type="dcterms:W3CDTF">2025-02-03T04:43:42Z</dcterms:modified>
  <cp:revision>50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Экран (16:9)</vt:lpwstr>
  </property>
  <property fmtid="{D5CDD505-2E9C-101B-9397-08002B2CF9AE}" pid="4" name="Slides">
    <vt:i4>10</vt:i4>
  </property>
</Properties>
</file>