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0" r:id="rId3"/>
    <p:sldId id="267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49893-AE87-4C29-8351-EE6834E1CCC5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3D08-3EB7-4A5F-B627-FA16356F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baseline="0" dirty="0" smtClean="0"/>
              <a:t> of the target acquisition system is to visually identify and track the target and find it’s GPS coordinates. These coordinates are then passed to the navigation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C3D08-3EB7-4A5F-B627-FA16356FA1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AB62E-259C-47E5-A64A-2C8E4A9A5A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7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route planning</a:t>
            </a:r>
            <a:r>
              <a:rPr lang="en-US" baseline="0" dirty="0" smtClean="0"/>
              <a:t> system is designed to safely direct the UGV to the target’s location. The routing its self is done using a D*lite </a:t>
            </a:r>
            <a:r>
              <a:rPr lang="en-US" baseline="0" dirty="0" err="1" smtClean="0"/>
              <a:t>pathing</a:t>
            </a:r>
            <a:r>
              <a:rPr lang="en-US" baseline="0" dirty="0" smtClean="0"/>
              <a:t> algorithm that functions using a map that is populated using objects found by the LIDAR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AB62E-259C-47E5-A64A-2C8E4A9A5A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AB62E-259C-47E5-A64A-2C8E4A9A5A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2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1E87-70E8-47F0-AC3F-F49798E6761F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423D-BC34-4FF1-9A0B-EC3209A0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Visually identify and track the target</a:t>
            </a:r>
          </a:p>
          <a:p>
            <a:r>
              <a:rPr lang="en-US" dirty="0" smtClean="0"/>
              <a:t>Pass the target location to the </a:t>
            </a:r>
            <a:r>
              <a:rPr lang="en-US" dirty="0" smtClean="0"/>
              <a:t>path planning algorithm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295400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6B3F"/>
              </a:gs>
            </a:gsLst>
            <a:lin ang="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1100" b="1" dirty="0">
              <a:solidFill>
                <a:prstClr val="white"/>
              </a:solidFill>
            </a:endParaRPr>
          </a:p>
        </p:txBody>
      </p:sp>
      <p:pic>
        <p:nvPicPr>
          <p:cNvPr id="5" name="Picture 2" descr="F:\KDawg\Dropbox\NGCP\Presentation\logos\pegasus_logo_v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1143000" cy="891653"/>
          </a:xfrm>
          <a:prstGeom prst="rect">
            <a:avLst/>
          </a:prstGeom>
          <a:noFill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76400" y="228600"/>
            <a:ext cx="670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UGV 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Acquisition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28329"/>
              </p:ext>
            </p:extLst>
          </p:nvPr>
        </p:nvGraphicFramePr>
        <p:xfrm>
          <a:off x="785169" y="3893063"/>
          <a:ext cx="3756454" cy="1637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56454"/>
              </a:tblGrid>
              <a:tr h="409284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</a:t>
                      </a:r>
                      <a:endParaRPr lang="en-US" dirty="0"/>
                    </a:p>
                  </a:txBody>
                  <a:tcPr/>
                </a:tc>
              </a:tr>
              <a:tr h="409284">
                <a:tc>
                  <a:txBody>
                    <a:bodyPr/>
                    <a:lstStyle/>
                    <a:p>
                      <a:r>
                        <a:rPr lang="en-US" dirty="0" smtClean="0"/>
                        <a:t>Solid color spherical target</a:t>
                      </a:r>
                      <a:endParaRPr lang="en-US" dirty="0"/>
                    </a:p>
                  </a:txBody>
                  <a:tcPr/>
                </a:tc>
              </a:tr>
              <a:tr h="409284"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 target</a:t>
                      </a:r>
                      <a:r>
                        <a:rPr lang="en-US" baseline="0" dirty="0" smtClean="0"/>
                        <a:t> in area of operation</a:t>
                      </a:r>
                      <a:endParaRPr lang="en-US" dirty="0"/>
                    </a:p>
                  </a:txBody>
                  <a:tcPr/>
                </a:tc>
              </a:tr>
              <a:tr h="409284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target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372"/>
            <a:ext cx="9144000" cy="1295400"/>
            <a:chOff x="0" y="10981"/>
            <a:chExt cx="9144000" cy="12954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10981"/>
              <a:ext cx="9144000" cy="1295400"/>
              <a:chOff x="0" y="10981"/>
              <a:chExt cx="9144000" cy="129540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0" y="10981"/>
                <a:ext cx="9144000" cy="1295400"/>
              </a:xfrm>
              <a:prstGeom prst="rect">
                <a:avLst/>
              </a:prstGeom>
              <a:gradFill flip="none" rotWithShape="1">
                <a:gsLst>
                  <a:gs pos="1000">
                    <a:schemeClr val="tx1"/>
                  </a:gs>
                  <a:gs pos="100000">
                    <a:srgbClr val="006B3F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itle 4"/>
              <p:cNvSpPr txBox="1">
                <a:spLocks/>
              </p:cNvSpPr>
              <p:nvPr/>
            </p:nvSpPr>
            <p:spPr>
              <a:xfrm>
                <a:off x="1676400" y="228600"/>
                <a:ext cx="670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UGV </a:t>
                </a:r>
                <a:r>
                  <a:rPr lang="en-US" sz="320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Target Acquisition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p:grpSp>
        <p:pic>
          <p:nvPicPr>
            <p:cNvPr id="21" name="Picture 2" descr="F:\KDawg\Dropbox\NGCP\Presentation\logos\pegasus_logo_v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228600"/>
              <a:ext cx="1143000" cy="891653"/>
            </a:xfrm>
            <a:prstGeom prst="rect">
              <a:avLst/>
            </a:prstGeom>
            <a:noFill/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C9A-BB22-45EB-ACE4-717783A0BC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331" y="1247188"/>
            <a:ext cx="64637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Visual recognition and tracking of the target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Two stage optical </a:t>
            </a:r>
            <a:r>
              <a:rPr lang="en-US" sz="2400" dirty="0" smtClean="0"/>
              <a:t>object recognition using OpenCV2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vision system can detect as many targets as are visibly </a:t>
            </a:r>
            <a:r>
              <a:rPr lang="en-US" sz="2400" dirty="0" smtClean="0"/>
              <a:t>discernable but will only track one target at a time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Primary </a:t>
            </a:r>
            <a:r>
              <a:rPr lang="en-US" sz="2400" dirty="0"/>
              <a:t>target’s </a:t>
            </a:r>
            <a:r>
              <a:rPr lang="en-US" sz="2400" dirty="0" smtClean="0"/>
              <a:t>latitude </a:t>
            </a:r>
            <a:r>
              <a:rPr lang="en-US" sz="2400" dirty="0"/>
              <a:t>and longitude are calculated using current robot </a:t>
            </a:r>
            <a:r>
              <a:rPr lang="en-US" sz="2400" dirty="0" smtClean="0"/>
              <a:t>state</a:t>
            </a:r>
            <a:endParaRPr lang="en-US" sz="28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591923" y="1325672"/>
            <a:ext cx="22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Passed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57950" y="4018133"/>
            <a:ext cx="21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Rejection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2000" contrast="21000"/>
                    </a14:imgEffect>
                  </a14:imgLayer>
                </a14:imgProps>
              </a:ext>
            </a:extLst>
          </a:blip>
          <a:srcRect l="38965" t="22660" r="10828" b="12841"/>
          <a:stretch/>
        </p:blipFill>
        <p:spPr>
          <a:xfrm>
            <a:off x="6663128" y="1643951"/>
            <a:ext cx="1993557" cy="23523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9000" contrast="23000"/>
                    </a14:imgEffect>
                  </a14:imgLayer>
                </a14:imgProps>
              </a:ext>
            </a:extLst>
          </a:blip>
          <a:srcRect l="54674" t="23916" r="3679" b="18325"/>
          <a:stretch/>
        </p:blipFill>
        <p:spPr>
          <a:xfrm>
            <a:off x="6661002" y="4323466"/>
            <a:ext cx="1651296" cy="2096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253537"/>
            <a:ext cx="6257586" cy="21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98034"/>
      </p:ext>
    </p:extLst>
  </p:cSld>
  <p:clrMapOvr>
    <a:masterClrMapping/>
  </p:clrMapOvr>
  <p:transition advTm="12844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navigable path to the target</a:t>
            </a:r>
          </a:p>
          <a:p>
            <a:r>
              <a:rPr lang="en-US" dirty="0" smtClean="0"/>
              <a:t>Incorporate obstacle and collision avoidance capabilities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pathing</a:t>
            </a:r>
            <a:r>
              <a:rPr lang="en-US" dirty="0" smtClean="0"/>
              <a:t> approach assumes a sparse, level, and contiguous area of operations</a:t>
            </a:r>
          </a:p>
          <a:p>
            <a:r>
              <a:rPr lang="en-US" dirty="0" smtClean="0"/>
              <a:t>Path planning calculated using D* lite</a:t>
            </a:r>
            <a:r>
              <a:rPr lang="en-US" baseline="30000" dirty="0" smtClean="0"/>
              <a:t>1</a:t>
            </a:r>
          </a:p>
          <a:p>
            <a:r>
              <a:rPr lang="en-US" dirty="0"/>
              <a:t>LIDAR used for object detection using image processing inspired analysis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676400" y="228600"/>
            <a:ext cx="670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UGV Route Planning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F:\KDawg\Dropbox\NGCP\Presentation\logos\pegasus_logo_v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1143000" cy="891653"/>
          </a:xfrm>
          <a:prstGeom prst="rect">
            <a:avLst/>
          </a:prstGeom>
          <a:noFill/>
        </p:spPr>
      </p:pic>
      <p:grpSp>
        <p:nvGrpSpPr>
          <p:cNvPr id="6" name="Group 1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9144000" cy="1295400"/>
              <a:chOff x="0" y="0"/>
              <a:chExt cx="9144000" cy="1295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1295400"/>
              </a:xfrm>
              <a:prstGeom prst="rect">
                <a:avLst/>
              </a:prstGeom>
              <a:gradFill flip="none" rotWithShape="1">
                <a:gsLst>
                  <a:gs pos="1000">
                    <a:schemeClr val="tx1"/>
                  </a:gs>
                  <a:gs pos="100000">
                    <a:srgbClr val="006B3F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itle 4"/>
              <p:cNvSpPr txBox="1">
                <a:spLocks/>
              </p:cNvSpPr>
              <p:nvPr/>
            </p:nvSpPr>
            <p:spPr>
              <a:xfrm>
                <a:off x="1676400" y="228600"/>
                <a:ext cx="670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UGV </a:t>
                </a: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Path Planning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p:grpSp>
        <p:pic>
          <p:nvPicPr>
            <p:cNvPr id="8" name="Picture 2" descr="F:\KDawg\Dropbox\NGCP\Presentation\logos\pegasus_logo_v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1143000" cy="891653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983582" y="6176963"/>
            <a:ext cx="420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 smtClean="0"/>
              <a:t>based </a:t>
            </a:r>
            <a:r>
              <a:rPr lang="en-US" dirty="0"/>
              <a:t>on the work by Aaron </a:t>
            </a:r>
            <a:r>
              <a:rPr lang="en-US" dirty="0" err="1"/>
              <a:t>Zampaglione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1295400"/>
              <a:chOff x="0" y="0"/>
              <a:chExt cx="9144000" cy="129540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0" y="0"/>
                <a:ext cx="9144000" cy="1295400"/>
              </a:xfrm>
              <a:prstGeom prst="rect">
                <a:avLst/>
              </a:prstGeom>
              <a:gradFill flip="none" rotWithShape="1">
                <a:gsLst>
                  <a:gs pos="1000">
                    <a:schemeClr val="tx1"/>
                  </a:gs>
                  <a:gs pos="100000">
                    <a:srgbClr val="006B3F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itle 4"/>
              <p:cNvSpPr txBox="1">
                <a:spLocks/>
              </p:cNvSpPr>
              <p:nvPr/>
            </p:nvSpPr>
            <p:spPr>
              <a:xfrm>
                <a:off x="1676400" y="228600"/>
                <a:ext cx="670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UGV </a:t>
                </a: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Path Planning Algorithm Backup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p:grpSp>
        <p:pic>
          <p:nvPicPr>
            <p:cNvPr id="21" name="Picture 2" descr="F:\KDawg\Dropbox\NGCP\Presentation\logos\pegasus_logo_v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228600"/>
              <a:ext cx="1143000" cy="891653"/>
            </a:xfrm>
            <a:prstGeom prst="rect">
              <a:avLst/>
            </a:prstGeom>
            <a:noFill/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C9A-BB22-45EB-ACE4-717783A0BC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84770" y="2385849"/>
            <a:ext cx="7220292" cy="988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LIDAR used for object detection using image processing inspired analysis 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9147" y="6223619"/>
            <a:ext cx="420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 smtClean="0"/>
              <a:t>based </a:t>
            </a:r>
            <a:r>
              <a:rPr lang="en-US" dirty="0"/>
              <a:t>on the work by Aaron </a:t>
            </a:r>
            <a:r>
              <a:rPr lang="en-US" dirty="0" err="1"/>
              <a:t>Zampaglione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50" y="1463640"/>
            <a:ext cx="7833150" cy="935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b="4844"/>
          <a:stretch/>
        </p:blipFill>
        <p:spPr>
          <a:xfrm>
            <a:off x="472450" y="3374432"/>
            <a:ext cx="7370298" cy="2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1382"/>
      </p:ext>
    </p:extLst>
  </p:cSld>
  <p:clrMapOvr>
    <a:masterClrMapping/>
  </p:clrMapOvr>
  <p:transition advTm="12844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 noChangeAspect="1"/>
          </p:cNvGrpSpPr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grpSp>
          <p:nvGrpSpPr>
            <p:cNvPr id="3" name="Group 7"/>
            <p:cNvGrpSpPr/>
            <p:nvPr/>
          </p:nvGrpSpPr>
          <p:grpSpPr>
            <a:xfrm>
              <a:off x="0" y="0"/>
              <a:ext cx="9144000" cy="1295400"/>
              <a:chOff x="0" y="0"/>
              <a:chExt cx="9144000" cy="129540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0" y="0"/>
                <a:ext cx="9144000" cy="1295400"/>
              </a:xfrm>
              <a:prstGeom prst="rect">
                <a:avLst/>
              </a:prstGeom>
              <a:gradFill flip="none" rotWithShape="1">
                <a:gsLst>
                  <a:gs pos="1000">
                    <a:schemeClr val="tx1"/>
                  </a:gs>
                  <a:gs pos="100000">
                    <a:srgbClr val="006B3F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itle 4"/>
              <p:cNvSpPr txBox="1">
                <a:spLocks/>
              </p:cNvSpPr>
              <p:nvPr/>
            </p:nvSpPr>
            <p:spPr>
              <a:xfrm>
                <a:off x="1676400" y="228600"/>
                <a:ext cx="670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UGV Optics </a:t>
                </a:r>
                <a:r>
                  <a:rPr lang="en-US" sz="3200" noProof="0" dirty="0" smtClean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Hardware Backup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p:grpSp>
        <p:pic>
          <p:nvPicPr>
            <p:cNvPr id="21" name="Picture 2" descr="F:\KDawg\Dropbox\NGCP\Presentation\logos\pegasus_logo_v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228600"/>
              <a:ext cx="1143000" cy="891653"/>
            </a:xfrm>
            <a:prstGeom prst="rect">
              <a:avLst/>
            </a:prstGeom>
            <a:noFill/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1C9A-BB22-45EB-ACE4-717783A0BCD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00291"/>
              </p:ext>
            </p:extLst>
          </p:nvPr>
        </p:nvGraphicFramePr>
        <p:xfrm>
          <a:off x="1524000" y="13970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Logitech</a:t>
                      </a:r>
                      <a:r>
                        <a:rPr lang="en-US" baseline="0" dirty="0" smtClean="0"/>
                        <a:t> C902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1920x1080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step</a:t>
                      </a:r>
                      <a:r>
                        <a:rPr lang="en-US" baseline="0" dirty="0" smtClean="0"/>
                        <a:t> auto 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Hokuyo UTM-30LX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 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</a:t>
                      </a:r>
                      <a:r>
                        <a:rPr lang="en-US" baseline="0" dirty="0" smtClean="0"/>
                        <a:t> 2.0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34166"/>
      </p:ext>
    </p:extLst>
  </p:cSld>
  <p:clrMapOvr>
    <a:masterClrMapping/>
  </p:clrMapOvr>
  <p:transition advTm="12844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</TotalTime>
  <Words>285</Words>
  <Application>Microsoft Office PowerPoint</Application>
  <PresentationFormat>On-screen Show (4:3)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UGV Target Acquisition</dc:title>
  <dc:creator>Garrett Porter</dc:creator>
  <cp:lastModifiedBy>Garrett Porter</cp:lastModifiedBy>
  <cp:revision>42</cp:revision>
  <dcterms:created xsi:type="dcterms:W3CDTF">2014-02-20T02:41:29Z</dcterms:created>
  <dcterms:modified xsi:type="dcterms:W3CDTF">2014-03-04T08:50:16Z</dcterms:modified>
</cp:coreProperties>
</file>