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notesMasterIdLst>
    <p:notesMasterId r:id="rId8"/>
  </p:notesMasterIdLst>
  <p:sldIdLst>
    <p:sldId id="311" r:id="rId3"/>
    <p:sldId id="309" r:id="rId4"/>
    <p:sldId id="308" r:id="rId5"/>
    <p:sldId id="310" r:id="rId6"/>
    <p:sldId id="3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636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66FC1-6023-45EE-A05C-743556EC898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6149D-32C6-4059-A627-46BCC7C2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3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03513" y="511175"/>
            <a:ext cx="4532312" cy="2551113"/>
          </a:xfrm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020B1A04-5EB7-47FE-A707-7984353C8737}" type="slidenum">
              <a:rPr lang="en-US" sz="1200" smtClean="0">
                <a:solidFill>
                  <a:prstClr val="black"/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3</a:t>
            </a:fld>
            <a:endParaRPr lang="en-US" sz="12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07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55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96803-8B31-49B4-BB76-8A3C4B6E3B9D}" type="datetimeFigureOut">
              <a:rPr lang="en-US"/>
              <a:pPr>
                <a:defRPr/>
              </a:pPr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7197B-0C9F-4373-80AF-43C0069C4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2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1A47A-A5DD-462E-B267-10D72096FD20}" type="datetimeFigureOut">
              <a:rPr lang="en-US"/>
              <a:pPr>
                <a:defRPr/>
              </a:pPr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DCF73-3C16-416A-AB06-F7D33006B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8EB77-FE50-413A-B180-0EF27A234B26}" type="datetimeFigureOut">
              <a:rPr lang="en-US"/>
              <a:pPr>
                <a:defRPr/>
              </a:pPr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65256-AFAA-40A4-97B6-1A0F0F14E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fld id="{A73FE3FD-FB62-40A4-A88E-7347C05F35CD}" type="datetimeFigureOut">
              <a:rPr lang="en-US"/>
              <a:pPr>
                <a:defRPr/>
              </a:pPr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F0E8936-6FA5-452C-B8AB-C99810AFA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62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fld id="{6C209D02-7DA8-4B4A-B5EF-869494C689AF}" type="datetimeFigureOut">
              <a:rPr lang="en-US"/>
              <a:pPr>
                <a:defRPr/>
              </a:pPr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B3B977A-4A86-42F8-8415-3F9DB540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fld id="{19CC9B96-8DE9-4E8E-86A9-BE4603FAE75C}" type="datetimeFigureOut">
              <a:rPr lang="en-US"/>
              <a:pPr>
                <a:defRPr/>
              </a:pPr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B69166C-2798-44FA-BCF0-32939B4E7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fld id="{FB2A7CF7-38DB-41FE-87EB-63B739D722A8}" type="datetimeFigureOut">
              <a:rPr lang="en-US"/>
              <a:pPr>
                <a:defRPr/>
              </a:pPr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0F475CA-A449-4F43-B101-ECB45293D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20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fld id="{0409F562-220B-45FF-AF70-1A3F2E5DCEAB}" type="datetimeFigureOut">
              <a:rPr lang="en-US"/>
              <a:pPr>
                <a:defRPr/>
              </a:pPr>
              <a:t>5/28/2022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3842E79-E21F-4AB6-BA72-78CD749EC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63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0720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3327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065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9BC7D-3CA8-4E4F-9E60-DB11CA86C9DF}" type="datetimeFigureOut">
              <a:rPr lang="en-US"/>
              <a:pPr>
                <a:defRPr/>
              </a:pPr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98949-F65C-4E1F-89F5-3D9BFBF9D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7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5403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8138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2081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963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502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9337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5972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5124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11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198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55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>
                <a:solidFill>
                  <a:schemeClr val="tx1"/>
                </a:solidFill>
              </a:defRPr>
            </a:lvl1pPr>
            <a:lvl2pPr marL="422041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9018-EAF1-44CC-B96E-E4C98FBE7E53}" type="datetimeFigureOut">
              <a:rPr lang="en-US"/>
              <a:pPr>
                <a:defRPr/>
              </a:pPr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F2E1C-EF1D-45C6-A240-FE11E2E71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1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22775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57717" y="6553200"/>
            <a:ext cx="1879600" cy="1920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FFEFF0D-18E0-424D-BB44-5216D60352BF}" type="datetime1">
              <a:rPr lang="en-IN"/>
              <a:pPr>
                <a:defRPr/>
              </a:pPr>
              <a:t>28-05-2022</a:t>
            </a:fld>
            <a:endParaRPr lang="en-IN" dirty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0885" y="6553200"/>
            <a:ext cx="8741833" cy="204788"/>
          </a:xfrm>
          <a:prstGeom prst="rect">
            <a:avLst/>
          </a:prstGeo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TPM - The Passionate Movement Towards Excellence</a:t>
            </a:r>
            <a:endParaRPr lang="en-IN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24168" y="6553201"/>
            <a:ext cx="563033" cy="193675"/>
          </a:xfrm>
          <a:solidFill>
            <a:srgbClr val="0000FF"/>
          </a:solidFill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9340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1665A-07B2-46B7-82BD-C35AE130D148}" type="datetime1">
              <a:rPr lang="en-US"/>
              <a:pPr>
                <a:defRPr/>
              </a:pPr>
              <a:t>5/28/2022</a:t>
            </a:fld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A8715-9A12-4233-A417-93D56D9398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866547"/>
      </p:ext>
    </p:extLst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82768-D489-44AC-82A3-9CDD77326CF6}" type="datetime1">
              <a:rPr lang="en-US"/>
              <a:pPr>
                <a:defRPr/>
              </a:pPr>
              <a:t>5/28/2022</a:t>
            </a:fld>
            <a:endParaRPr lang="en-US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96496-0761-4166-80C7-F42DD1890F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313322"/>
      </p:ext>
    </p:extLst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57291-2AD5-4337-8046-FD8B415D582F}" type="datetime1">
              <a:rPr lang="en-US"/>
              <a:pPr>
                <a:defRPr/>
              </a:pPr>
              <a:t>5/28/2022</a:t>
            </a:fld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F8A42-1055-45AA-9605-23925AD628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121028"/>
      </p:ext>
    </p:extLst>
  </p:cSld>
  <p:clrMapOvr>
    <a:masterClrMapping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2D2C-0450-465C-8B0F-D9850AED8320}" type="datetime1">
              <a:rPr lang="en-US"/>
              <a:pPr>
                <a:defRPr/>
              </a:pPr>
              <a:t>5/28/2022</a:t>
            </a:fld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9419E-A5E6-47D7-985C-48397B14E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795414"/>
      </p:ext>
    </p:extLst>
  </p:cSld>
  <p:clrMapOvr>
    <a:masterClrMapping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F6086-0960-417D-AF10-D3E5FA015F9A}" type="datetime1">
              <a:rPr lang="en-US"/>
              <a:pPr>
                <a:defRPr/>
              </a:pPr>
              <a:t>5/28/2022</a:t>
            </a:fld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BF671-22C7-4794-954E-02AC97DD7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25521"/>
      </p:ext>
    </p:extLst>
  </p:cSld>
  <p:clrMapOvr>
    <a:masterClrMapping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F6086-0960-417D-AF10-D3E5FA015F9A}" type="datetime1">
              <a:rPr lang="en-US"/>
              <a:pPr>
                <a:defRPr/>
              </a:pPr>
              <a:t>5/28/2022</a:t>
            </a:fld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E7E1C-5F44-44A2-946A-9166A4E9F3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316606"/>
      </p:ext>
    </p:extLst>
  </p:cSld>
  <p:clrMapOvr>
    <a:masterClrMapping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F6086-0960-417D-AF10-D3E5FA015F9A}" type="datetime1">
              <a:rPr lang="en-US"/>
              <a:pPr>
                <a:defRPr/>
              </a:pPr>
              <a:t>5/28/2022</a:t>
            </a:fld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4C08-6261-4DB6-9D41-0B90B58814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579526"/>
      </p:ext>
    </p:extLst>
  </p:cSld>
  <p:clrMapOvr>
    <a:masterClrMapping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F6086-0960-417D-AF10-D3E5FA015F9A}" type="datetime1">
              <a:rPr lang="en-US"/>
              <a:pPr>
                <a:defRPr/>
              </a:pPr>
              <a:t>5/28/2022</a:t>
            </a:fld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DD0D9-ECD5-474D-B42B-A23E437A26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52494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3A8A2-E2EC-4663-8910-5A2B37BC03D9}" type="datetimeFigureOut">
              <a:rPr lang="en-US"/>
              <a:pPr>
                <a:defRPr/>
              </a:pPr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B2E05-9AD8-45E0-8AAA-214F7D852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26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F6086-0960-417D-AF10-D3E5FA015F9A}" type="datetime1">
              <a:rPr lang="en-US"/>
              <a:pPr>
                <a:defRPr/>
              </a:pPr>
              <a:t>5/28/2022</a:t>
            </a:fld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960E0-B2B5-410B-9030-7F310C06D1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427557"/>
      </p:ext>
    </p:extLst>
  </p:cSld>
  <p:clrMapOvr>
    <a:masterClrMapping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186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www.minda.co.in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748E4-BEF6-439C-8944-BF874327BC6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882188" y="117286"/>
            <a:ext cx="2187190" cy="5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7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186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www.minda.co.in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748E4-BEF6-439C-8944-BF874327BC6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882188" y="117286"/>
            <a:ext cx="2187190" cy="5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4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8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4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49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4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6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28159"/>
            <a:fld id="{546AD059-CA5F-46EA-AF90-254ADBA182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28159"/>
              <a:t>5/28/2022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28159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159"/>
            <a:fld id="{4451CCD5-17E3-47AF-9995-826918E02D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28159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8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28159"/>
            <a:fld id="{46E2B92E-B31B-426E-B63A-09019F12DD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28159"/>
              <a:t>5/28/2022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28159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159"/>
            <a:fld id="{4451CCD5-17E3-47AF-9995-826918E02D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28159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882188" y="117286"/>
            <a:ext cx="2187190" cy="5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882188" y="117286"/>
            <a:ext cx="2187190" cy="5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5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186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28159"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28159"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www.minda.co.in</a:t>
            </a: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28159">
              <a:defRPr/>
            </a:pPr>
            <a:fld id="{9E3748E4-BEF6-439C-8944-BF874327BC6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 defTabSz="1028159">
                <a:defRPr/>
              </a:pPr>
              <a:t>‹#›</a:t>
            </a:fld>
            <a:endParaRPr lang="en-US" altLang="en-US" sz="1800">
              <a:solidFill>
                <a:prstClr val="black"/>
              </a:solidFill>
            </a:endParaRPr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882188" y="117286"/>
            <a:ext cx="2187190" cy="5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028159"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www.minda.co.in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8082" y="656908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28159">
              <a:defRPr/>
            </a:pPr>
            <a:fld id="{D185FE2C-6C25-4A06-AFA2-98FA1B9725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28159">
                <a:defRPr/>
              </a:pPr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 of 44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882188" y="117286"/>
            <a:ext cx="2187190" cy="5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SimSun" pitchFamily="2" charset="-122"/>
              </a:defRPr>
            </a:lvl1pPr>
          </a:lstStyle>
          <a:p>
            <a:pPr defTabSz="1028159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SimSun" pitchFamily="2" charset="-122"/>
              </a:defRPr>
            </a:lvl1pPr>
          </a:lstStyle>
          <a:p>
            <a:pPr defTabSz="1028159"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www.minda.co.in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 defTabSz="1028159">
              <a:defRPr/>
            </a:pPr>
            <a:fld id="{377DB348-6DAE-4B68-B7A3-094104F0EAB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 defTabSz="1028159"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882188" y="117286"/>
            <a:ext cx="2187190" cy="5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526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SimSun" pitchFamily="2" charset="-122"/>
              </a:defRPr>
            </a:lvl1pPr>
          </a:lstStyle>
          <a:p>
            <a:pPr defTabSz="1028159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SimSun" pitchFamily="2" charset="-122"/>
              </a:defRPr>
            </a:lvl1pPr>
          </a:lstStyle>
          <a:p>
            <a:pPr defTabSz="1028159"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www.minda.co.in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 defTabSz="1028159">
              <a:defRPr/>
            </a:pPr>
            <a:fld id="{4EF9D27F-7D52-4301-AE82-09BFA15E144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 defTabSz="1028159"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882188" y="117286"/>
            <a:ext cx="2187190" cy="5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7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B4D46-166C-4036-9F14-189CB560FF17}" type="datetimeFigureOut">
              <a:rPr lang="en-US"/>
              <a:pPr>
                <a:defRPr/>
              </a:pPr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97892-BA2D-408F-9749-389868184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916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175752" y="6390219"/>
            <a:ext cx="2844800" cy="366183"/>
          </a:xfrm>
          <a:prstGeom prst="rect">
            <a:avLst/>
          </a:prstGeom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1028159"/>
            <a:fld id="{9BAB29A7-4FEB-41F0-B9A0-3966B456DE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 defTabSz="1028159"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882188" y="117286"/>
            <a:ext cx="2187190" cy="5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6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384800" cy="4525963"/>
          </a:xfrm>
        </p:spPr>
        <p:txBody>
          <a:bodyPr/>
          <a:lstStyle>
            <a:lvl1pPr>
              <a:defRPr sz="3563"/>
            </a:lvl1pPr>
            <a:lvl2pPr>
              <a:defRPr sz="3000"/>
            </a:lvl2pPr>
            <a:lvl3pPr>
              <a:defRPr sz="2531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563"/>
            </a:lvl1pPr>
            <a:lvl2pPr>
              <a:defRPr sz="3000"/>
            </a:lvl2pPr>
            <a:lvl3pPr>
              <a:defRPr sz="2531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28159"/>
            <a:fld id="{6D4A1364-35D1-49CA-AF14-AA2A98B694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28159"/>
              <a:t>5/28/2022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28159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159"/>
            <a:fld id="{4451CCD5-17E3-47AF-9995-826918E02D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28159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28600"/>
            <a:ext cx="241302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09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972801" y="6400800"/>
            <a:ext cx="812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Picture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882188" y="117286"/>
            <a:ext cx="2187190" cy="5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315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28159"/>
            <a:fld id="{5A47B463-45A3-4BFB-8C31-40E350EFF82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028159"/>
              <a:t>28-05-2022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28159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159"/>
            <a:fld id="{DBC5263F-7363-4AFC-A86A-5310E67729D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028159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81" t="4921" r="2994" b="6661"/>
          <a:stretch/>
        </p:blipFill>
        <p:spPr>
          <a:xfrm>
            <a:off x="10148734" y="60327"/>
            <a:ext cx="1990586" cy="4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902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F521E-CEFB-439D-82EC-61C27412AAC4}" type="datetimeFigureOut">
              <a:rPr lang="en-US"/>
              <a:pPr>
                <a:defRPr/>
              </a:pPr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4C144-C66E-4864-8CFC-1F1AAD632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2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B84D9-10E2-4582-984A-28D0DB803DB9}" type="datetimeFigureOut">
              <a:rPr lang="en-US"/>
              <a:pPr>
                <a:defRPr/>
              </a:pPr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41ADC-79D1-4A37-A8D1-DD13A2659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9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C4520-98AD-4DAB-B0B5-E8D33A113364}" type="datetimeFigureOut">
              <a:rPr lang="en-US"/>
              <a:pPr>
                <a:defRPr/>
              </a:pPr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F2E0C-EE3F-4D67-97DF-0E42113B1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8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9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F11E2-2150-479A-92DE-5C6F3B0F2123}" type="datetimeFigureOut">
              <a:rPr lang="en-US"/>
              <a:pPr>
                <a:defRPr/>
              </a:pPr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4C3C3-8F15-4454-9FD6-573CE3C44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456364"/>
            <a:ext cx="1117600" cy="401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A213F86-4BA5-4D3E-AE0A-50E3E9F611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76200"/>
            <a:ext cx="1752600" cy="60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76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2" r:id="rId41"/>
    <p:sldLayoutId id="2147483703" r:id="rId42"/>
  </p:sldLayoutIdLst>
  <p:timing>
    <p:tnLst>
      <p:par>
        <p:cTn id="1" dur="indefinite" restart="never" nodeType="tmRoot"/>
      </p:par>
    </p:tnLst>
  </p:timing>
  <p:txStyles>
    <p:titleStyle>
      <a:lvl1pPr algn="l" defTabSz="8429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8429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2pPr>
      <a:lvl3pPr algn="l" defTabSz="8429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3pPr>
      <a:lvl4pPr algn="l" defTabSz="8429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4pPr>
      <a:lvl5pPr algn="l" defTabSz="8429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84296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84296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84296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84296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09550" indent="-209550" algn="l" defTabSz="842963" rtl="0" eaLnBrk="0" fontAlgn="base" hangingPunct="0">
        <a:lnSpc>
          <a:spcPct val="90000"/>
        </a:lnSpc>
        <a:spcBef>
          <a:spcPts val="925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09550" algn="l" defTabSz="842963" rtl="0" eaLnBrk="0" fontAlgn="base" hangingPunct="0">
        <a:lnSpc>
          <a:spcPct val="90000"/>
        </a:lnSpc>
        <a:spcBef>
          <a:spcPts val="463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100" indent="-209550" algn="l" defTabSz="842963" rtl="0" eaLnBrk="0" fontAlgn="base" hangingPunct="0">
        <a:lnSpc>
          <a:spcPct val="90000"/>
        </a:lnSpc>
        <a:spcBef>
          <a:spcPts val="46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76375" indent="-209550" algn="l" defTabSz="842963" rtl="0" eaLnBrk="0" fontAlgn="base" hangingPunct="0">
        <a:lnSpc>
          <a:spcPct val="90000"/>
        </a:lnSpc>
        <a:spcBef>
          <a:spcPts val="463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98650" indent="-209550" algn="l" defTabSz="842963" rtl="0" eaLnBrk="0" fontAlgn="base" hangingPunct="0">
        <a:lnSpc>
          <a:spcPct val="90000"/>
        </a:lnSpc>
        <a:spcBef>
          <a:spcPts val="463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9672" tIns="54860" rIns="109672" bIns="5486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109672" tIns="54860" rIns="109672" bIns="5486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404"/>
            <a:ext cx="2844800" cy="365125"/>
          </a:xfrm>
          <a:prstGeom prst="rect">
            <a:avLst/>
          </a:prstGeom>
        </p:spPr>
        <p:txBody>
          <a:bodyPr vert="horz" lIns="109672" tIns="54860" rIns="109672" bIns="5486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8159"/>
            <a:fld id="{FD04ECA1-6E04-4E26-9A01-54214B641D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28159"/>
              <a:t>5/28/2022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7" y="6356404"/>
            <a:ext cx="3860800" cy="365125"/>
          </a:xfrm>
          <a:prstGeom prst="rect">
            <a:avLst/>
          </a:prstGeom>
        </p:spPr>
        <p:txBody>
          <a:bodyPr vert="horz" lIns="109672" tIns="54860" rIns="109672" bIns="5486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8159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404"/>
            <a:ext cx="2844800" cy="365125"/>
          </a:xfrm>
          <a:prstGeom prst="rect">
            <a:avLst/>
          </a:prstGeom>
        </p:spPr>
        <p:txBody>
          <a:bodyPr vert="horz" lIns="109672" tIns="54860" rIns="109672" bIns="5486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8159"/>
            <a:fld id="{4451CCD5-17E3-47AF-9995-826918E02D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28159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6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4805" rtl="0" eaLnBrk="1" latinLnBrk="0" hangingPunct="1">
        <a:spcBef>
          <a:spcPct val="0"/>
        </a:spcBef>
        <a:buNone/>
        <a:defRPr sz="54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808" indent="-421808" algn="l" defTabSz="1124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844" kern="1200">
          <a:solidFill>
            <a:schemeClr val="tx1"/>
          </a:solidFill>
          <a:latin typeface="+mn-lt"/>
          <a:ea typeface="+mn-ea"/>
          <a:cs typeface="+mn-cs"/>
        </a:defRPr>
      </a:lvl1pPr>
      <a:lvl2pPr marL="913909" indent="-351510" algn="l" defTabSz="1124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63" kern="1200">
          <a:solidFill>
            <a:schemeClr val="tx1"/>
          </a:solidFill>
          <a:latin typeface="+mn-lt"/>
          <a:ea typeface="+mn-ea"/>
          <a:cs typeface="+mn-cs"/>
        </a:defRPr>
      </a:lvl2pPr>
      <a:lvl3pPr marL="1406011" indent="-281189" algn="l" defTabSz="1124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68413" indent="-281189" algn="l" defTabSz="1124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30816" indent="-281189" algn="l" defTabSz="1124805" rtl="0" eaLnBrk="1" latinLnBrk="0" hangingPunct="1">
        <a:spcBef>
          <a:spcPct val="20000"/>
        </a:spcBef>
        <a:buFont typeface="Arial" panose="020B0604020202020204" pitchFamily="34" charset="0"/>
        <a:buChar char="»"/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093238" indent="-281189" algn="l" defTabSz="1124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655615" indent="-281189" algn="l" defTabSz="1124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218026" indent="-281189" algn="l" defTabSz="1124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4780430" indent="-281189" algn="l" defTabSz="1124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805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62397" algn="l" defTabSz="1124805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24805" algn="l" defTabSz="1124805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687210" algn="l" defTabSz="1124805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49612" algn="l" defTabSz="1124805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12024" algn="l" defTabSz="1124805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374421" algn="l" defTabSz="1124805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3936819" algn="l" defTabSz="1124805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499225" algn="l" defTabSz="1124805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xmlns="" id="{5CA76B19-4C83-478B-A0A1-50BA19349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2524811"/>
            <a:ext cx="10787063" cy="2357438"/>
          </a:xfrm>
          <a:prstGeom prst="rect">
            <a:avLst/>
          </a:prstGeom>
        </p:spPr>
        <p:txBody>
          <a:bodyPr vert="horz" lIns="69652" tIns="34826" rIns="69652" bIns="34826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rgbClr val="002060"/>
                </a:solidFill>
                <a:latin typeface="Geometr706 Md BT" panose="020B0502020203020204" pitchFamily="34" charset="0"/>
                <a:ea typeface="+mj-ea"/>
                <a:cs typeface="+mj-cs"/>
              </a:defRPr>
            </a:lvl1pPr>
          </a:lstStyle>
          <a:p>
            <a:pPr algn="ctr" defTabSz="1028159">
              <a:lnSpc>
                <a:spcPct val="150000"/>
              </a:lnSpc>
            </a:pPr>
            <a:r>
              <a:rPr lang="en-US" altLang="en-US" sz="337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metr706 Md BT"/>
              </a:rPr>
              <a:t>Minda Corporation Ltd.</a:t>
            </a:r>
          </a:p>
          <a:p>
            <a:pPr algn="ctr" defTabSz="1028159">
              <a:lnSpc>
                <a:spcPct val="150000"/>
              </a:lnSpc>
            </a:pPr>
            <a:r>
              <a:rPr lang="en-US" altLang="en-US" sz="337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metr706 Md BT"/>
              </a:rPr>
              <a:t>Die Casting Division</a:t>
            </a:r>
          </a:p>
          <a:p>
            <a:pPr algn="ctr" defTabSz="1028159">
              <a:lnSpc>
                <a:spcPct val="150000"/>
              </a:lnSpc>
            </a:pPr>
            <a:r>
              <a:rPr lang="en-US" altLang="en-US" sz="337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metr706 Md BT"/>
              </a:rPr>
              <a:t>Bhamboli, Pune. Plant - II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4DF04DB-4A31-44A5-992E-1AC9ED775A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928688"/>
            <a:ext cx="5401657" cy="14792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982" y="5500688"/>
            <a:ext cx="11914909" cy="7271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028159"/>
            <a:r>
              <a:rPr lang="en-US" sz="4125" b="1" u="sng" dirty="0" smtClean="0">
                <a:ln w="13462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rgbClr val="4BACC6"/>
                  </a:outerShdw>
                </a:effectLst>
                <a:latin typeface="Calibri"/>
              </a:rPr>
              <a:t>As cast Test Bar For Tensile Testing</a:t>
            </a:r>
            <a:endParaRPr lang="en-US" sz="4500" b="1" u="sng" dirty="0">
              <a:ln w="13462">
                <a:solidFill>
                  <a:prstClr val="white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rgbClr val="4BACC6"/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8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traight Connector 7"/>
          <p:cNvSpPr>
            <a:spLocks noChangeShapeType="1"/>
          </p:cNvSpPr>
          <p:nvPr/>
        </p:nvSpPr>
        <p:spPr bwMode="auto">
          <a:xfrm>
            <a:off x="452437" y="575467"/>
            <a:ext cx="8829675" cy="0"/>
          </a:xfrm>
          <a:prstGeom prst="line">
            <a:avLst/>
          </a:prstGeom>
          <a:noFill/>
          <a:ln w="952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/>
          </a:p>
        </p:txBody>
      </p:sp>
      <p:sp>
        <p:nvSpPr>
          <p:cNvPr id="8197" name="AutoShape 24" descr="data:image/jpeg;base64,/9j/4AAQSkZJRgABAQAAAQABAAD/2wCEAAkGBxQTEhUPEhIUFBQVGBUUFBUXGRQUFBYZFRUWFxggFBgYHCghGx4lGxYUJTEtJSorLi4uFyAzODMzOCgtOisBCgoKDg0OGxAQGi4kICQsLCwsLywsLCwsLCwsLCwsLCwsLCwsLC0sLSwsLCwsLCwtLCwsLCwsLCwsLCwsLCwsLP/AABEIACkA3QMBEQACEQEDEQH/xAAcAAACAwADAQAAAAAAAAAAAAAABwEFBgIDBAj/xABEEAABAwICBgUHCQUJAAAAAAABAAIDBBEGIQUHEjFhcRMiMkFRFEJScoGRoRcjM1Vic5Kx00NUk7LRFTVTY6OzwdLw/8QAGwEAAgMBAQEAAAAAAAAAAAAAAAMBBAUCBgf/xAAwEQACAgIBAgMECgMAAAAAAAAAAQIDBBEhMVEFEkETFDJxIjNSYYGRobHR8AZCwf/aAAwDAQACEQMRAD8Ad+0EcgF0ckE3UaJJUACABAEEqQIJU6ALqHsCQVPIEoAi6gAup0AAqPkAIApsWaaFJTvqNnaIs1re4ucbC/Bc2T8kdlzAxPe741d/+LYm9K4sq5z153Nb6LOoB7sz7SsyeRN9T3dHhGLQl5YbfdnZhHQLq6csc9wYwbUju06xyABPec1NVasfJz4pnRwadxXL6IbGjsG0cQGzA0kec7rO960I0Qj6Hi7fFsy34pvXYvIYGtFmgAeA3JhQlJy6naUHJF1PIBdQAXRr7iCbo0SF0aALqdARdAC7xpq1E956OV8EuZMe04RPPCx6h5ZFW6Mpw4kti5wEzpSCqp5DDP00bx5rnPzt3tN7OHEZLThKM1tciWmjSYM1kVFFaOS9RB3tcfnG/duJ+B94SbsWE+nDOo2aHjh3EdPWR9LTyB9u03c9h8Ht3hZVlMqnqQ9S2W10skCVAGWxjjqmoQWvd0k1rthaQXcNv0RzVirHnZ8jlySEZifGVVWv25JCxo7EcZcxjfjcnifgtauiFfC6iHJsuMGYHra60jpJYIL/AEji/af900nPmcuaVdkQrWlyzqMB3Yd0BDRx9FCHH0nvcXvcftOP5DJZU7JTe2OUUjx4rxjTULbzPvIRdkLbGR3s7hxK7qplY+CHJIR+LMe1Va6xd0MI7MUZI/G693H3BalOLGHURKbZnTVzNI+clByI67weBzKf5Iy9Djb2MbBetaSLZhrryx7hKPpW+uPPHxVK7DT5gNjZ3HHozSUVRGJoJGyRu3Oabj2+BWbKMovTQ7ezjpfRkdTE6CUXY4Z+I7wRxulyipLTLGPkTx7FZDqhNYmwVPSkvDTLD3PaLkeu0ZjnuWdZjOPTk9zgeM0ZXEuJ9n0/ArcOackpJhPHn3PYdz2+H9FxVY4PguZ+DDLq9nLjsx0YcxRT1bbxvs/e6N1g8ezvHJacLYzPA5vh92JLU1x3XQuwUzRR0BUECsqNUkjnuf8A2jINpznW2XZbRJt2+66vwzEo68ouVb2dfyPyfWUn4X/qKffl9kPZvuLrF2j5KKqkpPKJJOj2OttPbfaYHbto+KvUzVkfNoVLh6KfyyT/ABZPxv8A6pvlXY52bDAOE5NJCU+VyRdEWjz3X2gT6Q8FWyL1Vrg7jHzGt+R+T6yk/C/9RVvfl9k79kHyPyfWUn4XfqI99X2Q9kNgrPHFXp/QFPWR9DURh7e47nNPix28FdwslB7izlxTEnjLVlPSXlg2qiDMkgXlYPttHaHFvtAWpTmRnxLhiZVtdDG6L0lLTyCaCR0bx5zT8CNxHAq1OMZrUuTlSaHLg3WvFKBFXFsEg/a5iF9h3+gfhxWXfhSi9w5HRmvUqMa62XOvBo/qtzDqgjrHu+aad3M+wJlGF6zOZWdhb6N0bUVk2xEx80rjcnfvO97jkBxJ7lelKNa5fAtJtjkwZqshp7TVRE8wsQ39kw793nnicuCzbsyU+I8IdGAwKmpZEwySPbGxguXOIa1oA7ycgqSTl0GbSFNjTW1e8Gj92YNQ4H/SafzPuWjThf7WfkKlZ2FlS009XNssEk80hufOceLidw5kAK85Rrj2QnmQ4cFaq44dmestNKMxGM4mHj6Z+Czbsty+jDoOhXrqazFODqauj2ZWWeBZkjbB7OR7xwOSrV3TrfDOpQTQjMX4GqaBxc5plg82ZoyHh0g3tPwWtTkxsWujEuDRWYexFUUUnS08hbfNzT1o3+s3v5jNd2VRsWpHKk0O7BmsqnrNmKUiCoOWw49R5/y3HfyOazLsWVfK5Q+Mk+ptrAqsMX3GTxFgCnqLvYOhlOe0wDZJ+03cfYq1mPCfzNjC8cyMbUX9KPZ+nyFtprCtXRu2yxxa03bLHmBztm32qlKqyp7R6zF8VxcyLg3y+sX/AHRc4e1kTR2ZUDpmemLCQc9wd8Cm15bXEjPzf8dqsXmoen29P7+IydCYip6pu1DICR2mG4e3m05q7GyM1weWysG/Gl5bI6/YtQV0UyUEnznrb/vWo5Rf7LFs4X1aK1nxGPVtnCHFqB7FX60X8rlmeIdV+I6r1G2s0cQugJUARZQAWQBgsaasoKvamgtTznPaA+befts8eIseau05cocPlC5Vpisk1baTaS3yQut3tkhLTyu8G3MDktBZdPXzC3BpFzhfVNUyvvWDyeIHMXY+V/q7JLWjifck3ZsIr6HJ1CHccugdBQUkYhp4hG3ee9zjYZvccyeazJ2SnzJjVFI5aarJIoy+GnfUP3NjaWMz+055AAUQjvqyRNYo0PpyufeameI79WJskAjb7Oku48T8FqVSxq1xL9H/AAJfnPLh7VVWyyWqWeTRixc4uY9x4Ma1x95+KmzMrivoPb/E5UG3yOjDWGqeij6KnjDfSees958XOOZ/JZtlsrHuTHKKRb2SjolAHXNEHAtcAQciCLgjiFKbQCrxpqla/anoLMfvMBNmO+7J7J4HLkr9OY1xP8xcq0+hhPk50n+5v/iQ/wDdXPeae4pwkugwMF1OmqXZhqaOSeDcD0kBljHA7fWHA+/uVK+NEuYyGRcvUZ8RuASCMr2O8c1Q6DTm5oORFwgFw9mGxVq+in2pacCGXfYfRu5t3NPEKvbjRnyuDf8ADvHbaGoWvzR/VfIVD2SQSlp2o5YzY2yc08CP/G6oLzQej2alXlVb4lF9/X1N7hTWM4FsNYdpuQEwHWH3gG/mArVOUukjzfiP+PrTtxvm1/HQaMTw4BwNwRcHxB3K9weSaaen1EprHwXXVGkJp4KZ0kbhHsuDohfZja05OcDvBWnjX1wr02IlBt7M18nOk/3N38SD9RWfeqftfozjyy7DM1O4dqaRtQKmExF7mFt3MdewN+y4rPzLYz15XsZWmuox1RGkLoCVyAIAEAQpAFHAApAlAAoAhSAI2AIIJUEggAUgCAIRpAChACkDhJO1vac0cyB+aglRb6IqtK4mpacbUkzODWnaceQbcrmVsY9WWsfAyL5eWEX+37iRxLpYVNTJU22Q8jZabXAaA0X45LNtn55bR7/AxViY8a2+fU56Hw7UVLg2KJ9j57gWsA7zc7/YiumUuiDK8Rx8eO5zT+5cv9Nj30LRdDBFBfa6NjGX8dloH/C04ryrR88ybvbXSs1rbb/M9q64EEIYEoAFAELoCVyAIAEACABAAgAQAIAEACABAAgAQAIAEACABAEFAFHir6M8ku74TQ8P+sQmNM7z65WbYfQMX4V8jSYT+kb7P5U/HMfxT6tjYpOwOS0F0PE2fEd4QzhEqCQQAIAEAQugP//Z"/>
          <p:cNvSpPr>
            <a:spLocks noChangeAspect="1" noChangeArrowheads="1"/>
          </p:cNvSpPr>
          <p:nvPr/>
        </p:nvSpPr>
        <p:spPr bwMode="auto">
          <a:xfrm>
            <a:off x="1679575" y="714377"/>
            <a:ext cx="3048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198" name="AutoShape 26" descr="data:image/jpeg;base64,/9j/4AAQSkZJRgABAQAAAQABAAD/2wCEAAkGBxQTEhUPEhIUFBQVGBUUFBUXGRQUFBYZFRUWFxggFBgYHCghGx4lGxYUJTEtJSorLi4uFyAzODMzOCgtOisBCgoKDg0OGxAQGi4kICQsLCwsLywsLCwsLCwsLCwsLCwsLCwsLC0sLSwsLCwsLCwtLCwsLCwsLCwsLCwsLCwsLP/AABEIACkA3QMBEQACEQEDEQH/xAAcAAACAwADAQAAAAAAAAAAAAAABwEFBgIDBAj/xABEEAABAwICBgUHCQUJAAAAAAABAAIDBBEGIQUHEjFhcRMiMkFRFEJScoGRoRcjM1Vic5Kx00NUk7LRFTVTY6OzwdLw/8QAGwEAAgMBAQEAAAAAAAAAAAAAAAMBBAUCBgf/xAAwEQACAgIBAgMECgMAAAAAAAAAAQIDBBEhMVEFEkETFDJxIjNSYYGRobHR8AZCwf/aAAwDAQACEQMRAD8Ad+0EcgF0ckE3UaJJUACABAEEqQIJU6ALqHsCQVPIEoAi6gAup0AAqPkAIApsWaaFJTvqNnaIs1re4ucbC/Bc2T8kdlzAxPe741d/+LYm9K4sq5z153Nb6LOoB7sz7SsyeRN9T3dHhGLQl5YbfdnZhHQLq6csc9wYwbUju06xyABPec1NVasfJz4pnRwadxXL6IbGjsG0cQGzA0kec7rO960I0Qj6Hi7fFsy34pvXYvIYGtFmgAeA3JhQlJy6naUHJF1PIBdQAXRr7iCbo0SF0aALqdARdAC7xpq1E956OV8EuZMe04RPPCx6h5ZFW6Mpw4kti5wEzpSCqp5DDP00bx5rnPzt3tN7OHEZLThKM1tciWmjSYM1kVFFaOS9RB3tcfnG/duJ+B94SbsWE+nDOo2aHjh3EdPWR9LTyB9u03c9h8Ht3hZVlMqnqQ9S2W10skCVAGWxjjqmoQWvd0k1rthaQXcNv0RzVirHnZ8jlySEZifGVVWv25JCxo7EcZcxjfjcnifgtauiFfC6iHJsuMGYHra60jpJYIL/AEji/af900nPmcuaVdkQrWlyzqMB3Yd0BDRx9FCHH0nvcXvcftOP5DJZU7JTe2OUUjx4rxjTULbzPvIRdkLbGR3s7hxK7qplY+CHJIR+LMe1Va6xd0MI7MUZI/G693H3BalOLGHURKbZnTVzNI+clByI67weBzKf5Iy9Djb2MbBetaSLZhrryx7hKPpW+uPPHxVK7DT5gNjZ3HHozSUVRGJoJGyRu3Oabj2+BWbKMovTQ7ezjpfRkdTE6CUXY4Z+I7wRxulyipLTLGPkTx7FZDqhNYmwVPSkvDTLD3PaLkeu0ZjnuWdZjOPTk9zgeM0ZXEuJ9n0/ArcOackpJhPHn3PYdz2+H9FxVY4PguZ+DDLq9nLjsx0YcxRT1bbxvs/e6N1g8ezvHJacLYzPA5vh92JLU1x3XQuwUzRR0BUECsqNUkjnuf8A2jINpznW2XZbRJt2+66vwzEo68ouVb2dfyPyfWUn4X/qKffl9kPZvuLrF2j5KKqkpPKJJOj2OttPbfaYHbto+KvUzVkfNoVLh6KfyyT/ABZPxv8A6pvlXY52bDAOE5NJCU+VyRdEWjz3X2gT6Q8FWyL1Vrg7jHzGt+R+T6yk/C/9RVvfl9k79kHyPyfWUn4XfqI99X2Q9kNgrPHFXp/QFPWR9DURh7e47nNPix28FdwslB7izlxTEnjLVlPSXlg2qiDMkgXlYPttHaHFvtAWpTmRnxLhiZVtdDG6L0lLTyCaCR0bx5zT8CNxHAq1OMZrUuTlSaHLg3WvFKBFXFsEg/a5iF9h3+gfhxWXfhSi9w5HRmvUqMa62XOvBo/qtzDqgjrHu+aad3M+wJlGF6zOZWdhb6N0bUVk2xEx80rjcnfvO97jkBxJ7lelKNa5fAtJtjkwZqshp7TVRE8wsQ39kw793nnicuCzbsyU+I8IdGAwKmpZEwySPbGxguXOIa1oA7ycgqSTl0GbSFNjTW1e8Gj92YNQ4H/SafzPuWjThf7WfkKlZ2FlS009XNssEk80hufOceLidw5kAK85Rrj2QnmQ4cFaq44dmestNKMxGM4mHj6Z+Czbsty+jDoOhXrqazFODqauj2ZWWeBZkjbB7OR7xwOSrV3TrfDOpQTQjMX4GqaBxc5plg82ZoyHh0g3tPwWtTkxsWujEuDRWYexFUUUnS08hbfNzT1o3+s3v5jNd2VRsWpHKk0O7BmsqnrNmKUiCoOWw49R5/y3HfyOazLsWVfK5Q+Mk+ptrAqsMX3GTxFgCnqLvYOhlOe0wDZJ+03cfYq1mPCfzNjC8cyMbUX9KPZ+nyFtprCtXRu2yxxa03bLHmBztm32qlKqyp7R6zF8VxcyLg3y+sX/AHRc4e1kTR2ZUDpmemLCQc9wd8Cm15bXEjPzf8dqsXmoen29P7+IydCYip6pu1DICR2mG4e3m05q7GyM1weWysG/Gl5bI6/YtQV0UyUEnznrb/vWo5Rf7LFs4X1aK1nxGPVtnCHFqB7FX60X8rlmeIdV+I6r1G2s0cQugJUARZQAWQBgsaasoKvamgtTznPaA+befts8eIseau05cocPlC5Vpisk1baTaS3yQut3tkhLTyu8G3MDktBZdPXzC3BpFzhfVNUyvvWDyeIHMXY+V/q7JLWjifck3ZsIr6HJ1CHccugdBQUkYhp4hG3ee9zjYZvccyeazJ2SnzJjVFI5aarJIoy+GnfUP3NjaWMz+055AAUQjvqyRNYo0PpyufeameI79WJskAjb7Oku48T8FqVSxq1xL9H/AAJfnPLh7VVWyyWqWeTRixc4uY9x4Ma1x95+KmzMrivoPb/E5UG3yOjDWGqeij6KnjDfSees958XOOZ/JZtlsrHuTHKKRb2SjolAHXNEHAtcAQciCLgjiFKbQCrxpqla/anoLMfvMBNmO+7J7J4HLkr9OY1xP8xcq0+hhPk50n+5v/iQ/wDdXPeae4pwkugwMF1OmqXZhqaOSeDcD0kBljHA7fWHA+/uVK+NEuYyGRcvUZ8RuASCMr2O8c1Q6DTm5oORFwgFw9mGxVq+in2pacCGXfYfRu5t3NPEKvbjRnyuDf8ADvHbaGoWvzR/VfIVD2SQSlp2o5YzY2yc08CP/G6oLzQej2alXlVb4lF9/X1N7hTWM4FsNYdpuQEwHWH3gG/mArVOUukjzfiP+PrTtxvm1/HQaMTw4BwNwRcHxB3K9weSaaen1EprHwXXVGkJp4KZ0kbhHsuDohfZja05OcDvBWnjX1wr02IlBt7M18nOk/3N38SD9RWfeqftfozjyy7DM1O4dqaRtQKmExF7mFt3MdewN+y4rPzLYz15XsZWmuox1RGkLoCVyAIAEAQpAFHAApAlAAoAhSAI2AIIJUEggAUgCAIRpAChACkDhJO1vac0cyB+aglRb6IqtK4mpacbUkzODWnaceQbcrmVsY9WWsfAyL5eWEX+37iRxLpYVNTJU22Q8jZabXAaA0X45LNtn55bR7/AxViY8a2+fU56Hw7UVLg2KJ9j57gWsA7zc7/YiumUuiDK8Rx8eO5zT+5cv9Nj30LRdDBFBfa6NjGX8dloH/C04ryrR88ybvbXSs1rbb/M9q64EEIYEoAFAELoCVyAIAEACABAAgAQAIAEACABAAgAQAIAEACABAEFAFHir6M8ku74TQ8P+sQmNM7z65WbYfQMX4V8jSYT+kb7P5U/HMfxT6tjYpOwOS0F0PE2fEd4QzhEqCQQAIAEAQugP//Z"/>
          <p:cNvSpPr>
            <a:spLocks noChangeAspect="1" noChangeArrowheads="1"/>
          </p:cNvSpPr>
          <p:nvPr/>
        </p:nvSpPr>
        <p:spPr bwMode="auto">
          <a:xfrm>
            <a:off x="1831975" y="8651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199" name="AutoShape 28" descr="data:image/jpeg;base64,/9j/4AAQSkZJRgABAQAAAQABAAD/2wCEAAkGBxQSEhUUEhQQFBQUFxQUFRQXGBQVFxYYFRQWGhcWFRUYHSggGRolGxQUITEhJykuLi4uFx8zOD8sNygtMisBCgoKDg0OGhAQGiwkICQsLCwsLCwsLCwsLCwsLCwsLCwsLCwsLCwsLCwsLCwsLCwsLCwsLCwsLCwsLCwsLCwsLP/AABEIAFMBvAMBEQACEQEDEQH/xAAcAAEAAgMBAQEAAAAAAAAAAAAAAQcEBQYCAwj/xABEEAABAwICBQYKCAQHAQAAAAABAAIDBBEGIQUSMUFhBxMiQlFxFjJSVHOBkZOh0RcjM1NicrGyFENj8DQ1goPB4fHC/8QAGwEBAAIDAQEAAAAAAAAAAAAAAAEDAgQFBgf/xAA0EQEAAgIBAgQEBAQGAwAAAAAAAQIDEQQhMQUSQVETFCJSBjJhcUKRodEjM4Gx4fAVU8H/2gAMAwEAAhEDEQA/ALxWIICAgICAgICAgICAgICAgICAgICAgICAgICAgICCCpQ8SSBoJcQAMyTkAO0lJmITETPZwenOUuKMltMzniNr3HVYO7e74LVvy4j8vV6Ph/h3NljzZZ8se3q42vx3Wy3tLzY7GNaPiQStW3JyW9dO9g8C4dI61837/wDDST6Tmf480zu97z8L2Vc5LT3lv04fHx/kpEPFLTyTPDGNdI92wDMn++1Y1ibzqGeTLjw0m151DudE8l8jgDUSiPtYwazvW45fArbpxJmPqeb5H4lpE6w13PvP/Eupo+T+mj69U4jfzrm/BlgtmvHrVxs/jOfL3iI/0/vtvKPQ7IvFdN/qke/9xVutOfbPa/fX8mxRSlAQEBAQEBAQEBAQEBAQQVMApC6gLpoLoCaC6CUBAUAgICAgICnQglAugXQLpoLpoSgICAoEXUhdNBdNACmhKAgKBBUiuOV7Sb2iKBpIbIHvfx1C0Bvd0jf1LT5d5iNPTfhvj0te2W3p2VgtB7LQoiT9xTsiFwcmOhWxUwnIHOT9K+8MHitHxK6nFpqkT7vCfiDlWy8mcX8NejtVe4SbICBZBKgQSpC6AmgTQJoSgIIumguglNCE0CaBNApEXUbFd40wZVuJloKuqacyad00mqfRuv0e45dy3MOakdL1V3rPoqOq09XxvLJKitY9uTmukka4HiCf74ro1xYp6xCndofLwnrPO6r3snzWXwMf2nmk8J6zzuq97J80jj4/ZMWl0OE+UuqpHWmLqmInNr3EvHaWPP6HLuVGXh0t26Szi678PYip62PnKd4cOs3Y9h7HN2hcu+O1J1aFkWiW2CrZJUAgICAgKR5JQcLjblJhorxw6s9RmNUHoMP9Rw3/AIRn3LbwcW1+/ZXa+lOV2Ma6V5e6pnaXbmOcxo4BrTZdKOPirGtKpvLH8J6zzuq97J81l8DH9qPNL0zElaSGtqqxzibNaJJC5x7A0G5WM4ccfwpi0rSwZg2vfqy19XWMbkRTtlk1j6R1+iOAzWhmzY46Y6/6rK1n1WjEywAF7DLO5+JWjK16QQSmxzmLMZ02j2/Wu1pCCWwtsXu7x1RxKuxYL5J6MZtEKSxFyhVtU/WEj6dg8WOJzmgfmcLFx4rrY+HjpHXqptaZanwnrPO6r3snzWfwMf2sfNKW4nrfO6r3rz8Cc1E4cf2nmlZeDOVoOtFXgNOVqhvin0jer+YZd2/Sz8KY61W1utaGcPaHNLXNcLhwNwR2gjaufMTHda+qjQKBCmBzOOcNfxsIDSBLHcxk7DcZtPA5ewKrPi+JV0/CvEJ4eXzT1iekqTqad8byyRpa9uRaRYj++3YuVMWr0l9Bx5ceaPNjncPmoWROxQlZHJniprW/wsxDbfYuOw36nf2dq6HFzRryy8h4/wCG283zGON77ws0LceVelAICAghykfnnlBxDUx6SqmR1NQxjZGhrWyPa0fVMOQB7SV2OPipOKN1/wC7UXtO3PeFFZ53Ve9k+av+BT7YYbk8KKzzuq97J80+Xp9sG5PCis87qveyfNPl6fbBuU+E9Z53Ve9k+aj4OPeprB5pPCas87qveyfNPgUj+GDzSeE9Z53Ve9k+an4GP7TzSeE9Z53Ve9k+afAx/aeaTwnrPO6r3r/mnwMf2nmkOKKzzuq97J80+Xp9sG5R4UVnndV72T5p8vT7YNyeFFZ53Ve9k+afL0+2Dcp8KKzzuq97J81Hy9N/lg3LbaIxFVOYS6qqT0jtlf2DisZwY/aDcv0hZcJtNDirCdNXs1Z2dIAhsrcpG9x3jgcldizWxzuGNq7UZjHAVTQEuIMsG6ZgNh6Ruep+i6uLlVyR7SotSauUWztjsUjK0ZpGWnkEsD3Rvbsc39CN44FYXrGSNWZVnS58Fcqsc9oqzVhlyAkH2Tz/APB4HJcvNw5r1qtjJ6SsppWksekBAUCFIwtL6VipozJPI2Ng3uO09jRvPALKlZtOqwiZ1Ck8a8qE1VeKl1oYdhdslkvx6jbXyGea6mHhxT6rdVNsm+yvALbFu9Z6KhTE66QjbocKYOqdIO+qbqxg2dM4HUHaB5R4D4LXy8iuOP1WVrMrzwdgim0eLsHOSkdKZ4GsfyjqjgFysvItl7/yXxWIdRZa7IU/uPjV1LY2OfI5rGNF3OcQABxJUxEz0g3pUeM+Vom8VBszBqHDP/baf3H2Lo4OF63VWv7Kpnmc9xe9znOcblzjck9pJXRiIiNQpmZnu+aR07m3sxm2tZ2qTqh1jqkjMgO2XzSZiZS8KeyJFih0eE8Z1Ojz9UQ+I5uheTqHiD1DxHxVWXBXL37rK3leeEca02kG/Vu1JQLuhfYPHaR5Q4j4LkZsFsU9V0W26ZUsk2QRZI6DR4iwzBWNtK2zh4sjbBzfXvHArC+KuTu3eF4hl4k7xz09vRU2I8HVFJdxHORfeMGQ/M3aFzsvHtTrD2nB8Zwcrp+Wfb+znQqOjsTsIUx0NzXq7nCvKDJBaOp1pIxkHjx2d9/GHx71uYuVrpZ5nxDwCuT6sHSfb0WlozScVQzXhe17e0HZwI3FbtbVt2eRzYcmG3lyRqWYCpVCISoSEIPBhadrW+wKdyaRzLfJb7Amw5lvkt9gTchzLfJb7Am5HB8tUYGjXEAA87DsAHWW5wp/xFeSOigguwoFCBEofsPcmuyJfqzQULf4aDot+yi3DyGrz17TNpbcdmdzLfJb7Asdyk5lvkt9gTchzLfJb7ApiQETfJb7Ag+ixBSPEjLixAIORB2HgQnruBWOMuSeOW8tEWxSZkwn7N35T1D7R3Lew8ya9LKpxqd0jQSwSGOZj45G7WuFvWNxHEXC6dbxeN1lVMMVZTCCymJHZ4M5RKigtG689OMubcekwf03HZ3HLuWrm4tMnbpLKt5qvLDmI6etj16eQOtbWacnsPY5u5cnJjtSdWhsRMT2be6rSXTQ4bG/KNBRXjjtPUeQ09Fh/qOGzuGa2sPEnJ1npDC14joo/T+nZ62Tnah5e4XDRsawHcxu4Lr48VaRqqi0zZrFlHdj2fWmp3yODI2ue92TWtBcSeAH95qLW1HWU6W1gzkkA1Za832EU7Tl/uuG3uC52bmz2oujHE91s08DWNDWNa1rRYNAsAOAXOmdz1WvpdAug5PGWPKagBaTzs26FhF/9Z6o+K2MPHvk6+jC14hRmKcWVOkHXnd0AbtibcMbxtvPE/BdbHgpijp/NRNplold+6HqNpJAaC4nINAJJPYAMyVG4jrItPBXJM59pa+7W5EQDxnekd1R+EZrn5+b6UWxj91ry6FgdD/DmGMw2tzeqNUDgNxXO+Jbe99VsxEqfxnyUSQXlotaWPMmE5yMH4T/ADBw2966eHmRbpf+aq+PXZWhFsjcHYQciD2EHYt1ShZR+idPcUhY4OaS1zTdrgSCD2gjYomImNSbmFqYM5WXNtFX9JuQFQ0dIekbv7x8Vzc/C31otrf3W9RVbJWCSN7XscLtc0gg9xXPmJidSuid9mQoHmyA4KRx+IuT6nqLui+okO9oGofzM+Vlr5OPS7s8HxvPx/pt9Vfaf/is8QYYqKQ/WsuzdI3pMPf5PrWjkw2p6PXcPxPj8uNUnU+092mVW9uj+ksnR2kJYH68L3MdlmN47CNhU0vNZ3CjPx8eevly13CxcPcpbXWZVtDD963xTxc3qrex8vf5nlOZ+HL0jzced/p6rBo6tkrQ+N7XtOxzSCPaFtRaLR0ebvS9J8to1L73U6YpQE0CgEBBwPLZ/ljvSw/vW5wv8xhk7KAC7LW9BQCCJNh7k9iX6w0D/hoPQxfsavO27y3IZyxBBBUwCkSsQQEEJ3GoxFhunrY9SoYHbdVwyey+9rtytx5bUncMZrtR+M+TioobyR3ngG17R02DdzjR+oy7l1cHKpfpPSVVqacVdbKrYpGVozSEtPIJIHujkGxzezsI3jgsb44tGrJi0wuLCHKzFK3UrrQyNFxIAebfbhta7hsXMy8Ka9adV1cnu5nGnKlLUXipNaGHMGQ5Svv2eQPj3LZwcOtet+ssbXmeyuv+z6zvPatxgJ36DqMIYFqa86zRzUO+Z4NjwYOufgtbLya4+k9WVabXnhXCFNQMtC27yLPldm93edw4BcrJmvknquisQ6BVdmQpGLpHSEUEZkmeyONu1zjYf+8FNazaeiNwpzGfKvJLeKhvEzMGY/aO/IOoOO3uXSw8KI+q6q+T2Vi4kkkkkk3JOZJ7STmSt/spQg3eF8K1Fe/VgZ0R40rriNt+1288BmqsuamKOrOKzK9cGYEp6Bt2/WzHxpnAX7mDqhcjLyLZJXRSIdYqGaVAhwUjjcacntPX3ePqZ90rR43CRvWHHaFsYeTbH09GFqRKjMSYaqKGTUqGEA31JBcsfbyXf8bV1sWauWPpUzSYahXd+7FKb0lusMYqqaB+tA/onN0TrmN3eNx4jNU5MFMkdUxaYXng3H9NXgMvzU9s4nEZ+jd1h8VyM3Htj/ZfW8WdddUbZJQFA+ckYNwbEHaDvWXQj9HG4g5Oqee7oTzD/wAIGoe9u71LWy8atusdHc4Xj3IwfTk+qqtdO4bqKQ/WsOrukb0mHvPV9a0cmG1fR6zh+Kcfkx9E9fZp1W6HRm6L0rNTO1oHuYd9th72nIrOmS1ezW5XEw8iustdrGw/ylsdZtW3UP3rc2Hi4bW/ELcx8ytulnleb+HMlPqwTuPae/8AZ3tNVMkaHsc17Tsc0gg9xW3HV5y9bUnVo1L7hSxSoBQCDgeWz/LHelh/etzhf5jDJ2UAF2Wt6CgEESbD3J7Ev1hoH/DQehi/Y1edt3luQzliCCCpgFIlYggICkRZAIUCusa8lsNTeSltBMbkt/lPPFo8U8Qt3Dy7UjVusK7Y4nqpbTGiJqWQxVEbo3jZfY4drXbHDuXUpet43WVExpgqzWu4JqfRAoZMigoZZ5BHDG+R7tjWi5PyHE2AUWtFY3bpBC4sF8k8cVpa4iR+0QD7Np/Geufh3rmZuZM9KLa4/daEcQaAGgADIAZAAbgFob9VsdHpNiCUS4rGfKPT0N2MInqNnNtPRaf6jhs7tq2sHFtk6+iu1lH4ixHUV0mvUP1reKwZMZfyW/8AO1dXHirjjoomZlqVbuGOktBJAAJJyAGZJ7ABtKiUrQwVyTul1Za/WjZkRAMnu9IeqOAz7lz83MiOlFtMfrK5KKijhYI4mNYxuQa0AAeoLm2tNp3K6H3soBNiVAIIspGNpDR8c7HRzMbIx21rhcH/ALWUWmvWCVMY05KpIby0OvLHmTCc5GD8J644be9dLDy4t0uotRWhFsiCDvBBBB7CDmDwW/E+aOjCdwhEbSDYgi4IzBGRBGwg7ik6nuLLwZyryw2jrQZo8gJR9o38w64+PetHPwonrRdXJM91y6M0nFURiSB7JGHY5pv6j2HguZas1nUrf2Zd1GkChIQg8SRBwIcAQdoOYPeEnqncxO4cNiXk4ik6dKeZftLP5bvVtb+i1snGrbrXo9DwPxBlw/Tm+qP6/wBlX6T0bLTvMczHMdx2Hi07Cufak1nVnr+PysXIr58c7YqjW1/SOrP0PpmaldrQPLb7Rta78zd6zrktXs1eTwsPJr/iV3+vqs7DPKJFNZlQBDJkNb+W7uJzae9b+Lk1t0l4/n+A5sH14vqr/V24dllZbEQ4P6PQQSoHA8tn+WO9LD+9bvC/zGF+ygAuxPSWuLE0KRD9h7lMaJh+sNA/4aD0MX7Grzlu8tuGcsQQQVMApErEEBAQEBBBUjXac0LBVxmOoja9u6+1p7Wu2tPELOl7U61RMRPdVGkeRmXXP8PUMMe7nAQ8cDqix7xZdGnPj+Kqr4Usb6Gav7+m9j0nnU9j4UvrS8jFRrjnaiEM6xY1xdb8IOV+9Lc6uulUxiWnhvDdPQx6lOzVvbWec3vt5Tt/cufky2yTuyyKxDcqtKVAgoOQxlo3SNTeOlmgp4jkXdMyuv8AiA6A7s+K2cVsdfzRthMW9Fe/QzV/f03set356ntKuMUo+hmr+/pvY9TPPp7SmcUp+hmr+/pvY9R8/X2R8KVhYNwDT0A1rc7PvlcNnCNvVHxWnyORbJ+kLK0iHXrWZ7SoBAQEBAQQpEEJMQOOxnyfU9fd4+pn3SsA6XCRvWHHatnDyb4+nowtXbgPoaq/v6b2P+S3P/IUn0VziPoZq/v6b2PT5+nsj4Un0M1f39N7HpHPr7Sn4Utph7k60lQya9PVU7CbazSHljreU3f37VXk5WPJGrVZRS0LVoTIWDngwSdYMJLfUSAVz7RG+iyGSsUiAgghTA12mdDxVUZjmYHDces09rTuKi9ItGpX8blZePfz451KlcV4cfQyhjiXMdcxv7QNoPY4LlZcU45fQPDPEac2nmj83rDSKuero9fQUQnt2dThLGktIQx95IN7drmcWfL9Fs4uRNJ1Lh+J+DY+TE3p0t/uuWgrGTMbJG4OY4XaRsIXRiYmNw8JfHbHaa3jrDJRi5nlCw8+vpDBG5jHF7HXde1mm+5bHHy/Dv5tMbV80Kz+hmr+/pvY9b3z9d7mFfwuh9DNX9/Tex6fP09mPwpPoZq/v6b2PU/P19k/ClDuRmrt9vTex6fP132PhTtdWjYDHDGw2JYxjDbZ0WgZexcqZ3O1/ZkrEEEFTAKRKxBAQEBAQEBAQEBAQEBAQEBAQEBAQEBAQEBAQEBAQEBAQEBAQEBAUwF1I4PlckZ/CMaba5laWduQOsfZl61q8uI8mpd/8OVvPKma9tdf6KkXMnu9zAiRPRC2eSB7zTSg31BKdT1sbrAcL/qV0eJM+WXifxJWkcmuu/l6/wA5d8tp50QEBAQEBAQEEFTAKRKxBAQEBAQEBAQEBAQEBAQEBAQEBAQEBAQEBAQEBAQEBAQEBAQQSpAlND5y1DWi7nNaBvJAHxTsmKzPaHM6Yx9Rwg6sgmd5MRDs+LtgVN+RSnq6nG8G5Wf+Hyx7z/3ap8Q6elrJOclsLCzGDYwX2C+07M1zsmS2Ser23B8Px8Onlp/rLVlVN5MbC42aC49gBJ9gUxG+zG1q1jdp06vQGAKmos6UGCM73Dpn8rDmPWtjHxrW7uJzPHsGDpjnzW/pH/f0W9orRsdPG2OIWa0WHaeJ7SujWsVjUPE5898+Scl53Ms1SpEBAQEBAQEBBBUwCkSsQQEBAQEBAQEBAQEBAQEBAQEBAQEBAQEBAQEBAQEBAQEBAQEEO2KYRLS6V0PE7a13qfI39rgotWJbeHLaPVw+nMN0wz1HE9pkld+5xWplxU32eh4PNz9vN/s5er0bGHWDcst7vmta1Yjs7uLLea7mWw0boSB+rrMvfb0nj9Cs6UrPo1OTys1d+WzuNE4Pori8DHfmL3/uJW1XDj9nm83inL/9kunpNGxQ/ZRxs/K0D9FsRWI7Q5WTPky9b2mf3ZRUq9JUQJUAgICAgICAgIIKmAUj/9k="/>
          <p:cNvSpPr>
            <a:spLocks noChangeAspect="1" noChangeArrowheads="1"/>
          </p:cNvSpPr>
          <p:nvPr/>
        </p:nvSpPr>
        <p:spPr bwMode="auto">
          <a:xfrm>
            <a:off x="1984375" y="10175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200" name="Text Box 3"/>
          <p:cNvSpPr>
            <a:spLocks noChangeArrowheads="1"/>
          </p:cNvSpPr>
          <p:nvPr/>
        </p:nvSpPr>
        <p:spPr bwMode="auto">
          <a:xfrm>
            <a:off x="542040" y="28504"/>
            <a:ext cx="7551737" cy="46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wrap="square" lIns="91428" tIns="45714" rIns="91428" bIns="45714">
            <a:spAutoFit/>
          </a:bodyPr>
          <a:lstStyle/>
          <a:p>
            <a:pPr defTabSz="897316"/>
            <a:r>
              <a:rPr lang="en-US" altLang="en-US" sz="2400" b="1" dirty="0" smtClean="0">
                <a:solidFill>
                  <a:srgbClr val="4BACC6">
                    <a:lumMod val="75000"/>
                  </a:srgbClr>
                </a:solidFill>
                <a:latin typeface="Calibri"/>
                <a:sym typeface="Arial" panose="020B0604020202020204" pitchFamily="34" charset="0"/>
              </a:rPr>
              <a:t>1.Existing Process of Tensile Testing:-</a:t>
            </a:r>
            <a:endParaRPr lang="en-US" altLang="en-US" sz="2400" b="1" dirty="0">
              <a:solidFill>
                <a:srgbClr val="4BACC6">
                  <a:lumMod val="75000"/>
                </a:srgbClr>
              </a:solidFill>
              <a:latin typeface="Calibri"/>
              <a:sym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820" y="836432"/>
            <a:ext cx="2307846" cy="4859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Preparation Of Test Bar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500759" y="836432"/>
            <a:ext cx="2217653" cy="4859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Required  Machining For Testing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4" y="1478300"/>
            <a:ext cx="1029131" cy="4253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864" y="1478300"/>
            <a:ext cx="1334259" cy="4253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71425" y="1334591"/>
            <a:ext cx="4135272" cy="43974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1.As per Existing Process required 100% machining for tensile testing.</a:t>
            </a:r>
          </a:p>
          <a:p>
            <a:endParaRPr lang="en-IN" dirty="0" smtClean="0"/>
          </a:p>
          <a:p>
            <a:r>
              <a:rPr lang="en-IN" dirty="0" smtClean="0"/>
              <a:t>2.Monthly near about 80 No's test bar required for tensile testing.</a:t>
            </a:r>
          </a:p>
          <a:p>
            <a:endParaRPr lang="en-IN" dirty="0" smtClean="0"/>
          </a:p>
          <a:p>
            <a:r>
              <a:rPr lang="en-IN" dirty="0" smtClean="0"/>
              <a:t>3.Cost of 80 no's test bar for machining is Rs-20000/- Per Month.</a:t>
            </a:r>
          </a:p>
          <a:p>
            <a:endParaRPr lang="en-IN" dirty="0"/>
          </a:p>
          <a:p>
            <a:r>
              <a:rPr lang="en-IN" dirty="0" smtClean="0"/>
              <a:t>4.Minimum one hour required  for first  test bar pouring.</a:t>
            </a:r>
          </a:p>
          <a:p>
            <a:endParaRPr lang="en-IN" dirty="0"/>
          </a:p>
          <a:p>
            <a:r>
              <a:rPr lang="en-IN" dirty="0" smtClean="0"/>
              <a:t>5.Considering time consuming and cost we have to design  as cast test bar for tensile testing.</a:t>
            </a:r>
          </a:p>
          <a:p>
            <a:endParaRPr lang="en-IN" dirty="0"/>
          </a:p>
        </p:txBody>
      </p:sp>
      <p:sp>
        <p:nvSpPr>
          <p:cNvPr id="52" name="Oval 51"/>
          <p:cNvSpPr/>
          <p:nvPr/>
        </p:nvSpPr>
        <p:spPr>
          <a:xfrm>
            <a:off x="8149347" y="749797"/>
            <a:ext cx="2265529" cy="42019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Current Status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29301" y="2934269"/>
            <a:ext cx="887105" cy="6141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ight Arrow 53"/>
          <p:cNvSpPr/>
          <p:nvPr/>
        </p:nvSpPr>
        <p:spPr>
          <a:xfrm>
            <a:off x="5732060" y="2988860"/>
            <a:ext cx="887105" cy="6141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15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/>
          </p:cNvPr>
          <p:cNvSpPr txBox="1"/>
          <p:nvPr/>
        </p:nvSpPr>
        <p:spPr>
          <a:xfrm>
            <a:off x="347665" y="103506"/>
            <a:ext cx="7321550" cy="38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148" tIns="18574" rIns="37148" bIns="18574">
            <a:spAutoFit/>
          </a:bodyPr>
          <a:lstStyle>
            <a:defPPr>
              <a:defRPr lang="en-US"/>
            </a:defPPr>
            <a:lvl1pPr>
              <a:defRPr sz="3333" b="1" spc="151">
                <a:solidFill>
                  <a:schemeClr val="tx2"/>
                </a:solidFill>
                <a:latin typeface="Geometr706 Md BT" panose="020B0502020203020204" pitchFamily="34" charset="0"/>
              </a:defRPr>
            </a:lvl1pPr>
          </a:lstStyle>
          <a:p>
            <a:pPr defTabSz="742973">
              <a:defRPr/>
            </a:pPr>
            <a:r>
              <a:rPr lang="en-US" sz="2275" spc="123" dirty="0" smtClean="0">
                <a:solidFill>
                  <a:srgbClr val="0070C0"/>
                </a:solidFill>
                <a:latin typeface="Geometr706 Md BT"/>
              </a:rPr>
              <a:t>2.Design Of Mould for Making Test Bat:-</a:t>
            </a:r>
            <a:endParaRPr lang="en-US" sz="2275" spc="123" dirty="0">
              <a:solidFill>
                <a:srgbClr val="0070C0"/>
              </a:solidFill>
              <a:latin typeface="Geometr706 Md BT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770746" y="836091"/>
            <a:ext cx="2433635" cy="5031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defRPr/>
            </a:pPr>
            <a:r>
              <a:rPr lang="en-IN" altLang="en-US" sz="2000" b="1" dirty="0" smtClean="0">
                <a:solidFill>
                  <a:srgbClr val="FFFF00"/>
                </a:solidFill>
              </a:rPr>
              <a:t>Mould Design</a:t>
            </a:r>
            <a:endParaRPr lang="en-IN" altLang="en-US" sz="2000" b="1" dirty="0">
              <a:solidFill>
                <a:srgbClr val="FFFF00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701051" y="894798"/>
            <a:ext cx="3098042" cy="5031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defRPr/>
            </a:pPr>
            <a:r>
              <a:rPr lang="en-IN" altLang="en-US" sz="2000" b="1" dirty="0" smtClean="0">
                <a:solidFill>
                  <a:srgbClr val="FFFF00"/>
                </a:solidFill>
              </a:rPr>
              <a:t>Outcome From Mould</a:t>
            </a:r>
            <a:endParaRPr lang="en-IN" altLang="en-US" sz="2000" b="1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2" y="1716675"/>
            <a:ext cx="4524587" cy="3562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t="26318" b="26874"/>
          <a:stretch/>
        </p:blipFill>
        <p:spPr>
          <a:xfrm>
            <a:off x="5868536" y="1716675"/>
            <a:ext cx="5663821" cy="3562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4" name="Rounded Rectangle 113"/>
          <p:cNvSpPr/>
          <p:nvPr/>
        </p:nvSpPr>
        <p:spPr>
          <a:xfrm>
            <a:off x="8250071" y="3172292"/>
            <a:ext cx="1644555" cy="7036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Actual Tensile test Piece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8802806" y="2593074"/>
            <a:ext cx="269542" cy="57922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ight Arrow 114"/>
          <p:cNvSpPr/>
          <p:nvPr/>
        </p:nvSpPr>
        <p:spPr>
          <a:xfrm>
            <a:off x="4872250" y="2883707"/>
            <a:ext cx="887105" cy="6141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94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3"/>
          <p:cNvSpPr>
            <a:spLocks noChangeArrowheads="1"/>
          </p:cNvSpPr>
          <p:nvPr/>
        </p:nvSpPr>
        <p:spPr bwMode="auto">
          <a:xfrm>
            <a:off x="238125" y="70880"/>
            <a:ext cx="9572625" cy="553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wrap="square" lIns="91428" tIns="45714" rIns="91428" bIns="45714">
            <a:spAutoFit/>
          </a:bodyPr>
          <a:lstStyle/>
          <a:p>
            <a:pPr defTabSz="897316"/>
            <a:r>
              <a:rPr lang="en-US" altLang="en-US" sz="3000" b="1" dirty="0" smtClean="0">
                <a:solidFill>
                  <a:srgbClr val="4BACC6">
                    <a:lumMod val="75000"/>
                  </a:srgbClr>
                </a:solidFill>
                <a:latin typeface="Calibri"/>
                <a:sym typeface="Arial" panose="020B0604020202020204" pitchFamily="34" charset="0"/>
              </a:rPr>
              <a:t>Actual Test bar for Tensile testing:-</a:t>
            </a:r>
            <a:endParaRPr lang="en-US" altLang="en-US" sz="3000" b="1" dirty="0">
              <a:solidFill>
                <a:srgbClr val="4BACC6">
                  <a:lumMod val="75000"/>
                </a:srgbClr>
              </a:solidFill>
              <a:latin typeface="Calibri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8739187" y="1678701"/>
            <a:ext cx="1928813" cy="326267"/>
          </a:xfrm>
          <a:prstGeom prst="rect">
            <a:avLst/>
          </a:prstGeom>
          <a:noFill/>
        </p:spPr>
        <p:txBody>
          <a:bodyPr wrap="square" lIns="94388" tIns="47256" rIns="94388" bIns="47256" rtlCol="0">
            <a:spAutoFit/>
          </a:bodyPr>
          <a:lstStyle/>
          <a:p>
            <a:pPr marL="0" lvl="1" algn="ctr"/>
            <a:r>
              <a:rPr lang="en-IN" altLang="en-US" sz="1500" b="1" dirty="0">
                <a:solidFill>
                  <a:schemeClr val="bg1"/>
                </a:solidFill>
              </a:rPr>
              <a:t>Foundry –GDC, LPDC</a:t>
            </a:r>
            <a:endParaRPr lang="en-US" sz="1688" dirty="0"/>
          </a:p>
        </p:txBody>
      </p:sp>
      <p:sp>
        <p:nvSpPr>
          <p:cNvPr id="27" name="Straight Connector 7"/>
          <p:cNvSpPr>
            <a:spLocks noChangeShapeType="1"/>
          </p:cNvSpPr>
          <p:nvPr/>
        </p:nvSpPr>
        <p:spPr bwMode="auto">
          <a:xfrm>
            <a:off x="435009" y="624866"/>
            <a:ext cx="8829675" cy="0"/>
          </a:xfrm>
          <a:prstGeom prst="line">
            <a:avLst/>
          </a:prstGeom>
          <a:noFill/>
          <a:ln w="952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/>
          </a:p>
        </p:txBody>
      </p:sp>
      <p:sp>
        <p:nvSpPr>
          <p:cNvPr id="18" name="Rectangle 17"/>
          <p:cNvSpPr/>
          <p:nvPr/>
        </p:nvSpPr>
        <p:spPr>
          <a:xfrm>
            <a:off x="7371425" y="1334590"/>
            <a:ext cx="4135272" cy="455421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</a:rPr>
              <a:t>1.No need to do any machining.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2</a:t>
            </a:r>
            <a:r>
              <a:rPr lang="en-IN" dirty="0" smtClean="0">
                <a:solidFill>
                  <a:schemeClr val="bg1"/>
                </a:solidFill>
              </a:rPr>
              <a:t>.Very less time within 20 Minutes we can start for making test bar.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5.Near about Rs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20000/-Per month saving achieved.</a:t>
            </a:r>
          </a:p>
          <a:p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8270542" y="731600"/>
            <a:ext cx="2265529" cy="42019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Benefits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7" t="32039" r="5747" b="41294"/>
          <a:stretch/>
        </p:blipFill>
        <p:spPr>
          <a:xfrm rot="16200000">
            <a:off x="711855" y="2997648"/>
            <a:ext cx="4554217" cy="1228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Oval 20"/>
          <p:cNvSpPr/>
          <p:nvPr/>
        </p:nvSpPr>
        <p:spPr>
          <a:xfrm>
            <a:off x="2104028" y="731600"/>
            <a:ext cx="2058539" cy="5649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Tensile Test Specimen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03761" y="2947916"/>
            <a:ext cx="1542197" cy="94169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7401"/>
            <a:ext cx="579120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19229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</a:spPr>
      <a:bodyPr wrap="square" lIns="100681" tIns="50406" rIns="100681" bIns="50406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167</Words>
  <Application>Microsoft Office PowerPoint</Application>
  <PresentationFormat>Custom</PresentationFormat>
  <Paragraphs>32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8_Office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CHAUDHARI</dc:creator>
  <cp:lastModifiedBy>Nitin Jagtap</cp:lastModifiedBy>
  <cp:revision>62</cp:revision>
  <dcterms:created xsi:type="dcterms:W3CDTF">2021-02-01T06:06:34Z</dcterms:created>
  <dcterms:modified xsi:type="dcterms:W3CDTF">2022-05-28T12:20:53Z</dcterms:modified>
</cp:coreProperties>
</file>