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5" r:id="rId14"/>
    <p:sldId id="276" r:id="rId15"/>
    <p:sldId id="277" r:id="rId16"/>
    <p:sldId id="268" r:id="rId17"/>
    <p:sldId id="269" r:id="rId18"/>
    <p:sldId id="270" r:id="rId19"/>
    <p:sldId id="271" r:id="rId20"/>
    <p:sldId id="272" r:id="rId21"/>
    <p:sldId id="273" r:id="rId22"/>
    <p:sldId id="274" r:id="rId23"/>
  </p:sldIdLst>
  <p:sldSz cx="18288000" cy="10287000"/>
  <p:notesSz cx="6858000" cy="9144000"/>
  <p:embeddedFontLst>
    <p:embeddedFont>
      <p:font typeface="Calibri" panose="020F0502020204030204" pitchFamily="34" charset="0"/>
      <p:regular r:id="rId24"/>
      <p:bold r:id="rId25"/>
      <p:italic r:id="rId26"/>
      <p:boldItalic r:id="rId27"/>
    </p:embeddedFont>
    <p:embeddedFont>
      <p:font typeface="Maven Pro" panose="02020500000000000000" charset="0"/>
      <p:regular r:id="rId28"/>
    </p:embeddedFont>
    <p:embeddedFont>
      <p:font typeface="Maven Pro Bold" panose="02020500000000000000" charset="0"/>
      <p:regular r:id="rId29"/>
    </p:embeddedFont>
    <p:embeddedFont>
      <p:font typeface="微軟正黑體" panose="020B0604030504040204" pitchFamily="34" charset="-120"/>
      <p:regular r:id="rId30"/>
      <p:bold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2" d="100"/>
          <a:sy n="72" d="100"/>
        </p:scale>
        <p:origin x="54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png"/><Relationship Id="rId7"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4.jpeg"/><Relationship Id="rId4" Type="http://schemas.openxmlformats.org/officeDocument/2006/relationships/image" Target="../media/image13.jpe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587820" y="3840802"/>
            <a:ext cx="13112360" cy="3148321"/>
          </a:xfrm>
          <a:prstGeom prst="rect">
            <a:avLst/>
          </a:prstGeom>
        </p:spPr>
        <p:txBody>
          <a:bodyPr lIns="0" tIns="0" rIns="0" bIns="0" rtlCol="0" anchor="t">
            <a:spAutoFit/>
          </a:bodyPr>
          <a:lstStyle/>
          <a:p>
            <a:pPr algn="ctr">
              <a:lnSpc>
                <a:spcPts val="11629"/>
              </a:lnSpc>
            </a:pPr>
            <a:r>
              <a:rPr lang="en-US" sz="14537" b="1">
                <a:solidFill>
                  <a:srgbClr val="252930"/>
                </a:solidFill>
                <a:latin typeface="Maven Pro Bold"/>
                <a:ea typeface="Maven Pro Bold"/>
                <a:cs typeface="Maven Pro Bold"/>
                <a:sym typeface="Maven Pro Bold"/>
              </a:rPr>
              <a:t>RESEARCH PROJECT</a:t>
            </a:r>
          </a:p>
        </p:txBody>
      </p:sp>
      <p:sp>
        <p:nvSpPr>
          <p:cNvPr id="3" name="Freeform 3"/>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flipV="1">
            <a:off x="14297025" y="6296025"/>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0" y="8039083"/>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7657548" y="29392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3711618" y="7535984"/>
            <a:ext cx="10864763" cy="503099"/>
          </a:xfrm>
          <a:prstGeom prst="rect">
            <a:avLst/>
          </a:prstGeom>
        </p:spPr>
        <p:txBody>
          <a:bodyPr lIns="0" tIns="0" rIns="0" bIns="0" rtlCol="0" anchor="t">
            <a:spAutoFit/>
          </a:bodyPr>
          <a:lstStyle/>
          <a:p>
            <a:pPr algn="ctr">
              <a:lnSpc>
                <a:spcPts val="3736"/>
              </a:lnSpc>
            </a:pPr>
            <a:r>
              <a:rPr lang="en-US" sz="3736">
                <a:solidFill>
                  <a:srgbClr val="252930"/>
                </a:solidFill>
                <a:latin typeface="Maven Pro"/>
                <a:ea typeface="Maven Pro"/>
                <a:cs typeface="Maven Pro"/>
                <a:sym typeface="Maven Pro"/>
              </a:rPr>
              <a:t>Presented by Aaron Loeb</a:t>
            </a:r>
          </a:p>
        </p:txBody>
      </p:sp>
      <p:sp>
        <p:nvSpPr>
          <p:cNvPr id="9" name="Freeform 9"/>
          <p:cNvSpPr/>
          <p:nvPr/>
        </p:nvSpPr>
        <p:spPr>
          <a:xfrm flipV="1">
            <a:off x="14542983" y="-104775"/>
            <a:ext cx="2716317" cy="1358159"/>
          </a:xfrm>
          <a:custGeom>
            <a:avLst/>
            <a:gdLst/>
            <a:ahLst/>
            <a:cxnLst/>
            <a:rect l="l" t="t" r="r" b="b"/>
            <a:pathLst>
              <a:path w="2716317" h="1358159">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698578" y="3762375"/>
            <a:ext cx="14890844" cy="5276850"/>
          </a:xfrm>
          <a:prstGeom prst="rect">
            <a:avLst/>
          </a:prstGeom>
        </p:spPr>
        <p:txBody>
          <a:bodyPr lIns="0" tIns="0" rIns="0" bIns="0" rtlCol="0" anchor="t">
            <a:spAutoFit/>
          </a:bodyPr>
          <a:lstStyle/>
          <a:p>
            <a:pPr algn="just">
              <a:lnSpc>
                <a:spcPts val="6000"/>
              </a:lnSpc>
            </a:pPr>
            <a:r>
              <a:rPr lang="en-US" sz="3000" dirty="0" err="1">
                <a:solidFill>
                  <a:srgbClr val="252930"/>
                </a:solidFill>
                <a:latin typeface="微軟正黑體" panose="020B0604030504040204" pitchFamily="34" charset="-120"/>
                <a:ea typeface="微軟正黑體" panose="020B0604030504040204" pitchFamily="34" charset="-120"/>
                <a:cs typeface="Maven Pro"/>
                <a:sym typeface="Maven Pro"/>
              </a:rPr>
              <a:t>數據收集流程</a:t>
            </a:r>
            <a:r>
              <a:rPr lang="en-US" sz="3000" dirty="0">
                <a:solidFill>
                  <a:srgbClr val="252930"/>
                </a:solidFill>
                <a:latin typeface="微軟正黑體" panose="020B0604030504040204" pitchFamily="34" charset="-120"/>
                <a:ea typeface="微軟正黑體" panose="020B0604030504040204" pitchFamily="34" charset="-120"/>
                <a:cs typeface="Maven Pro"/>
                <a:sym typeface="Maven Pro"/>
              </a:rPr>
              <a:t>：</a:t>
            </a:r>
          </a:p>
          <a:p>
            <a:pPr algn="just">
              <a:lnSpc>
                <a:spcPts val="6000"/>
              </a:lnSpc>
            </a:pPr>
            <a:r>
              <a:rPr lang="en-US" sz="3000" dirty="0" err="1">
                <a:solidFill>
                  <a:srgbClr val="252930"/>
                </a:solidFill>
                <a:latin typeface="微軟正黑體" panose="020B0604030504040204" pitchFamily="34" charset="-120"/>
                <a:ea typeface="微軟正黑體" panose="020B0604030504040204" pitchFamily="34" charset="-120"/>
                <a:cs typeface="Maven Pro"/>
                <a:sym typeface="Maven Pro"/>
              </a:rPr>
              <a:t>該實驗會測試兩次，為手術前和手術後</a:t>
            </a:r>
            <a:r>
              <a:rPr lang="en-US" sz="3000" dirty="0">
                <a:solidFill>
                  <a:srgbClr val="252930"/>
                </a:solidFill>
                <a:latin typeface="微軟正黑體" panose="020B0604030504040204" pitchFamily="34" charset="-120"/>
                <a:ea typeface="微軟正黑體" panose="020B0604030504040204" pitchFamily="34" charset="-120"/>
                <a:cs typeface="Maven Pro"/>
                <a:sym typeface="Maven Pro"/>
              </a:rPr>
              <a:t>。</a:t>
            </a:r>
          </a:p>
          <a:p>
            <a:pPr algn="just">
              <a:lnSpc>
                <a:spcPts val="6000"/>
              </a:lnSpc>
            </a:pPr>
            <a:r>
              <a:rPr lang="en-US" sz="3000" dirty="0" err="1">
                <a:solidFill>
                  <a:srgbClr val="252930"/>
                </a:solidFill>
                <a:latin typeface="微軟正黑體" panose="020B0604030504040204" pitchFamily="34" charset="-120"/>
                <a:ea typeface="微軟正黑體" panose="020B0604030504040204" pitchFamily="34" charset="-120"/>
                <a:cs typeface="Maven Pro"/>
                <a:sym typeface="Maven Pro"/>
              </a:rPr>
              <a:t>手術前：將指夾式PPG感測器夾住兩手大拇指，並置於大腿或是平坦處</a:t>
            </a:r>
            <a:r>
              <a:rPr lang="en-US" sz="3000" dirty="0">
                <a:solidFill>
                  <a:srgbClr val="252930"/>
                </a:solidFill>
                <a:latin typeface="微軟正黑體" panose="020B0604030504040204" pitchFamily="34" charset="-120"/>
                <a:ea typeface="微軟正黑體" panose="020B0604030504040204" pitchFamily="34" charset="-120"/>
                <a:cs typeface="Maven Pro"/>
                <a:sym typeface="Maven Pro"/>
              </a:rPr>
              <a:t>。</a:t>
            </a:r>
          </a:p>
          <a:p>
            <a:pPr algn="just">
              <a:lnSpc>
                <a:spcPts val="6000"/>
              </a:lnSpc>
            </a:pPr>
            <a:r>
              <a:rPr lang="en-US" sz="3000" dirty="0" err="1">
                <a:solidFill>
                  <a:srgbClr val="252930"/>
                </a:solidFill>
                <a:latin typeface="微軟正黑體" panose="020B0604030504040204" pitchFamily="34" charset="-120"/>
                <a:ea typeface="微軟正黑體" panose="020B0604030504040204" pitchFamily="34" charset="-120"/>
                <a:cs typeface="Maven Pro"/>
                <a:sym typeface="Maven Pro"/>
              </a:rPr>
              <a:t>手術後：待醫師止血後，病患血壓回復正常後，將指夾式PPG感測器夾住兩手大拇指，並平躺置於身體兩側</a:t>
            </a:r>
            <a:r>
              <a:rPr lang="en-US" sz="3000" dirty="0">
                <a:solidFill>
                  <a:srgbClr val="252930"/>
                </a:solidFill>
                <a:latin typeface="微軟正黑體" panose="020B0604030504040204" pitchFamily="34" charset="-120"/>
                <a:ea typeface="微軟正黑體" panose="020B0604030504040204" pitchFamily="34" charset="-120"/>
                <a:cs typeface="Maven Pro"/>
                <a:sym typeface="Maven Pro"/>
              </a:rPr>
              <a:t>。</a:t>
            </a:r>
          </a:p>
          <a:p>
            <a:pPr algn="just">
              <a:lnSpc>
                <a:spcPts val="6000"/>
              </a:lnSpc>
            </a:pPr>
            <a:endParaRPr lang="en-US" sz="3000" dirty="0">
              <a:solidFill>
                <a:srgbClr val="252930"/>
              </a:solidFill>
              <a:latin typeface="微軟正黑體" panose="020B0604030504040204" pitchFamily="34" charset="-120"/>
              <a:ea typeface="微軟正黑體" panose="020B0604030504040204" pitchFamily="34" charset="-120"/>
              <a:cs typeface="Maven Pro"/>
              <a:sym typeface="Maven Pro"/>
            </a:endParaRPr>
          </a:p>
          <a:p>
            <a:pPr algn="just">
              <a:lnSpc>
                <a:spcPts val="6000"/>
              </a:lnSpc>
            </a:pPr>
            <a:endParaRPr lang="en-US" sz="3000" dirty="0">
              <a:solidFill>
                <a:srgbClr val="252930"/>
              </a:solidFill>
              <a:latin typeface="微軟正黑體" panose="020B0604030504040204" pitchFamily="34" charset="-120"/>
              <a:ea typeface="微軟正黑體" panose="020B0604030504040204" pitchFamily="34" charset="-120"/>
              <a:cs typeface="Maven Pro"/>
              <a:sym typeface="Maven Pro"/>
            </a:endParaRPr>
          </a:p>
        </p:txBody>
      </p:sp>
      <p:sp>
        <p:nvSpPr>
          <p:cNvPr id="3" name="TextBox 3"/>
          <p:cNvSpPr txBox="1"/>
          <p:nvPr/>
        </p:nvSpPr>
        <p:spPr>
          <a:xfrm>
            <a:off x="2999625" y="2095429"/>
            <a:ext cx="12288749" cy="957378"/>
          </a:xfrm>
          <a:prstGeom prst="rect">
            <a:avLst/>
          </a:prstGeom>
        </p:spPr>
        <p:txBody>
          <a:bodyPr lIns="0" tIns="0" rIns="0" bIns="0" rtlCol="0" anchor="t">
            <a:spAutoFit/>
          </a:bodyPr>
          <a:lstStyle/>
          <a:p>
            <a:pPr algn="ctr">
              <a:lnSpc>
                <a:spcPts val="7200"/>
              </a:lnSpc>
            </a:pPr>
            <a:r>
              <a:rPr lang="en-US" sz="9000" b="1">
                <a:solidFill>
                  <a:srgbClr val="252930"/>
                </a:solidFill>
                <a:latin typeface="微軟正黑體" panose="020B0604030504040204" pitchFamily="34" charset="-120"/>
                <a:ea typeface="微軟正黑體" panose="020B0604030504040204" pitchFamily="34" charset="-120"/>
                <a:cs typeface="Maven Pro Bold"/>
                <a:sym typeface="Maven Pro Bold"/>
              </a:rPr>
              <a:t>實驗流程</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698578" y="3762375"/>
            <a:ext cx="14890844" cy="5276850"/>
          </a:xfrm>
          <a:prstGeom prst="rect">
            <a:avLst/>
          </a:prstGeom>
        </p:spPr>
        <p:txBody>
          <a:bodyPr lIns="0" tIns="0" rIns="0" bIns="0" rtlCol="0" anchor="t">
            <a:spAutoFit/>
          </a:bodyPr>
          <a:lstStyle/>
          <a:p>
            <a:pPr marL="647700" lvl="1" indent="-323850" algn="just">
              <a:lnSpc>
                <a:spcPts val="6000"/>
              </a:lnSpc>
              <a:buFont typeface="Arial"/>
              <a:buChar char="•"/>
            </a:pPr>
            <a:r>
              <a:rPr lang="en-US" sz="3000">
                <a:solidFill>
                  <a:srgbClr val="252930"/>
                </a:solidFill>
                <a:latin typeface="微軟正黑體" panose="020B0604030504040204" pitchFamily="34" charset="-120"/>
                <a:ea typeface="微軟正黑體" panose="020B0604030504040204" pitchFamily="34" charset="-120"/>
                <a:cs typeface="Maven Pro"/>
                <a:sym typeface="Maven Pro"/>
              </a:rPr>
              <a:t>受試者:</a:t>
            </a:r>
          </a:p>
          <a:p>
            <a:pPr marL="1295400" lvl="2" indent="-431800" algn="just">
              <a:lnSpc>
                <a:spcPts val="6000"/>
              </a:lnSpc>
              <a:buFont typeface="Arial"/>
              <a:buChar char="⚬"/>
            </a:pPr>
            <a:r>
              <a:rPr lang="en-US" sz="3000">
                <a:solidFill>
                  <a:srgbClr val="252930"/>
                </a:solidFill>
                <a:latin typeface="微軟正黑體" panose="020B0604030504040204" pitchFamily="34" charset="-120"/>
                <a:ea typeface="微軟正黑體" panose="020B0604030504040204" pitchFamily="34" charset="-120"/>
                <a:cs typeface="Maven Pro"/>
                <a:sym typeface="Maven Pro"/>
              </a:rPr>
              <a:t>本研究採用32名瘺管手術病患，易堵塞11位、不易堵塞21位，健康成年人60筆</a:t>
            </a:r>
          </a:p>
          <a:p>
            <a:pPr marL="1295400" lvl="2" indent="-431800" algn="just">
              <a:lnSpc>
                <a:spcPts val="6000"/>
              </a:lnSpc>
              <a:buFont typeface="Arial"/>
              <a:buChar char="⚬"/>
            </a:pPr>
            <a:r>
              <a:rPr lang="en-US" sz="3000">
                <a:solidFill>
                  <a:srgbClr val="252930"/>
                </a:solidFill>
                <a:latin typeface="微軟正黑體" panose="020B0604030504040204" pitchFamily="34" charset="-120"/>
                <a:ea typeface="微軟正黑體" panose="020B0604030504040204" pitchFamily="34" charset="-120"/>
                <a:cs typeface="Maven Pro"/>
                <a:sym typeface="Maven Pro"/>
              </a:rPr>
              <a:t>病患是否堵塞由醫師診斷</a:t>
            </a:r>
          </a:p>
          <a:p>
            <a:pPr marL="647700" lvl="1" indent="-323850" algn="just">
              <a:lnSpc>
                <a:spcPts val="6000"/>
              </a:lnSpc>
              <a:buFont typeface="Arial"/>
              <a:buChar char="•"/>
            </a:pPr>
            <a:r>
              <a:rPr lang="en-US" sz="3000">
                <a:solidFill>
                  <a:srgbClr val="252930"/>
                </a:solidFill>
                <a:latin typeface="微軟正黑體" panose="020B0604030504040204" pitchFamily="34" charset="-120"/>
                <a:ea typeface="微軟正黑體" panose="020B0604030504040204" pitchFamily="34" charset="-120"/>
                <a:cs typeface="Maven Pro"/>
                <a:sym typeface="Maven Pro"/>
              </a:rPr>
              <a:t>資料來源:</a:t>
            </a:r>
          </a:p>
          <a:p>
            <a:pPr marL="1295400" lvl="2" indent="-431800" algn="just">
              <a:lnSpc>
                <a:spcPts val="6000"/>
              </a:lnSpc>
              <a:buFont typeface="Arial"/>
              <a:buChar char="⚬"/>
            </a:pPr>
            <a:r>
              <a:rPr lang="en-US" sz="3000">
                <a:solidFill>
                  <a:srgbClr val="252930"/>
                </a:solidFill>
                <a:latin typeface="微軟正黑體" panose="020B0604030504040204" pitchFamily="34" charset="-120"/>
                <a:ea typeface="微軟正黑體" panose="020B0604030504040204" pitchFamily="34" charset="-120"/>
                <a:cs typeface="Maven Pro"/>
                <a:sym typeface="Maven Pro"/>
              </a:rPr>
              <a:t>雲林成功大學附設醫院斗六分院</a:t>
            </a:r>
          </a:p>
          <a:p>
            <a:pPr marL="1295400" lvl="2" indent="-431800" algn="just">
              <a:lnSpc>
                <a:spcPts val="6000"/>
              </a:lnSpc>
              <a:buFont typeface="Arial"/>
              <a:buChar char="⚬"/>
            </a:pPr>
            <a:r>
              <a:rPr lang="en-US" sz="3000">
                <a:solidFill>
                  <a:srgbClr val="252930"/>
                </a:solidFill>
                <a:latin typeface="微軟正黑體" panose="020B0604030504040204" pitchFamily="34" charset="-120"/>
                <a:ea typeface="微軟正黑體" panose="020B0604030504040204" pitchFamily="34" charset="-120"/>
                <a:cs typeface="Maven Pro"/>
                <a:sym typeface="Maven Pro"/>
              </a:rPr>
              <a:t>雲林科技大學學生</a:t>
            </a:r>
          </a:p>
          <a:p>
            <a:pPr algn="just">
              <a:lnSpc>
                <a:spcPts val="6000"/>
              </a:lnSpc>
            </a:pPr>
            <a:endParaRPr lang="en-US" sz="3000">
              <a:solidFill>
                <a:srgbClr val="252930"/>
              </a:solidFill>
              <a:latin typeface="微軟正黑體" panose="020B0604030504040204" pitchFamily="34" charset="-120"/>
              <a:ea typeface="微軟正黑體" panose="020B0604030504040204" pitchFamily="34" charset="-120"/>
              <a:cs typeface="Maven Pro"/>
              <a:sym typeface="Maven Pro"/>
            </a:endParaRPr>
          </a:p>
        </p:txBody>
      </p:sp>
      <p:sp>
        <p:nvSpPr>
          <p:cNvPr id="3" name="TextBox 3"/>
          <p:cNvSpPr txBox="1"/>
          <p:nvPr/>
        </p:nvSpPr>
        <p:spPr>
          <a:xfrm>
            <a:off x="2999625" y="2095429"/>
            <a:ext cx="12288749" cy="957378"/>
          </a:xfrm>
          <a:prstGeom prst="rect">
            <a:avLst/>
          </a:prstGeom>
        </p:spPr>
        <p:txBody>
          <a:bodyPr lIns="0" tIns="0" rIns="0" bIns="0" rtlCol="0" anchor="t">
            <a:spAutoFit/>
          </a:bodyPr>
          <a:lstStyle/>
          <a:p>
            <a:pPr algn="ctr">
              <a:lnSpc>
                <a:spcPts val="7200"/>
              </a:lnSpc>
            </a:pPr>
            <a:r>
              <a:rPr lang="en-US" sz="9000" b="1">
                <a:solidFill>
                  <a:srgbClr val="252930"/>
                </a:solidFill>
                <a:latin typeface="微軟正黑體" panose="020B0604030504040204" pitchFamily="34" charset="-120"/>
                <a:ea typeface="微軟正黑體" panose="020B0604030504040204" pitchFamily="34" charset="-120"/>
                <a:cs typeface="Maven Pro Bold"/>
                <a:sym typeface="Maven Pro Bold"/>
              </a:rPr>
              <a:t>INTRODUCTION</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698578" y="3762375"/>
            <a:ext cx="14890844" cy="5899436"/>
          </a:xfrm>
          <a:prstGeom prst="rect">
            <a:avLst/>
          </a:prstGeom>
        </p:spPr>
        <p:txBody>
          <a:bodyPr lIns="0" tIns="0" rIns="0" bIns="0" rtlCol="0" anchor="t">
            <a:spAutoFit/>
          </a:bodyPr>
          <a:lstStyle/>
          <a:p>
            <a:pPr marL="285757"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健康成年人參與條件</a:t>
            </a:r>
            <a:r>
              <a:rPr lang="en-US" altLang="zh-TW" sz="2800" dirty="0">
                <a:latin typeface="微軟正黑體" panose="020B0604030504040204" pitchFamily="34" charset="-120"/>
                <a:ea typeface="微軟正黑體" panose="020B0604030504040204" pitchFamily="34" charset="-120"/>
                <a:cs typeface="芫荽" panose="02020500000000000000" charset="-120"/>
              </a:rPr>
              <a:t>:</a:t>
            </a:r>
          </a:p>
          <a:p>
            <a:pPr marL="742859" lvl="1"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年齡</a:t>
            </a:r>
            <a:r>
              <a:rPr lang="en-US" altLang="zh-TW" sz="2800" dirty="0">
                <a:latin typeface="微軟正黑體" panose="020B0604030504040204" pitchFamily="34" charset="-120"/>
                <a:ea typeface="微軟正黑體" panose="020B0604030504040204" pitchFamily="34" charset="-120"/>
                <a:cs typeface="芫荽" panose="02020500000000000000" charset="-120"/>
              </a:rPr>
              <a:t>18</a:t>
            </a:r>
            <a:r>
              <a:rPr lang="zh-TW" altLang="en-US" sz="2800" dirty="0">
                <a:latin typeface="微軟正黑體" panose="020B0604030504040204" pitchFamily="34" charset="-120"/>
                <a:ea typeface="微軟正黑體" panose="020B0604030504040204" pitchFamily="34" charset="-120"/>
                <a:cs typeface="芫荽" panose="02020500000000000000" charset="-120"/>
              </a:rPr>
              <a:t>歲或以上</a:t>
            </a: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a:p>
            <a:pPr marL="742859" lvl="1"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沒有重大慢性病</a:t>
            </a: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a:p>
            <a:pPr marL="742859" lvl="1"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血流速正常且手臂上無開刀紀錄</a:t>
            </a: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a:p>
            <a:pPr marL="285757"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數據排除條件</a:t>
            </a:r>
            <a:r>
              <a:rPr lang="en-US" altLang="zh-TW" sz="2800" dirty="0">
                <a:latin typeface="微軟正黑體" panose="020B0604030504040204" pitchFamily="34" charset="-120"/>
                <a:ea typeface="微軟正黑體" panose="020B0604030504040204" pitchFamily="34" charset="-120"/>
                <a:cs typeface="芫荽" panose="02020500000000000000" charset="-120"/>
              </a:rPr>
              <a:t>:</a:t>
            </a:r>
          </a:p>
          <a:p>
            <a:pPr marL="742859" lvl="1"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心律不整或其手指晃動過於劇烈</a:t>
            </a: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a:p>
            <a:pPr marL="742859" lvl="1"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數據存在重大缺陷，嚴重影響分析結果</a:t>
            </a: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p:txBody>
      </p:sp>
      <p:sp>
        <p:nvSpPr>
          <p:cNvPr id="3" name="TextBox 3"/>
          <p:cNvSpPr txBox="1"/>
          <p:nvPr/>
        </p:nvSpPr>
        <p:spPr>
          <a:xfrm>
            <a:off x="2999625" y="2095429"/>
            <a:ext cx="12288749" cy="957378"/>
          </a:xfrm>
          <a:prstGeom prst="rect">
            <a:avLst/>
          </a:prstGeom>
        </p:spPr>
        <p:txBody>
          <a:bodyPr lIns="0" tIns="0" rIns="0" bIns="0" rtlCol="0" anchor="t">
            <a:spAutoFit/>
          </a:bodyPr>
          <a:lstStyle/>
          <a:p>
            <a:pPr algn="ctr">
              <a:lnSpc>
                <a:spcPts val="7200"/>
              </a:lnSpc>
            </a:pPr>
            <a:r>
              <a:rPr lang="en-US" sz="9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INTRODUCTION</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698578" y="3762375"/>
            <a:ext cx="14890844" cy="5899436"/>
          </a:xfrm>
          <a:prstGeom prst="rect">
            <a:avLst/>
          </a:prstGeom>
        </p:spPr>
        <p:txBody>
          <a:bodyPr lIns="0" tIns="0" rIns="0" bIns="0" rtlCol="0" anchor="t">
            <a:spAutoFit/>
          </a:bodyPr>
          <a:lstStyle/>
          <a:p>
            <a:pPr marL="285757"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易堵塞病患參與條件</a:t>
            </a:r>
            <a:r>
              <a:rPr lang="en-US" altLang="zh-TW" sz="2800" dirty="0">
                <a:latin typeface="微軟正黑體" panose="020B0604030504040204" pitchFamily="34" charset="-120"/>
                <a:ea typeface="微軟正黑體" panose="020B0604030504040204" pitchFamily="34" charset="-120"/>
                <a:cs typeface="芫荽" panose="02020500000000000000" charset="-120"/>
              </a:rPr>
              <a:t>:</a:t>
            </a:r>
          </a:p>
          <a:p>
            <a:pPr marL="742859" lvl="1"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安裝瘺管之洗腎病患</a:t>
            </a: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a:p>
            <a:pPr marL="742859" lvl="1"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三個月內執行瘺管手術兩次以上</a:t>
            </a: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a:p>
            <a:pPr marL="742859" lvl="1"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不得有心血管疾病的病史</a:t>
            </a: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a:p>
            <a:pPr marL="285757"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數據排除條件</a:t>
            </a:r>
            <a:r>
              <a:rPr lang="en-US" altLang="zh-TW" sz="2800" dirty="0">
                <a:latin typeface="微軟正黑體" panose="020B0604030504040204" pitchFamily="34" charset="-120"/>
                <a:ea typeface="微軟正黑體" panose="020B0604030504040204" pitchFamily="34" charset="-120"/>
                <a:cs typeface="芫荽" panose="02020500000000000000" charset="-120"/>
              </a:rPr>
              <a:t>:</a:t>
            </a:r>
          </a:p>
          <a:p>
            <a:pPr marL="742859" lvl="1"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心律不整或其手指晃動過於劇烈</a:t>
            </a: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a:p>
            <a:pPr marL="742859" lvl="1"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數據存在重大缺陷，嚴重影響分析結果</a:t>
            </a: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p:txBody>
      </p:sp>
      <p:sp>
        <p:nvSpPr>
          <p:cNvPr id="3" name="TextBox 3"/>
          <p:cNvSpPr txBox="1"/>
          <p:nvPr/>
        </p:nvSpPr>
        <p:spPr>
          <a:xfrm>
            <a:off x="2999625" y="2095429"/>
            <a:ext cx="12288749" cy="957378"/>
          </a:xfrm>
          <a:prstGeom prst="rect">
            <a:avLst/>
          </a:prstGeom>
        </p:spPr>
        <p:txBody>
          <a:bodyPr lIns="0" tIns="0" rIns="0" bIns="0" rtlCol="0" anchor="t">
            <a:spAutoFit/>
          </a:bodyPr>
          <a:lstStyle/>
          <a:p>
            <a:pPr algn="ctr">
              <a:lnSpc>
                <a:spcPts val="7200"/>
              </a:lnSpc>
            </a:pPr>
            <a:r>
              <a:rPr lang="en-US" sz="9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INTRODUCTION</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1567941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698578" y="3762375"/>
            <a:ext cx="14890844" cy="5899436"/>
          </a:xfrm>
          <a:prstGeom prst="rect">
            <a:avLst/>
          </a:prstGeom>
        </p:spPr>
        <p:txBody>
          <a:bodyPr lIns="0" tIns="0" rIns="0" bIns="0" rtlCol="0" anchor="t">
            <a:spAutoFit/>
          </a:bodyPr>
          <a:lstStyle/>
          <a:p>
            <a:pPr marL="285757"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不易堵塞病患參與條件</a:t>
            </a:r>
            <a:r>
              <a:rPr lang="en-US" altLang="zh-TW" sz="2800" dirty="0">
                <a:latin typeface="微軟正黑體" panose="020B0604030504040204" pitchFamily="34" charset="-120"/>
                <a:ea typeface="微軟正黑體" panose="020B0604030504040204" pitchFamily="34" charset="-120"/>
                <a:cs typeface="芫荽" panose="02020500000000000000" charset="-120"/>
              </a:rPr>
              <a:t>:</a:t>
            </a:r>
          </a:p>
          <a:p>
            <a:pPr marL="742859" lvl="1"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安裝瘺管之洗腎病患</a:t>
            </a: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a:p>
            <a:pPr marL="742859" lvl="1"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三個月內執行瘺管手術未達兩次</a:t>
            </a: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a:p>
            <a:pPr marL="742859" lvl="1"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不得有心血管疾病的病史</a:t>
            </a: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a:p>
            <a:pPr marL="285757"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數據排除條件</a:t>
            </a:r>
            <a:r>
              <a:rPr lang="en-US" altLang="zh-TW" sz="2800" dirty="0">
                <a:latin typeface="微軟正黑體" panose="020B0604030504040204" pitchFamily="34" charset="-120"/>
                <a:ea typeface="微軟正黑體" panose="020B0604030504040204" pitchFamily="34" charset="-120"/>
                <a:cs typeface="芫荽" panose="02020500000000000000" charset="-120"/>
              </a:rPr>
              <a:t>:</a:t>
            </a:r>
          </a:p>
          <a:p>
            <a:pPr marL="742859" lvl="1"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心律不整或其手指晃動過於劇烈</a:t>
            </a: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a:p>
            <a:pPr marL="742859" lvl="1"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數據存在重大缺陷，嚴重影響分析結果</a:t>
            </a:r>
            <a:endParaRPr lang="en-US" altLang="zh-TW" sz="2800" dirty="0">
              <a:latin typeface="微軟正黑體" panose="020B0604030504040204" pitchFamily="34" charset="-120"/>
              <a:ea typeface="微軟正黑體" panose="020B0604030504040204" pitchFamily="34" charset="-120"/>
              <a:cs typeface="芫荽" panose="02020500000000000000" charset="-120"/>
            </a:endParaRPr>
          </a:p>
        </p:txBody>
      </p:sp>
      <p:sp>
        <p:nvSpPr>
          <p:cNvPr id="3" name="TextBox 3"/>
          <p:cNvSpPr txBox="1"/>
          <p:nvPr/>
        </p:nvSpPr>
        <p:spPr>
          <a:xfrm>
            <a:off x="2999625" y="2095429"/>
            <a:ext cx="12288749" cy="957378"/>
          </a:xfrm>
          <a:prstGeom prst="rect">
            <a:avLst/>
          </a:prstGeom>
        </p:spPr>
        <p:txBody>
          <a:bodyPr lIns="0" tIns="0" rIns="0" bIns="0" rtlCol="0" anchor="t">
            <a:spAutoFit/>
          </a:bodyPr>
          <a:lstStyle/>
          <a:p>
            <a:pPr algn="ctr">
              <a:lnSpc>
                <a:spcPts val="7200"/>
              </a:lnSpc>
            </a:pPr>
            <a:r>
              <a:rPr lang="en-US" sz="9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INTRODUCTION</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2523364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698578" y="3762375"/>
            <a:ext cx="14890844" cy="4175887"/>
          </a:xfrm>
          <a:prstGeom prst="rect">
            <a:avLst/>
          </a:prstGeom>
        </p:spPr>
        <p:txBody>
          <a:bodyPr lIns="0" tIns="0" rIns="0" bIns="0" rtlCol="0" anchor="t">
            <a:spAutoFit/>
          </a:bodyPr>
          <a:lstStyle/>
          <a:p>
            <a:pPr marL="285757" indent="-285757">
              <a:lnSpc>
                <a:spcPct val="200000"/>
              </a:lnSpc>
              <a:buFont typeface="Arial" panose="020B0604020202020204" pitchFamily="34" charset="0"/>
              <a:buChar char="•"/>
            </a:pPr>
            <a:r>
              <a:rPr lang="zh-TW" altLang="en-US" sz="2800" dirty="0">
                <a:latin typeface="微軟正黑體" panose="020B0604030504040204" pitchFamily="34" charset="-120"/>
                <a:ea typeface="微軟正黑體" panose="020B0604030504040204" pitchFamily="34" charset="-120"/>
                <a:cs typeface="芫荽" panose="02020500000000000000" charset="-120"/>
              </a:rPr>
              <a:t>原始</a:t>
            </a:r>
            <a:r>
              <a:rPr lang="en-US" altLang="zh-TW" sz="2800" dirty="0">
                <a:latin typeface="微軟正黑體" panose="020B0604030504040204" pitchFamily="34" charset="-120"/>
                <a:ea typeface="微軟正黑體" panose="020B0604030504040204" pitchFamily="34" charset="-120"/>
                <a:cs typeface="芫荽" panose="02020500000000000000" charset="-120"/>
              </a:rPr>
              <a:t>PPG</a:t>
            </a:r>
            <a:r>
              <a:rPr lang="zh-TW" altLang="en-US" sz="2800" dirty="0">
                <a:latin typeface="微軟正黑體" panose="020B0604030504040204" pitchFamily="34" charset="-120"/>
                <a:ea typeface="微軟正黑體" panose="020B0604030504040204" pitchFamily="34" charset="-120"/>
                <a:cs typeface="芫荽" panose="02020500000000000000" charset="-120"/>
              </a:rPr>
              <a:t>週期包含了以下事件：</a:t>
            </a:r>
          </a:p>
          <a:p>
            <a:pPr marL="648006" indent="-285757">
              <a:lnSpc>
                <a:spcPct val="20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cs typeface="芫荽" panose="02020500000000000000" charset="-120"/>
              </a:rPr>
              <a:t>Systolic Peak</a:t>
            </a:r>
          </a:p>
          <a:p>
            <a:pPr marL="648006" indent="-285757">
              <a:lnSpc>
                <a:spcPct val="20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cs typeface="芫荽" panose="02020500000000000000" charset="-120"/>
              </a:rPr>
              <a:t>Diastolic Peak</a:t>
            </a:r>
          </a:p>
          <a:p>
            <a:pPr marL="648006" indent="-285757">
              <a:lnSpc>
                <a:spcPct val="20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cs typeface="芫荽" panose="02020500000000000000" charset="-120"/>
              </a:rPr>
              <a:t>Cardiac Cycle</a:t>
            </a:r>
          </a:p>
          <a:p>
            <a:pPr marL="648006" indent="-285757">
              <a:lnSpc>
                <a:spcPct val="200000"/>
              </a:lnSpc>
              <a:buFont typeface="Arial" panose="020B0604020202020204" pitchFamily="34" charset="0"/>
              <a:buChar char="•"/>
            </a:pPr>
            <a:r>
              <a:rPr lang="en-US" altLang="zh-TW" sz="2800" dirty="0">
                <a:latin typeface="微軟正黑體" panose="020B0604030504040204" pitchFamily="34" charset="-120"/>
                <a:ea typeface="微軟正黑體" panose="020B0604030504040204" pitchFamily="34" charset="-120"/>
                <a:cs typeface="芫荽" panose="02020500000000000000" charset="-120"/>
              </a:rPr>
              <a:t>Cycle Area</a:t>
            </a:r>
          </a:p>
        </p:txBody>
      </p:sp>
      <p:sp>
        <p:nvSpPr>
          <p:cNvPr id="3" name="TextBox 3"/>
          <p:cNvSpPr txBox="1"/>
          <p:nvPr/>
        </p:nvSpPr>
        <p:spPr>
          <a:xfrm>
            <a:off x="2999625" y="2095429"/>
            <a:ext cx="12288749" cy="957378"/>
          </a:xfrm>
          <a:prstGeom prst="rect">
            <a:avLst/>
          </a:prstGeom>
        </p:spPr>
        <p:txBody>
          <a:bodyPr lIns="0" tIns="0" rIns="0" bIns="0" rtlCol="0" anchor="t">
            <a:spAutoFit/>
          </a:bodyPr>
          <a:lstStyle/>
          <a:p>
            <a:pPr algn="ctr">
              <a:lnSpc>
                <a:spcPts val="7200"/>
              </a:lnSpc>
            </a:pPr>
            <a:r>
              <a:rPr lang="en-US" sz="9000" b="1" dirty="0">
                <a:solidFill>
                  <a:srgbClr val="252930"/>
                </a:solidFill>
                <a:latin typeface="微軟正黑體" panose="020B0604030504040204" pitchFamily="34" charset="-120"/>
                <a:ea typeface="微軟正黑體" panose="020B0604030504040204" pitchFamily="34" charset="-120"/>
                <a:cs typeface="Maven Pro Bold"/>
                <a:sym typeface="Maven Pro Bold"/>
              </a:rPr>
              <a:t>INTRODUCTION</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extLst>
      <p:ext uri="{BB962C8B-B14F-4D97-AF65-F5344CB8AC3E}">
        <p14:creationId xmlns:p14="http://schemas.microsoft.com/office/powerpoint/2010/main" val="229552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5323669" y="1880071"/>
            <a:ext cx="7640663" cy="920751"/>
          </a:xfrm>
          <a:prstGeom prst="rect">
            <a:avLst/>
          </a:prstGeom>
        </p:spPr>
        <p:txBody>
          <a:bodyPr lIns="0" tIns="0" rIns="0" bIns="0" rtlCol="0" anchor="t">
            <a:spAutoFit/>
          </a:bodyPr>
          <a:lstStyle/>
          <a:p>
            <a:pPr algn="ctr">
              <a:lnSpc>
                <a:spcPts val="6400"/>
              </a:lnSpc>
            </a:pPr>
            <a:r>
              <a:rPr lang="en-US" sz="8000" b="1">
                <a:solidFill>
                  <a:srgbClr val="252D37"/>
                </a:solidFill>
                <a:latin typeface="Maven Pro Bold"/>
                <a:ea typeface="Maven Pro Bold"/>
                <a:cs typeface="Maven Pro Bold"/>
                <a:sym typeface="Maven Pro Bold"/>
              </a:rPr>
              <a:t>OBJECTIVE</a:t>
            </a:r>
          </a:p>
        </p:txBody>
      </p:sp>
      <p:sp>
        <p:nvSpPr>
          <p:cNvPr id="3" name="TextBox 3"/>
          <p:cNvSpPr txBox="1"/>
          <p:nvPr/>
        </p:nvSpPr>
        <p:spPr>
          <a:xfrm>
            <a:off x="3117945" y="3905250"/>
            <a:ext cx="12052111" cy="1680845"/>
          </a:xfrm>
          <a:prstGeom prst="rect">
            <a:avLst/>
          </a:prstGeom>
        </p:spPr>
        <p:txBody>
          <a:bodyPr lIns="0" tIns="0" rIns="0" bIns="0" rtlCol="0" anchor="t">
            <a:spAutoFit/>
          </a:bodyPr>
          <a:lstStyle/>
          <a:p>
            <a:pPr marL="690881" lvl="1" indent="-345440" algn="just">
              <a:lnSpc>
                <a:spcPts val="4480"/>
              </a:lnSpc>
              <a:buFont typeface="Arial"/>
              <a:buChar char="•"/>
            </a:pPr>
            <a:r>
              <a:rPr lang="en-US" sz="3200">
                <a:solidFill>
                  <a:srgbClr val="252D37"/>
                </a:solidFill>
                <a:latin typeface="Maven Pro"/>
                <a:ea typeface="Maven Pro"/>
                <a:cs typeface="Maven Pro"/>
                <a:sym typeface="Maven Pro"/>
              </a:rPr>
              <a:t>Lorem ipsum dolor sit amet, consectetur adipiscing elit. Vivamus sed vestibulum nunc, eget aliquam felis. Sed nunc purus, accumsan sit amet dictum in, ornare in dui.</a:t>
            </a:r>
          </a:p>
        </p:txBody>
      </p:sp>
      <p:sp>
        <p:nvSpPr>
          <p:cNvPr id="4" name="TextBox 4"/>
          <p:cNvSpPr txBox="1"/>
          <p:nvPr/>
        </p:nvSpPr>
        <p:spPr>
          <a:xfrm>
            <a:off x="3117945" y="6158600"/>
            <a:ext cx="12052111" cy="1680845"/>
          </a:xfrm>
          <a:prstGeom prst="rect">
            <a:avLst/>
          </a:prstGeom>
        </p:spPr>
        <p:txBody>
          <a:bodyPr lIns="0" tIns="0" rIns="0" bIns="0" rtlCol="0" anchor="t">
            <a:spAutoFit/>
          </a:bodyPr>
          <a:lstStyle/>
          <a:p>
            <a:pPr marL="690881" lvl="1" indent="-345440" algn="just">
              <a:lnSpc>
                <a:spcPts val="4480"/>
              </a:lnSpc>
              <a:buFont typeface="Arial"/>
              <a:buChar char="•"/>
            </a:pPr>
            <a:r>
              <a:rPr lang="en-US" sz="3200">
                <a:solidFill>
                  <a:srgbClr val="252D37"/>
                </a:solidFill>
                <a:latin typeface="Maven Pro"/>
                <a:ea typeface="Maven Pro"/>
                <a:cs typeface="Maven Pro"/>
                <a:sym typeface="Maven Pro"/>
              </a:rPr>
              <a:t>Lorem ipsum dolor sit amet, consectetur adipiscing elit. Vivamus sed vestibulum nunc, eget aliquam felis. Sed nunc purus, accumsan sit amet dictum in, ornare in dui.</a:t>
            </a:r>
          </a:p>
        </p:txBody>
      </p:sp>
      <p:sp>
        <p:nvSpPr>
          <p:cNvPr id="5" name="Freeform 5"/>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10286658" y="3364971"/>
            <a:ext cx="6972642" cy="4864629"/>
            <a:chOff x="0" y="0"/>
            <a:chExt cx="1836416" cy="1281219"/>
          </a:xfrm>
        </p:grpSpPr>
        <p:sp>
          <p:nvSpPr>
            <p:cNvPr id="3" name="Freeform 3"/>
            <p:cNvSpPr/>
            <p:nvPr/>
          </p:nvSpPr>
          <p:spPr>
            <a:xfrm>
              <a:off x="0" y="0"/>
              <a:ext cx="1836416" cy="1281219"/>
            </a:xfrm>
            <a:custGeom>
              <a:avLst/>
              <a:gdLst/>
              <a:ahLst/>
              <a:cxnLst/>
              <a:rect l="l" t="t" r="r" b="b"/>
              <a:pathLst>
                <a:path w="1836416" h="1281219">
                  <a:moveTo>
                    <a:pt x="56627" y="0"/>
                  </a:moveTo>
                  <a:lnTo>
                    <a:pt x="1779789" y="0"/>
                  </a:lnTo>
                  <a:cubicBezTo>
                    <a:pt x="1794808" y="0"/>
                    <a:pt x="1809211" y="5966"/>
                    <a:pt x="1819831" y="16586"/>
                  </a:cubicBezTo>
                  <a:cubicBezTo>
                    <a:pt x="1830450" y="27205"/>
                    <a:pt x="1836416" y="41608"/>
                    <a:pt x="1836416" y="56627"/>
                  </a:cubicBezTo>
                  <a:lnTo>
                    <a:pt x="1836416" y="1224592"/>
                  </a:lnTo>
                  <a:cubicBezTo>
                    <a:pt x="1836416" y="1255866"/>
                    <a:pt x="1811063" y="1281219"/>
                    <a:pt x="1779789" y="1281219"/>
                  </a:cubicBezTo>
                  <a:lnTo>
                    <a:pt x="56627" y="1281219"/>
                  </a:lnTo>
                  <a:cubicBezTo>
                    <a:pt x="41608" y="1281219"/>
                    <a:pt x="27205" y="1275253"/>
                    <a:pt x="16586" y="1264633"/>
                  </a:cubicBezTo>
                  <a:cubicBezTo>
                    <a:pt x="5966" y="1254014"/>
                    <a:pt x="0" y="1239611"/>
                    <a:pt x="0" y="1224592"/>
                  </a:cubicBezTo>
                  <a:lnTo>
                    <a:pt x="0" y="56627"/>
                  </a:lnTo>
                  <a:cubicBezTo>
                    <a:pt x="0" y="25353"/>
                    <a:pt x="25353" y="0"/>
                    <a:pt x="56627" y="0"/>
                  </a:cubicBezTo>
                  <a:close/>
                </a:path>
              </a:pathLst>
            </a:custGeom>
            <a:solidFill>
              <a:srgbClr val="C0B3A0">
                <a:alpha val="53725"/>
              </a:srgbClr>
            </a:solidFill>
          </p:spPr>
        </p:sp>
        <p:sp>
          <p:nvSpPr>
            <p:cNvPr id="4" name="TextBox 4"/>
            <p:cNvSpPr txBox="1"/>
            <p:nvPr/>
          </p:nvSpPr>
          <p:spPr>
            <a:xfrm>
              <a:off x="0" y="-38100"/>
              <a:ext cx="1836416" cy="1319319"/>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935517" y="4514171"/>
            <a:ext cx="6045927" cy="3200400"/>
          </a:xfrm>
          <a:prstGeom prst="rect">
            <a:avLst/>
          </a:prstGeom>
        </p:spPr>
        <p:txBody>
          <a:bodyPr lIns="0" tIns="0" rIns="0" bIns="0" rtlCol="0" anchor="t">
            <a:spAutoFit/>
          </a:bodyPr>
          <a:lstStyle/>
          <a:p>
            <a:pPr algn="just">
              <a:lnSpc>
                <a:spcPts val="4200"/>
              </a:lnSpc>
            </a:pPr>
            <a:r>
              <a:rPr lang="en-US" sz="3000">
                <a:solidFill>
                  <a:srgbClr val="252930"/>
                </a:solidFill>
                <a:latin typeface="Maven Pro"/>
                <a:ea typeface="Maven Pro"/>
                <a:cs typeface="Maven Pro"/>
                <a:sym typeface="Maven Pro"/>
              </a:rPr>
              <a:t>Lorem ipsum dolor sit amet, consectetur adipiscing elit. Vivamus sed vestibulum nunc, eget aliquam felis. Sed nunc purus, accumsan sit amet dictum in, ornare in dui.</a:t>
            </a:r>
          </a:p>
        </p:txBody>
      </p:sp>
      <p:sp>
        <p:nvSpPr>
          <p:cNvPr id="6" name="TextBox 6"/>
          <p:cNvSpPr txBox="1"/>
          <p:nvPr/>
        </p:nvSpPr>
        <p:spPr>
          <a:xfrm>
            <a:off x="3745017" y="1619989"/>
            <a:ext cx="10441907" cy="922447"/>
          </a:xfrm>
          <a:prstGeom prst="rect">
            <a:avLst/>
          </a:prstGeom>
        </p:spPr>
        <p:txBody>
          <a:bodyPr lIns="0" tIns="0" rIns="0" bIns="0" rtlCol="0" anchor="t">
            <a:spAutoFit/>
          </a:bodyPr>
          <a:lstStyle/>
          <a:p>
            <a:pPr algn="ctr">
              <a:lnSpc>
                <a:spcPts val="6426"/>
              </a:lnSpc>
            </a:pPr>
            <a:r>
              <a:rPr lang="en-US" sz="8033" b="1">
                <a:solidFill>
                  <a:srgbClr val="252930"/>
                </a:solidFill>
                <a:latin typeface="Maven Pro Bold"/>
                <a:ea typeface="Maven Pro Bold"/>
                <a:cs typeface="Maven Pro Bold"/>
                <a:sym typeface="Maven Pro Bold"/>
              </a:rPr>
              <a:t>METHODOLOGY</a:t>
            </a:r>
          </a:p>
        </p:txBody>
      </p:sp>
      <p:grpSp>
        <p:nvGrpSpPr>
          <p:cNvPr id="7" name="Group 7"/>
          <p:cNvGrpSpPr/>
          <p:nvPr/>
        </p:nvGrpSpPr>
        <p:grpSpPr>
          <a:xfrm>
            <a:off x="1028700" y="3364971"/>
            <a:ext cx="6972642" cy="4864629"/>
            <a:chOff x="0" y="0"/>
            <a:chExt cx="1836416" cy="1281219"/>
          </a:xfrm>
        </p:grpSpPr>
        <p:sp>
          <p:nvSpPr>
            <p:cNvPr id="8" name="Freeform 8"/>
            <p:cNvSpPr/>
            <p:nvPr/>
          </p:nvSpPr>
          <p:spPr>
            <a:xfrm>
              <a:off x="0" y="0"/>
              <a:ext cx="1836416" cy="1281219"/>
            </a:xfrm>
            <a:custGeom>
              <a:avLst/>
              <a:gdLst/>
              <a:ahLst/>
              <a:cxnLst/>
              <a:rect l="l" t="t" r="r" b="b"/>
              <a:pathLst>
                <a:path w="1836416" h="1281219">
                  <a:moveTo>
                    <a:pt x="56627" y="0"/>
                  </a:moveTo>
                  <a:lnTo>
                    <a:pt x="1779789" y="0"/>
                  </a:lnTo>
                  <a:cubicBezTo>
                    <a:pt x="1794808" y="0"/>
                    <a:pt x="1809211" y="5966"/>
                    <a:pt x="1819831" y="16586"/>
                  </a:cubicBezTo>
                  <a:cubicBezTo>
                    <a:pt x="1830450" y="27205"/>
                    <a:pt x="1836416" y="41608"/>
                    <a:pt x="1836416" y="56627"/>
                  </a:cubicBezTo>
                  <a:lnTo>
                    <a:pt x="1836416" y="1224592"/>
                  </a:lnTo>
                  <a:cubicBezTo>
                    <a:pt x="1836416" y="1255866"/>
                    <a:pt x="1811063" y="1281219"/>
                    <a:pt x="1779789" y="1281219"/>
                  </a:cubicBezTo>
                  <a:lnTo>
                    <a:pt x="56627" y="1281219"/>
                  </a:lnTo>
                  <a:cubicBezTo>
                    <a:pt x="41608" y="1281219"/>
                    <a:pt x="27205" y="1275253"/>
                    <a:pt x="16586" y="1264633"/>
                  </a:cubicBezTo>
                  <a:cubicBezTo>
                    <a:pt x="5966" y="1254014"/>
                    <a:pt x="0" y="1239611"/>
                    <a:pt x="0" y="1224592"/>
                  </a:cubicBezTo>
                  <a:lnTo>
                    <a:pt x="0" y="56627"/>
                  </a:lnTo>
                  <a:cubicBezTo>
                    <a:pt x="0" y="25353"/>
                    <a:pt x="25353" y="0"/>
                    <a:pt x="56627" y="0"/>
                  </a:cubicBezTo>
                  <a:close/>
                </a:path>
              </a:pathLst>
            </a:custGeom>
            <a:solidFill>
              <a:srgbClr val="C0B3A0">
                <a:alpha val="53725"/>
              </a:srgbClr>
            </a:solidFill>
          </p:spPr>
        </p:sp>
        <p:sp>
          <p:nvSpPr>
            <p:cNvPr id="9" name="TextBox 9"/>
            <p:cNvSpPr txBox="1"/>
            <p:nvPr/>
          </p:nvSpPr>
          <p:spPr>
            <a:xfrm>
              <a:off x="0" y="-38100"/>
              <a:ext cx="1836416" cy="1319319"/>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1902221" y="3792537"/>
            <a:ext cx="4676959" cy="577850"/>
          </a:xfrm>
          <a:prstGeom prst="rect">
            <a:avLst/>
          </a:prstGeom>
        </p:spPr>
        <p:txBody>
          <a:bodyPr lIns="0" tIns="0" rIns="0" bIns="0" rtlCol="0" anchor="t">
            <a:spAutoFit/>
          </a:bodyPr>
          <a:lstStyle/>
          <a:p>
            <a:pPr algn="ctr">
              <a:lnSpc>
                <a:spcPts val="4000"/>
              </a:lnSpc>
            </a:pPr>
            <a:r>
              <a:rPr lang="en-US" sz="5000" b="1">
                <a:solidFill>
                  <a:srgbClr val="252930"/>
                </a:solidFill>
                <a:latin typeface="Maven Pro Bold"/>
                <a:ea typeface="Maven Pro Bold"/>
                <a:cs typeface="Maven Pro Bold"/>
                <a:sym typeface="Maven Pro Bold"/>
              </a:rPr>
              <a:t>Qualitative</a:t>
            </a:r>
          </a:p>
        </p:txBody>
      </p:sp>
      <p:sp>
        <p:nvSpPr>
          <p:cNvPr id="11" name="TextBox 11"/>
          <p:cNvSpPr txBox="1"/>
          <p:nvPr/>
        </p:nvSpPr>
        <p:spPr>
          <a:xfrm>
            <a:off x="11574190" y="3792537"/>
            <a:ext cx="4768582" cy="577850"/>
          </a:xfrm>
          <a:prstGeom prst="rect">
            <a:avLst/>
          </a:prstGeom>
        </p:spPr>
        <p:txBody>
          <a:bodyPr lIns="0" tIns="0" rIns="0" bIns="0" rtlCol="0" anchor="t">
            <a:spAutoFit/>
          </a:bodyPr>
          <a:lstStyle/>
          <a:p>
            <a:pPr algn="ctr">
              <a:lnSpc>
                <a:spcPts val="4000"/>
              </a:lnSpc>
            </a:pPr>
            <a:r>
              <a:rPr lang="en-US" sz="5000" b="1">
                <a:solidFill>
                  <a:srgbClr val="252930"/>
                </a:solidFill>
                <a:latin typeface="Maven Pro Bold"/>
                <a:ea typeface="Maven Pro Bold"/>
                <a:cs typeface="Maven Pro Bold"/>
                <a:sym typeface="Maven Pro Bold"/>
              </a:rPr>
              <a:t>Quantitative</a:t>
            </a:r>
          </a:p>
        </p:txBody>
      </p:sp>
      <p:sp>
        <p:nvSpPr>
          <p:cNvPr id="12" name="TextBox 12"/>
          <p:cNvSpPr txBox="1"/>
          <p:nvPr/>
        </p:nvSpPr>
        <p:spPr>
          <a:xfrm>
            <a:off x="1602020" y="4514171"/>
            <a:ext cx="5826002" cy="3200400"/>
          </a:xfrm>
          <a:prstGeom prst="rect">
            <a:avLst/>
          </a:prstGeom>
        </p:spPr>
        <p:txBody>
          <a:bodyPr lIns="0" tIns="0" rIns="0" bIns="0" rtlCol="0" anchor="t">
            <a:spAutoFit/>
          </a:bodyPr>
          <a:lstStyle/>
          <a:p>
            <a:pPr algn="just">
              <a:lnSpc>
                <a:spcPts val="4200"/>
              </a:lnSpc>
            </a:pPr>
            <a:r>
              <a:rPr lang="en-US" sz="3000">
                <a:solidFill>
                  <a:srgbClr val="252930"/>
                </a:solidFill>
                <a:latin typeface="Maven Pro"/>
                <a:ea typeface="Maven Pro"/>
                <a:cs typeface="Maven Pro"/>
                <a:sym typeface="Maven Pro"/>
              </a:rPr>
              <a:t>Lorem ipsum dolor sit amet, consectetur adipiscing elit. Vivamus sed vestibulum nunc, eget aliquam felis. Sed nunc purus, accumsan sit amet dictum in, ornare in dui.</a:t>
            </a:r>
          </a:p>
        </p:txBody>
      </p:sp>
      <p:sp>
        <p:nvSpPr>
          <p:cNvPr id="13" name="Freeform 13"/>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Freeform 14"/>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5" name="Freeform 15"/>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214005" y="3913015"/>
            <a:ext cx="8219327" cy="3733800"/>
          </a:xfrm>
          <a:prstGeom prst="rect">
            <a:avLst/>
          </a:prstGeom>
        </p:spPr>
        <p:txBody>
          <a:bodyPr lIns="0" tIns="0" rIns="0" bIns="0" rtlCol="0" anchor="t">
            <a:spAutoFit/>
          </a:bodyPr>
          <a:lstStyle/>
          <a:p>
            <a:pPr algn="just">
              <a:lnSpc>
                <a:spcPts val="4200"/>
              </a:lnSpc>
            </a:pPr>
            <a:r>
              <a:rPr lang="en-US" sz="3000">
                <a:solidFill>
                  <a:srgbClr val="252930"/>
                </a:solidFill>
                <a:latin typeface="Maven Pro"/>
                <a:ea typeface="Maven Pro"/>
                <a:cs typeface="Maven Pro"/>
                <a:sym typeface="Maven Pro"/>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
        <p:nvSpPr>
          <p:cNvPr id="3" name="TextBox 3"/>
          <p:cNvSpPr txBox="1"/>
          <p:nvPr/>
        </p:nvSpPr>
        <p:spPr>
          <a:xfrm>
            <a:off x="5323669" y="1780314"/>
            <a:ext cx="7640663" cy="920751"/>
          </a:xfrm>
          <a:prstGeom prst="rect">
            <a:avLst/>
          </a:prstGeom>
        </p:spPr>
        <p:txBody>
          <a:bodyPr lIns="0" tIns="0" rIns="0" bIns="0" rtlCol="0" anchor="t">
            <a:spAutoFit/>
          </a:bodyPr>
          <a:lstStyle/>
          <a:p>
            <a:pPr algn="ctr">
              <a:lnSpc>
                <a:spcPts val="6400"/>
              </a:lnSpc>
            </a:pPr>
            <a:r>
              <a:rPr lang="en-US" sz="8000" b="1">
                <a:solidFill>
                  <a:srgbClr val="252930"/>
                </a:solidFill>
                <a:latin typeface="Maven Pro Bold"/>
                <a:ea typeface="Maven Pro Bold"/>
                <a:cs typeface="Maven Pro Bold"/>
                <a:sym typeface="Maven Pro Bold"/>
              </a:rPr>
              <a:t>RESULT</a:t>
            </a:r>
          </a:p>
        </p:txBody>
      </p:sp>
      <p:pic>
        <p:nvPicPr>
          <p:cNvPr id="4" name="Picture 4"/>
          <p:cNvPicPr>
            <a:picLocks noChangeAspect="1"/>
          </p:cNvPicPr>
          <p:nvPr/>
        </p:nvPicPr>
        <p:blipFill>
          <a:blip r:embed="rId2"/>
          <a:stretch>
            <a:fillRect/>
          </a:stretch>
        </p:blipFill>
        <p:spPr>
          <a:xfrm>
            <a:off x="11094002" y="3079424"/>
            <a:ext cx="6725779" cy="5477181"/>
          </a:xfrm>
          <a:prstGeom prst="rect">
            <a:avLst/>
          </a:prstGeom>
        </p:spPr>
      </p:pic>
      <p:sp>
        <p:nvSpPr>
          <p:cNvPr id="5" name="Freeform 5"/>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5400000">
            <a:off x="159724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659009" y="4020766"/>
            <a:ext cx="8082180" cy="3733800"/>
          </a:xfrm>
          <a:prstGeom prst="rect">
            <a:avLst/>
          </a:prstGeom>
        </p:spPr>
        <p:txBody>
          <a:bodyPr lIns="0" tIns="0" rIns="0" bIns="0" rtlCol="0" anchor="t">
            <a:spAutoFit/>
          </a:bodyPr>
          <a:lstStyle/>
          <a:p>
            <a:pPr algn="just">
              <a:lnSpc>
                <a:spcPts val="4200"/>
              </a:lnSpc>
            </a:pPr>
            <a:r>
              <a:rPr lang="en-US" sz="3000">
                <a:solidFill>
                  <a:srgbClr val="252930"/>
                </a:solidFill>
                <a:latin typeface="Maven Pro"/>
                <a:ea typeface="Maven Pro"/>
                <a:cs typeface="Maven Pro"/>
                <a:sym typeface="Maven Pro"/>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
        <p:nvSpPr>
          <p:cNvPr id="3" name="TextBox 3"/>
          <p:cNvSpPr txBox="1"/>
          <p:nvPr/>
        </p:nvSpPr>
        <p:spPr>
          <a:xfrm>
            <a:off x="1909536" y="1718329"/>
            <a:ext cx="7640663" cy="920751"/>
          </a:xfrm>
          <a:prstGeom prst="rect">
            <a:avLst/>
          </a:prstGeom>
        </p:spPr>
        <p:txBody>
          <a:bodyPr lIns="0" tIns="0" rIns="0" bIns="0" rtlCol="0" anchor="t">
            <a:spAutoFit/>
          </a:bodyPr>
          <a:lstStyle/>
          <a:p>
            <a:pPr algn="ctr">
              <a:lnSpc>
                <a:spcPts val="6400"/>
              </a:lnSpc>
            </a:pPr>
            <a:r>
              <a:rPr lang="en-US" sz="8000" b="1">
                <a:solidFill>
                  <a:srgbClr val="252930"/>
                </a:solidFill>
                <a:latin typeface="Maven Pro Bold"/>
                <a:ea typeface="Maven Pro Bold"/>
                <a:cs typeface="Maven Pro Bold"/>
                <a:sym typeface="Maven Pro Bold"/>
              </a:rPr>
              <a:t>RESULT</a:t>
            </a:r>
          </a:p>
        </p:txBody>
      </p:sp>
      <p:pic>
        <p:nvPicPr>
          <p:cNvPr id="4" name="Picture 4"/>
          <p:cNvPicPr>
            <a:picLocks noChangeAspect="1"/>
          </p:cNvPicPr>
          <p:nvPr/>
        </p:nvPicPr>
        <p:blipFill>
          <a:blip r:embed="rId2"/>
          <a:stretch>
            <a:fillRect/>
          </a:stretch>
        </p:blipFill>
        <p:spPr>
          <a:xfrm>
            <a:off x="10768372" y="2466382"/>
            <a:ext cx="7171607" cy="6918767"/>
          </a:xfrm>
          <a:prstGeom prst="rect">
            <a:avLst/>
          </a:prstGeom>
        </p:spPr>
      </p:pic>
      <p:sp>
        <p:nvSpPr>
          <p:cNvPr id="5" name="Freeform 5"/>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5400000">
            <a:off x="17992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4820696" y="2946271"/>
            <a:ext cx="8646608" cy="6810116"/>
            <a:chOff x="0" y="0"/>
            <a:chExt cx="2277296" cy="1793611"/>
          </a:xfrm>
        </p:grpSpPr>
        <p:sp>
          <p:nvSpPr>
            <p:cNvPr id="3" name="Freeform 3"/>
            <p:cNvSpPr/>
            <p:nvPr/>
          </p:nvSpPr>
          <p:spPr>
            <a:xfrm>
              <a:off x="0" y="0"/>
              <a:ext cx="2277296" cy="1793611"/>
            </a:xfrm>
            <a:custGeom>
              <a:avLst/>
              <a:gdLst/>
              <a:ahLst/>
              <a:cxnLst/>
              <a:rect l="l" t="t" r="r" b="b"/>
              <a:pathLst>
                <a:path w="2277296" h="1793611">
                  <a:moveTo>
                    <a:pt x="45664" y="0"/>
                  </a:moveTo>
                  <a:lnTo>
                    <a:pt x="2231632" y="0"/>
                  </a:lnTo>
                  <a:cubicBezTo>
                    <a:pt x="2243743" y="0"/>
                    <a:pt x="2255358" y="4811"/>
                    <a:pt x="2263922" y="13375"/>
                  </a:cubicBezTo>
                  <a:cubicBezTo>
                    <a:pt x="2272485" y="21938"/>
                    <a:pt x="2277296" y="33553"/>
                    <a:pt x="2277296" y="45664"/>
                  </a:cubicBezTo>
                  <a:lnTo>
                    <a:pt x="2277296" y="1747947"/>
                  </a:lnTo>
                  <a:cubicBezTo>
                    <a:pt x="2277296" y="1760058"/>
                    <a:pt x="2272485" y="1771673"/>
                    <a:pt x="2263922" y="1780236"/>
                  </a:cubicBezTo>
                  <a:cubicBezTo>
                    <a:pt x="2255358" y="1788800"/>
                    <a:pt x="2243743" y="1793611"/>
                    <a:pt x="2231632" y="1793611"/>
                  </a:cubicBezTo>
                  <a:lnTo>
                    <a:pt x="45664" y="1793611"/>
                  </a:lnTo>
                  <a:cubicBezTo>
                    <a:pt x="33553" y="1793611"/>
                    <a:pt x="21938" y="1788800"/>
                    <a:pt x="13375" y="1780236"/>
                  </a:cubicBezTo>
                  <a:cubicBezTo>
                    <a:pt x="4811" y="1771673"/>
                    <a:pt x="0" y="1760058"/>
                    <a:pt x="0" y="1747947"/>
                  </a:cubicBezTo>
                  <a:lnTo>
                    <a:pt x="0" y="45664"/>
                  </a:lnTo>
                  <a:cubicBezTo>
                    <a:pt x="0" y="33553"/>
                    <a:pt x="4811" y="21938"/>
                    <a:pt x="13375" y="13375"/>
                  </a:cubicBezTo>
                  <a:cubicBezTo>
                    <a:pt x="21938" y="4811"/>
                    <a:pt x="33553" y="0"/>
                    <a:pt x="45664" y="0"/>
                  </a:cubicBezTo>
                  <a:close/>
                </a:path>
              </a:pathLst>
            </a:custGeom>
            <a:solidFill>
              <a:srgbClr val="C0B3A0">
                <a:alpha val="20784"/>
              </a:srgbClr>
            </a:solidFill>
            <a:ln w="47625" cap="rnd">
              <a:solidFill>
                <a:srgbClr val="000000">
                  <a:alpha val="20784"/>
                </a:srgbClr>
              </a:solidFill>
              <a:prstDash val="solid"/>
              <a:round/>
            </a:ln>
          </p:spPr>
        </p:sp>
        <p:sp>
          <p:nvSpPr>
            <p:cNvPr id="4" name="TextBox 4"/>
            <p:cNvSpPr txBox="1"/>
            <p:nvPr/>
          </p:nvSpPr>
          <p:spPr>
            <a:xfrm>
              <a:off x="0" y="-38100"/>
              <a:ext cx="2277296" cy="1831711"/>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4995148" y="3814751"/>
            <a:ext cx="4092419" cy="5262557"/>
            <a:chOff x="0" y="0"/>
            <a:chExt cx="5456559" cy="7016743"/>
          </a:xfrm>
        </p:grpSpPr>
        <p:sp>
          <p:nvSpPr>
            <p:cNvPr id="6" name="TextBox 6"/>
            <p:cNvSpPr txBox="1"/>
            <p:nvPr/>
          </p:nvSpPr>
          <p:spPr>
            <a:xfrm>
              <a:off x="0" y="-304800"/>
              <a:ext cx="5456559"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Introduction</a:t>
              </a:r>
            </a:p>
          </p:txBody>
        </p:sp>
        <p:sp>
          <p:nvSpPr>
            <p:cNvPr id="7" name="TextBox 7"/>
            <p:cNvSpPr txBox="1"/>
            <p:nvPr/>
          </p:nvSpPr>
          <p:spPr>
            <a:xfrm>
              <a:off x="0" y="1246541"/>
              <a:ext cx="5456559"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Materials</a:t>
              </a:r>
            </a:p>
          </p:txBody>
        </p:sp>
        <p:sp>
          <p:nvSpPr>
            <p:cNvPr id="8" name="TextBox 8"/>
            <p:cNvSpPr txBox="1"/>
            <p:nvPr/>
          </p:nvSpPr>
          <p:spPr>
            <a:xfrm>
              <a:off x="0" y="2797883"/>
              <a:ext cx="5456559"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Methods</a:t>
              </a:r>
            </a:p>
          </p:txBody>
        </p:sp>
        <p:sp>
          <p:nvSpPr>
            <p:cNvPr id="9" name="TextBox 9"/>
            <p:cNvSpPr txBox="1"/>
            <p:nvPr/>
          </p:nvSpPr>
          <p:spPr>
            <a:xfrm>
              <a:off x="0" y="4349224"/>
              <a:ext cx="5456559"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Results</a:t>
              </a:r>
            </a:p>
          </p:txBody>
        </p:sp>
        <p:sp>
          <p:nvSpPr>
            <p:cNvPr id="10" name="TextBox 10"/>
            <p:cNvSpPr txBox="1"/>
            <p:nvPr/>
          </p:nvSpPr>
          <p:spPr>
            <a:xfrm>
              <a:off x="0" y="5898884"/>
              <a:ext cx="5456559" cy="1117859"/>
            </a:xfrm>
            <a:prstGeom prst="rect">
              <a:avLst/>
            </a:prstGeom>
          </p:spPr>
          <p:txBody>
            <a:bodyPr lIns="0" tIns="0" rIns="0" bIns="0" rtlCol="0" anchor="t">
              <a:spAutoFit/>
            </a:bodyPr>
            <a:lstStyle/>
            <a:p>
              <a:pPr marL="872741" lvl="1" indent="-436370" algn="just">
                <a:lnSpc>
                  <a:spcPts val="8084"/>
                </a:lnSpc>
                <a:buFont typeface="Arial"/>
                <a:buChar char="•"/>
              </a:pPr>
              <a:r>
                <a:rPr lang="en-US" sz="4042">
                  <a:solidFill>
                    <a:srgbClr val="252930"/>
                  </a:solidFill>
                  <a:latin typeface="Maven Pro"/>
                  <a:ea typeface="Maven Pro"/>
                  <a:cs typeface="Maven Pro"/>
                  <a:sym typeface="Maven Pro"/>
                </a:rPr>
                <a:t>Conclusion</a:t>
              </a:r>
            </a:p>
          </p:txBody>
        </p:sp>
      </p:grpSp>
      <p:sp>
        <p:nvSpPr>
          <p:cNvPr id="11" name="TextBox 11"/>
          <p:cNvSpPr txBox="1"/>
          <p:nvPr/>
        </p:nvSpPr>
        <p:spPr>
          <a:xfrm>
            <a:off x="4995148" y="1860291"/>
            <a:ext cx="8297704" cy="845492"/>
          </a:xfrm>
          <a:prstGeom prst="rect">
            <a:avLst/>
          </a:prstGeom>
        </p:spPr>
        <p:txBody>
          <a:bodyPr lIns="0" tIns="0" rIns="0" bIns="0" rtlCol="0" anchor="t">
            <a:spAutoFit/>
          </a:bodyPr>
          <a:lstStyle/>
          <a:p>
            <a:pPr algn="ctr">
              <a:lnSpc>
                <a:spcPts val="5841"/>
              </a:lnSpc>
            </a:pPr>
            <a:r>
              <a:rPr lang="en-US" sz="7301" b="1">
                <a:solidFill>
                  <a:srgbClr val="252D37"/>
                </a:solidFill>
                <a:latin typeface="Maven Pro Bold"/>
                <a:ea typeface="Maven Pro Bold"/>
                <a:cs typeface="Maven Pro Bold"/>
                <a:sym typeface="Maven Pro Bold"/>
              </a:rPr>
              <a:t>OUTLINE</a:t>
            </a:r>
          </a:p>
        </p:txBody>
      </p:sp>
      <p:sp>
        <p:nvSpPr>
          <p:cNvPr id="12" name="Freeform 12"/>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Freeform 1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632226"/>
            <a:ext cx="7800780" cy="4597374"/>
            <a:chOff x="0" y="0"/>
            <a:chExt cx="2054526" cy="1210831"/>
          </a:xfrm>
        </p:grpSpPr>
        <p:sp>
          <p:nvSpPr>
            <p:cNvPr id="3" name="Freeform 3"/>
            <p:cNvSpPr/>
            <p:nvPr/>
          </p:nvSpPr>
          <p:spPr>
            <a:xfrm>
              <a:off x="0" y="0"/>
              <a:ext cx="2054526" cy="1210831"/>
            </a:xfrm>
            <a:custGeom>
              <a:avLst/>
              <a:gdLst/>
              <a:ahLst/>
              <a:cxnLst/>
              <a:rect l="l" t="t" r="r" b="b"/>
              <a:pathLst>
                <a:path w="2054526" h="1210831">
                  <a:moveTo>
                    <a:pt x="50615" y="0"/>
                  </a:moveTo>
                  <a:lnTo>
                    <a:pt x="2003911" y="0"/>
                  </a:lnTo>
                  <a:cubicBezTo>
                    <a:pt x="2017335" y="0"/>
                    <a:pt x="2030209" y="5333"/>
                    <a:pt x="2039701" y="14825"/>
                  </a:cubicBezTo>
                  <a:cubicBezTo>
                    <a:pt x="2049194" y="24317"/>
                    <a:pt x="2054526" y="37191"/>
                    <a:pt x="2054526" y="50615"/>
                  </a:cubicBezTo>
                  <a:lnTo>
                    <a:pt x="2054526" y="1160216"/>
                  </a:lnTo>
                  <a:cubicBezTo>
                    <a:pt x="2054526" y="1173640"/>
                    <a:pt x="2049194" y="1186514"/>
                    <a:pt x="2039701" y="1196006"/>
                  </a:cubicBezTo>
                  <a:cubicBezTo>
                    <a:pt x="2030209" y="1205499"/>
                    <a:pt x="2017335" y="1210831"/>
                    <a:pt x="2003911" y="1210831"/>
                  </a:cubicBezTo>
                  <a:lnTo>
                    <a:pt x="50615" y="1210831"/>
                  </a:lnTo>
                  <a:cubicBezTo>
                    <a:pt x="22661" y="1210831"/>
                    <a:pt x="0" y="1188170"/>
                    <a:pt x="0" y="1160216"/>
                  </a:cubicBezTo>
                  <a:lnTo>
                    <a:pt x="0" y="50615"/>
                  </a:lnTo>
                  <a:cubicBezTo>
                    <a:pt x="0" y="22661"/>
                    <a:pt x="22661" y="0"/>
                    <a:pt x="50615" y="0"/>
                  </a:cubicBezTo>
                  <a:close/>
                </a:path>
              </a:pathLst>
            </a:custGeom>
            <a:solidFill>
              <a:srgbClr val="C0B3A0">
                <a:alpha val="53725"/>
              </a:srgbClr>
            </a:solidFill>
          </p:spPr>
        </p:sp>
        <p:sp>
          <p:nvSpPr>
            <p:cNvPr id="4" name="TextBox 4"/>
            <p:cNvSpPr txBox="1"/>
            <p:nvPr/>
          </p:nvSpPr>
          <p:spPr>
            <a:xfrm>
              <a:off x="0" y="-38100"/>
              <a:ext cx="2054526" cy="1248931"/>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28700" y="4040155"/>
            <a:ext cx="7365590" cy="3882390"/>
          </a:xfrm>
          <a:prstGeom prst="rect">
            <a:avLst/>
          </a:prstGeom>
        </p:spPr>
        <p:txBody>
          <a:bodyPr lIns="0" tIns="0" rIns="0" bIns="0" rtlCol="0" anchor="t">
            <a:spAutoFit/>
          </a:bodyPr>
          <a:lstStyle/>
          <a:p>
            <a:pPr marL="599122" lvl="1" indent="-299561" algn="just">
              <a:lnSpc>
                <a:spcPts val="3884"/>
              </a:lnSpc>
              <a:buFont typeface="Arial"/>
              <a:buChar char="•"/>
            </a:pPr>
            <a:r>
              <a:rPr lang="en-US" sz="2775">
                <a:solidFill>
                  <a:srgbClr val="252D37"/>
                </a:solidFill>
                <a:latin typeface="Maven Pro"/>
                <a:ea typeface="Maven Pro"/>
                <a:cs typeface="Maven Pro"/>
                <a:sym typeface="Maven Pro"/>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
        <p:nvSpPr>
          <p:cNvPr id="6" name="TextBox 6"/>
          <p:cNvSpPr txBox="1"/>
          <p:nvPr/>
        </p:nvSpPr>
        <p:spPr>
          <a:xfrm>
            <a:off x="5145692" y="1899121"/>
            <a:ext cx="8865010" cy="917406"/>
          </a:xfrm>
          <a:prstGeom prst="rect">
            <a:avLst/>
          </a:prstGeom>
        </p:spPr>
        <p:txBody>
          <a:bodyPr lIns="0" tIns="0" rIns="0" bIns="0" rtlCol="0" anchor="t">
            <a:spAutoFit/>
          </a:bodyPr>
          <a:lstStyle/>
          <a:p>
            <a:pPr algn="ctr">
              <a:lnSpc>
                <a:spcPts val="6497"/>
              </a:lnSpc>
            </a:pPr>
            <a:r>
              <a:rPr lang="en-US" sz="8121" b="1">
                <a:solidFill>
                  <a:srgbClr val="252D37"/>
                </a:solidFill>
                <a:latin typeface="Maven Pro Bold"/>
                <a:ea typeface="Maven Pro Bold"/>
                <a:cs typeface="Maven Pro Bold"/>
                <a:sym typeface="Maven Pro Bold"/>
              </a:rPr>
              <a:t>CONCLUSION</a:t>
            </a:r>
          </a:p>
        </p:txBody>
      </p:sp>
      <p:grpSp>
        <p:nvGrpSpPr>
          <p:cNvPr id="7" name="Group 7"/>
          <p:cNvGrpSpPr/>
          <p:nvPr/>
        </p:nvGrpSpPr>
        <p:grpSpPr>
          <a:xfrm>
            <a:off x="9458520" y="3632226"/>
            <a:ext cx="7800780" cy="4597374"/>
            <a:chOff x="0" y="0"/>
            <a:chExt cx="2054526" cy="1210831"/>
          </a:xfrm>
        </p:grpSpPr>
        <p:sp>
          <p:nvSpPr>
            <p:cNvPr id="8" name="Freeform 8"/>
            <p:cNvSpPr/>
            <p:nvPr/>
          </p:nvSpPr>
          <p:spPr>
            <a:xfrm>
              <a:off x="0" y="0"/>
              <a:ext cx="2054526" cy="1210831"/>
            </a:xfrm>
            <a:custGeom>
              <a:avLst/>
              <a:gdLst/>
              <a:ahLst/>
              <a:cxnLst/>
              <a:rect l="l" t="t" r="r" b="b"/>
              <a:pathLst>
                <a:path w="2054526" h="1210831">
                  <a:moveTo>
                    <a:pt x="50615" y="0"/>
                  </a:moveTo>
                  <a:lnTo>
                    <a:pt x="2003911" y="0"/>
                  </a:lnTo>
                  <a:cubicBezTo>
                    <a:pt x="2017335" y="0"/>
                    <a:pt x="2030209" y="5333"/>
                    <a:pt x="2039701" y="14825"/>
                  </a:cubicBezTo>
                  <a:cubicBezTo>
                    <a:pt x="2049194" y="24317"/>
                    <a:pt x="2054526" y="37191"/>
                    <a:pt x="2054526" y="50615"/>
                  </a:cubicBezTo>
                  <a:lnTo>
                    <a:pt x="2054526" y="1160216"/>
                  </a:lnTo>
                  <a:cubicBezTo>
                    <a:pt x="2054526" y="1173640"/>
                    <a:pt x="2049194" y="1186514"/>
                    <a:pt x="2039701" y="1196006"/>
                  </a:cubicBezTo>
                  <a:cubicBezTo>
                    <a:pt x="2030209" y="1205499"/>
                    <a:pt x="2017335" y="1210831"/>
                    <a:pt x="2003911" y="1210831"/>
                  </a:cubicBezTo>
                  <a:lnTo>
                    <a:pt x="50615" y="1210831"/>
                  </a:lnTo>
                  <a:cubicBezTo>
                    <a:pt x="22661" y="1210831"/>
                    <a:pt x="0" y="1188170"/>
                    <a:pt x="0" y="1160216"/>
                  </a:cubicBezTo>
                  <a:lnTo>
                    <a:pt x="0" y="50615"/>
                  </a:lnTo>
                  <a:cubicBezTo>
                    <a:pt x="0" y="22661"/>
                    <a:pt x="22661" y="0"/>
                    <a:pt x="50615" y="0"/>
                  </a:cubicBezTo>
                  <a:close/>
                </a:path>
              </a:pathLst>
            </a:custGeom>
            <a:solidFill>
              <a:srgbClr val="C0B3A0">
                <a:alpha val="53725"/>
              </a:srgbClr>
            </a:solidFill>
          </p:spPr>
        </p:sp>
        <p:sp>
          <p:nvSpPr>
            <p:cNvPr id="9" name="TextBox 9"/>
            <p:cNvSpPr txBox="1"/>
            <p:nvPr/>
          </p:nvSpPr>
          <p:spPr>
            <a:xfrm>
              <a:off x="0" y="-38100"/>
              <a:ext cx="2054526" cy="1248931"/>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9802146" y="3955904"/>
            <a:ext cx="7113528" cy="3883342"/>
          </a:xfrm>
          <a:prstGeom prst="rect">
            <a:avLst/>
          </a:prstGeom>
        </p:spPr>
        <p:txBody>
          <a:bodyPr lIns="0" tIns="0" rIns="0" bIns="0" rtlCol="0" anchor="t">
            <a:spAutoFit/>
          </a:bodyPr>
          <a:lstStyle/>
          <a:p>
            <a:pPr marL="591026" lvl="1" indent="-295513" algn="just">
              <a:lnSpc>
                <a:spcPts val="3832"/>
              </a:lnSpc>
              <a:buFont typeface="Arial"/>
              <a:buChar char="•"/>
            </a:pPr>
            <a:r>
              <a:rPr lang="en-US" sz="2737">
                <a:solidFill>
                  <a:srgbClr val="252D37"/>
                </a:solidFill>
                <a:latin typeface="Maven Pro"/>
                <a:ea typeface="Maven Pro"/>
                <a:cs typeface="Maven Pro"/>
                <a:sym typeface="Maven Pro"/>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sp>
        <p:nvSpPr>
          <p:cNvPr id="11" name="Freeform 11"/>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Freeform 13"/>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3550265" y="1893108"/>
            <a:ext cx="11187470" cy="1046687"/>
          </a:xfrm>
          <a:prstGeom prst="rect">
            <a:avLst/>
          </a:prstGeom>
        </p:spPr>
        <p:txBody>
          <a:bodyPr lIns="0" tIns="0" rIns="0" bIns="0" rtlCol="0" anchor="t">
            <a:spAutoFit/>
          </a:bodyPr>
          <a:lstStyle/>
          <a:p>
            <a:pPr algn="ctr">
              <a:lnSpc>
                <a:spcPts val="7333"/>
              </a:lnSpc>
            </a:pPr>
            <a:r>
              <a:rPr lang="en-US" sz="9166" b="1">
                <a:solidFill>
                  <a:srgbClr val="252930"/>
                </a:solidFill>
                <a:latin typeface="Maven Pro Bold"/>
                <a:ea typeface="Maven Pro Bold"/>
                <a:cs typeface="Maven Pro Bold"/>
                <a:sym typeface="Maven Pro Bold"/>
              </a:rPr>
              <a:t>DOCUMENTATION</a:t>
            </a:r>
          </a:p>
        </p:txBody>
      </p:sp>
      <p:sp>
        <p:nvSpPr>
          <p:cNvPr id="3" name="Freeform 3"/>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3550265" y="5005348"/>
            <a:ext cx="3682650" cy="3682650"/>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blipFill>
              <a:blip r:embed="rId4"/>
              <a:stretch>
                <a:fillRect t="-25046" b="-25046"/>
              </a:stretch>
            </a:blipFill>
          </p:spPr>
        </p:sp>
      </p:grpSp>
      <p:grpSp>
        <p:nvGrpSpPr>
          <p:cNvPr id="6" name="Group 6"/>
          <p:cNvGrpSpPr/>
          <p:nvPr/>
        </p:nvGrpSpPr>
        <p:grpSpPr>
          <a:xfrm>
            <a:off x="10671525" y="4962199"/>
            <a:ext cx="3682650" cy="368265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blipFill>
              <a:blip r:embed="rId5"/>
              <a:stretch>
                <a:fillRect l="-50586" r="-50586"/>
              </a:stretch>
            </a:blipFill>
          </p:spPr>
        </p:sp>
      </p:grpSp>
      <p:sp>
        <p:nvSpPr>
          <p:cNvPr id="8" name="Freeform 8"/>
          <p:cNvSpPr/>
          <p:nvPr/>
        </p:nvSpPr>
        <p:spPr>
          <a:xfrm>
            <a:off x="3550265" y="3821065"/>
            <a:ext cx="2282268" cy="1141134"/>
          </a:xfrm>
          <a:custGeom>
            <a:avLst/>
            <a:gdLst/>
            <a:ahLst/>
            <a:cxnLst/>
            <a:rect l="l" t="t" r="r" b="b"/>
            <a:pathLst>
              <a:path w="2282268" h="1141134">
                <a:moveTo>
                  <a:pt x="0" y="0"/>
                </a:moveTo>
                <a:lnTo>
                  <a:pt x="2282268" y="0"/>
                </a:lnTo>
                <a:lnTo>
                  <a:pt x="2282268" y="1141134"/>
                </a:lnTo>
                <a:lnTo>
                  <a:pt x="0" y="114113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flipH="1" flipV="1">
            <a:off x="-252838" y="6254531"/>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rot="5400000">
            <a:off x="13783608" y="6976297"/>
            <a:ext cx="2282268" cy="1141134"/>
          </a:xfrm>
          <a:custGeom>
            <a:avLst/>
            <a:gdLst/>
            <a:ahLst/>
            <a:cxnLst/>
            <a:rect l="l" t="t" r="r" b="b"/>
            <a:pathLst>
              <a:path w="2282268" h="1141134">
                <a:moveTo>
                  <a:pt x="0" y="0"/>
                </a:moveTo>
                <a:lnTo>
                  <a:pt x="2282268" y="0"/>
                </a:lnTo>
                <a:lnTo>
                  <a:pt x="2282268" y="1141134"/>
                </a:lnTo>
                <a:lnTo>
                  <a:pt x="0" y="114113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291361" y="1906814"/>
            <a:ext cx="9705277" cy="823095"/>
          </a:xfrm>
          <a:prstGeom prst="rect">
            <a:avLst/>
          </a:prstGeom>
        </p:spPr>
        <p:txBody>
          <a:bodyPr lIns="0" tIns="0" rIns="0" bIns="0" rtlCol="0" anchor="t">
            <a:spAutoFit/>
          </a:bodyPr>
          <a:lstStyle/>
          <a:p>
            <a:pPr algn="ctr">
              <a:lnSpc>
                <a:spcPts val="5762"/>
              </a:lnSpc>
            </a:pPr>
            <a:r>
              <a:rPr lang="en-US" sz="7202" b="1">
                <a:solidFill>
                  <a:srgbClr val="252930"/>
                </a:solidFill>
                <a:latin typeface="Maven Pro Bold"/>
                <a:ea typeface="Maven Pro Bold"/>
                <a:cs typeface="Maven Pro Bold"/>
                <a:sym typeface="Maven Pro Bold"/>
              </a:rPr>
              <a:t>REFERENCE</a:t>
            </a:r>
          </a:p>
        </p:txBody>
      </p:sp>
      <p:grpSp>
        <p:nvGrpSpPr>
          <p:cNvPr id="3" name="Group 3"/>
          <p:cNvGrpSpPr/>
          <p:nvPr/>
        </p:nvGrpSpPr>
        <p:grpSpPr>
          <a:xfrm>
            <a:off x="1028700" y="3702704"/>
            <a:ext cx="16230600" cy="1440796"/>
            <a:chOff x="0" y="0"/>
            <a:chExt cx="4274726" cy="379469"/>
          </a:xfrm>
        </p:grpSpPr>
        <p:sp>
          <p:nvSpPr>
            <p:cNvPr id="4" name="Freeform 4"/>
            <p:cNvSpPr/>
            <p:nvPr/>
          </p:nvSpPr>
          <p:spPr>
            <a:xfrm>
              <a:off x="0" y="0"/>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sp>
        <p:sp>
          <p:nvSpPr>
            <p:cNvPr id="5" name="TextBox 5"/>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714724" y="3914659"/>
            <a:ext cx="8691937" cy="1066800"/>
          </a:xfrm>
          <a:prstGeom prst="rect">
            <a:avLst/>
          </a:prstGeom>
        </p:spPr>
        <p:txBody>
          <a:bodyPr lIns="0" tIns="0" rIns="0" bIns="0" rtlCol="0" anchor="t">
            <a:spAutoFit/>
          </a:bodyPr>
          <a:lstStyle/>
          <a:p>
            <a:pPr algn="just">
              <a:lnSpc>
                <a:spcPts val="4200"/>
              </a:lnSpc>
            </a:pPr>
            <a:r>
              <a:rPr lang="en-US" sz="3000">
                <a:solidFill>
                  <a:srgbClr val="252930"/>
                </a:solidFill>
                <a:latin typeface="Maven Pro"/>
                <a:ea typeface="Maven Pro"/>
                <a:cs typeface="Maven Pro"/>
                <a:sym typeface="Maven Pro"/>
              </a:rPr>
              <a:t>Link Name:</a:t>
            </a:r>
          </a:p>
          <a:p>
            <a:pPr algn="just">
              <a:lnSpc>
                <a:spcPts val="4200"/>
              </a:lnSpc>
            </a:pPr>
            <a:r>
              <a:rPr lang="en-US" sz="3000">
                <a:solidFill>
                  <a:srgbClr val="252930"/>
                </a:solidFill>
                <a:latin typeface="Maven Pro"/>
                <a:ea typeface="Maven Pro"/>
                <a:cs typeface="Maven Pro"/>
                <a:sym typeface="Maven Pro"/>
              </a:rPr>
              <a:t>﻿Brief Description:</a:t>
            </a:r>
          </a:p>
        </p:txBody>
      </p:sp>
      <p:grpSp>
        <p:nvGrpSpPr>
          <p:cNvPr id="7" name="Group 7"/>
          <p:cNvGrpSpPr/>
          <p:nvPr/>
        </p:nvGrpSpPr>
        <p:grpSpPr>
          <a:xfrm>
            <a:off x="1028700" y="5390348"/>
            <a:ext cx="16230600" cy="1440796"/>
            <a:chOff x="0" y="0"/>
            <a:chExt cx="4274726" cy="379469"/>
          </a:xfrm>
        </p:grpSpPr>
        <p:sp>
          <p:nvSpPr>
            <p:cNvPr id="8" name="Freeform 8"/>
            <p:cNvSpPr/>
            <p:nvPr/>
          </p:nvSpPr>
          <p:spPr>
            <a:xfrm>
              <a:off x="0" y="0"/>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sp>
        <p:sp>
          <p:nvSpPr>
            <p:cNvPr id="9" name="TextBox 9"/>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3714724" y="5563518"/>
            <a:ext cx="8691937" cy="1066800"/>
          </a:xfrm>
          <a:prstGeom prst="rect">
            <a:avLst/>
          </a:prstGeom>
        </p:spPr>
        <p:txBody>
          <a:bodyPr lIns="0" tIns="0" rIns="0" bIns="0" rtlCol="0" anchor="t">
            <a:spAutoFit/>
          </a:bodyPr>
          <a:lstStyle/>
          <a:p>
            <a:pPr algn="just">
              <a:lnSpc>
                <a:spcPts val="4200"/>
              </a:lnSpc>
            </a:pPr>
            <a:r>
              <a:rPr lang="en-US" sz="3000">
                <a:solidFill>
                  <a:srgbClr val="252930"/>
                </a:solidFill>
                <a:latin typeface="Maven Pro"/>
                <a:ea typeface="Maven Pro"/>
                <a:cs typeface="Maven Pro"/>
                <a:sym typeface="Maven Pro"/>
              </a:rPr>
              <a:t>Link Name:</a:t>
            </a:r>
          </a:p>
          <a:p>
            <a:pPr algn="just">
              <a:lnSpc>
                <a:spcPts val="4200"/>
              </a:lnSpc>
            </a:pPr>
            <a:r>
              <a:rPr lang="en-US" sz="3000">
                <a:solidFill>
                  <a:srgbClr val="252930"/>
                </a:solidFill>
                <a:latin typeface="Maven Pro"/>
                <a:ea typeface="Maven Pro"/>
                <a:cs typeface="Maven Pro"/>
                <a:sym typeface="Maven Pro"/>
              </a:rPr>
              <a:t>﻿Brief Description:</a:t>
            </a:r>
          </a:p>
        </p:txBody>
      </p:sp>
      <p:grpSp>
        <p:nvGrpSpPr>
          <p:cNvPr id="11" name="Group 11"/>
          <p:cNvGrpSpPr/>
          <p:nvPr/>
        </p:nvGrpSpPr>
        <p:grpSpPr>
          <a:xfrm>
            <a:off x="1028700" y="7077993"/>
            <a:ext cx="16230600" cy="1440796"/>
            <a:chOff x="0" y="0"/>
            <a:chExt cx="4274726" cy="379469"/>
          </a:xfrm>
        </p:grpSpPr>
        <p:sp>
          <p:nvSpPr>
            <p:cNvPr id="12" name="Freeform 12"/>
            <p:cNvSpPr/>
            <p:nvPr/>
          </p:nvSpPr>
          <p:spPr>
            <a:xfrm>
              <a:off x="0" y="0"/>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sp>
        <p:sp>
          <p:nvSpPr>
            <p:cNvPr id="13" name="TextBox 13"/>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3714724" y="7001793"/>
            <a:ext cx="8691937" cy="1066800"/>
          </a:xfrm>
          <a:prstGeom prst="rect">
            <a:avLst/>
          </a:prstGeom>
        </p:spPr>
        <p:txBody>
          <a:bodyPr lIns="0" tIns="0" rIns="0" bIns="0" rtlCol="0" anchor="t">
            <a:spAutoFit/>
          </a:bodyPr>
          <a:lstStyle/>
          <a:p>
            <a:pPr algn="just">
              <a:lnSpc>
                <a:spcPts val="4200"/>
              </a:lnSpc>
            </a:pPr>
            <a:r>
              <a:rPr lang="en-US" sz="3000">
                <a:solidFill>
                  <a:srgbClr val="252930"/>
                </a:solidFill>
                <a:latin typeface="Maven Pro"/>
                <a:ea typeface="Maven Pro"/>
                <a:cs typeface="Maven Pro"/>
                <a:sym typeface="Maven Pro"/>
              </a:rPr>
              <a:t>Link Name:</a:t>
            </a:r>
          </a:p>
          <a:p>
            <a:pPr algn="just">
              <a:lnSpc>
                <a:spcPts val="4200"/>
              </a:lnSpc>
            </a:pPr>
            <a:r>
              <a:rPr lang="en-US" sz="3000">
                <a:solidFill>
                  <a:srgbClr val="252930"/>
                </a:solidFill>
                <a:latin typeface="Maven Pro"/>
                <a:ea typeface="Maven Pro"/>
                <a:cs typeface="Maven Pro"/>
                <a:sym typeface="Maven Pro"/>
              </a:rPr>
              <a:t>﻿Brief Description:</a:t>
            </a:r>
          </a:p>
        </p:txBody>
      </p:sp>
      <p:sp>
        <p:nvSpPr>
          <p:cNvPr id="15" name="Freeform 15"/>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Freeform 17"/>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3832722"/>
            <a:ext cx="12779699" cy="1791414"/>
          </a:xfrm>
          <a:prstGeom prst="rect">
            <a:avLst/>
          </a:prstGeom>
        </p:spPr>
        <p:txBody>
          <a:bodyPr lIns="0" tIns="0" rIns="0" bIns="0" rtlCol="0" anchor="t">
            <a:spAutoFit/>
          </a:bodyPr>
          <a:lstStyle/>
          <a:p>
            <a:pPr algn="ctr">
              <a:lnSpc>
                <a:spcPts val="12435"/>
              </a:lnSpc>
            </a:pPr>
            <a:r>
              <a:rPr lang="en-US" sz="15544" b="1">
                <a:solidFill>
                  <a:srgbClr val="252D37"/>
                </a:solidFill>
                <a:latin typeface="Maven Pro Bold"/>
                <a:ea typeface="Maven Pro Bold"/>
                <a:cs typeface="Maven Pro Bold"/>
                <a:sym typeface="Maven Pro Bold"/>
              </a:rPr>
              <a:t>Introduction</a:t>
            </a:r>
          </a:p>
        </p:txBody>
      </p:sp>
      <p:sp>
        <p:nvSpPr>
          <p:cNvPr id="3" name="TextBox 3"/>
          <p:cNvSpPr txBox="1"/>
          <p:nvPr/>
        </p:nvSpPr>
        <p:spPr>
          <a:xfrm>
            <a:off x="4243940" y="5955758"/>
            <a:ext cx="9800119" cy="790235"/>
          </a:xfrm>
          <a:prstGeom prst="rect">
            <a:avLst/>
          </a:prstGeom>
        </p:spPr>
        <p:txBody>
          <a:bodyPr lIns="0" tIns="0" rIns="0" bIns="0" rtlCol="0" anchor="t">
            <a:spAutoFit/>
          </a:bodyPr>
          <a:lstStyle/>
          <a:p>
            <a:pPr algn="ctr">
              <a:lnSpc>
                <a:spcPts val="5926"/>
              </a:lnSpc>
            </a:pPr>
            <a:r>
              <a:rPr lang="en-US" sz="5926">
                <a:solidFill>
                  <a:srgbClr val="252D37"/>
                </a:solidFill>
                <a:latin typeface="Maven Pro"/>
                <a:ea typeface="Maven Pro"/>
                <a:cs typeface="Maven Pro"/>
                <a:sym typeface="Maven Pro"/>
              </a:rPr>
              <a:t>For your attention</a:t>
            </a:r>
          </a:p>
        </p:txBody>
      </p:sp>
      <p:sp>
        <p:nvSpPr>
          <p:cNvPr id="4" name="Freeform 4"/>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596087" y="1912981"/>
            <a:ext cx="9095826" cy="851002"/>
          </a:xfrm>
          <a:prstGeom prst="rect">
            <a:avLst/>
          </a:prstGeom>
        </p:spPr>
        <p:txBody>
          <a:bodyPr lIns="0" tIns="0" rIns="0" bIns="0" rtlCol="0" anchor="t">
            <a:spAutoFit/>
          </a:bodyPr>
          <a:lstStyle/>
          <a:p>
            <a:pPr algn="ctr">
              <a:lnSpc>
                <a:spcPts val="6400"/>
              </a:lnSpc>
            </a:pPr>
            <a:r>
              <a:rPr lang="en-US" sz="8000" b="1" dirty="0" err="1">
                <a:solidFill>
                  <a:srgbClr val="252D37"/>
                </a:solidFill>
                <a:latin typeface="微軟正黑體" panose="020B0604030504040204" pitchFamily="34" charset="-120"/>
                <a:ea typeface="微軟正黑體" panose="020B0604030504040204" pitchFamily="34" charset="-120"/>
                <a:cs typeface="Maven Pro Bold"/>
                <a:sym typeface="Maven Pro Bold"/>
              </a:rPr>
              <a:t>簡介-研究背景</a:t>
            </a:r>
            <a:endParaRPr lang="en-US" sz="8000" b="1" dirty="0">
              <a:solidFill>
                <a:srgbClr val="252D37"/>
              </a:solidFill>
              <a:latin typeface="微軟正黑體" panose="020B0604030504040204" pitchFamily="34" charset="-120"/>
              <a:ea typeface="微軟正黑體" panose="020B0604030504040204" pitchFamily="34" charset="-120"/>
              <a:cs typeface="Maven Pro Bold"/>
              <a:sym typeface="Maven Pro Bold"/>
            </a:endParaRPr>
          </a:p>
        </p:txBody>
      </p:sp>
      <p:sp>
        <p:nvSpPr>
          <p:cNvPr id="3" name="TextBox 3"/>
          <p:cNvSpPr txBox="1"/>
          <p:nvPr/>
        </p:nvSpPr>
        <p:spPr>
          <a:xfrm>
            <a:off x="2093004" y="3343275"/>
            <a:ext cx="13475948" cy="4402455"/>
          </a:xfrm>
          <a:prstGeom prst="rect">
            <a:avLst/>
          </a:prstGeom>
        </p:spPr>
        <p:txBody>
          <a:bodyPr lIns="0" tIns="0" rIns="0" bIns="0" rtlCol="0" anchor="t">
            <a:spAutoFit/>
          </a:bodyPr>
          <a:lstStyle/>
          <a:p>
            <a:pPr algn="just">
              <a:lnSpc>
                <a:spcPts val="5910"/>
              </a:lnSpc>
            </a:pP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a:t>
            </a:r>
            <a:r>
              <a:rPr lang="en-US" sz="3000" dirty="0" err="1">
                <a:solidFill>
                  <a:srgbClr val="252D37"/>
                </a:solidFill>
                <a:latin typeface="微軟正黑體" panose="020B0604030504040204" pitchFamily="34" charset="-120"/>
                <a:ea typeface="微軟正黑體" panose="020B0604030504040204" pitchFamily="34" charset="-120"/>
                <a:cs typeface="Maven Pro"/>
                <a:sym typeface="Maven Pro"/>
              </a:rPr>
              <a:t>動靜脈廔管（arteriovenous</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 graft, </a:t>
            </a:r>
            <a:r>
              <a:rPr lang="en-US" sz="3000" dirty="0" err="1">
                <a:solidFill>
                  <a:srgbClr val="252D37"/>
                </a:solidFill>
                <a:latin typeface="微軟正黑體" panose="020B0604030504040204" pitchFamily="34" charset="-120"/>
                <a:ea typeface="微軟正黑體" panose="020B0604030504040204" pitchFamily="34" charset="-120"/>
                <a:cs typeface="Maven Pro"/>
                <a:sym typeface="Maven Pro"/>
              </a:rPr>
              <a:t>AVG）手術是一項常見的血管造入口徑手術，能提供穩定的血流動力條件，保障透析效果</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a:t>
            </a:r>
          </a:p>
          <a:p>
            <a:pPr algn="just">
              <a:lnSpc>
                <a:spcPts val="5910"/>
              </a:lnSpc>
            </a:pP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a:t>
            </a:r>
            <a:r>
              <a:rPr lang="en-US" sz="3000" dirty="0" err="1">
                <a:solidFill>
                  <a:srgbClr val="252D37"/>
                </a:solidFill>
                <a:latin typeface="微軟正黑體" panose="020B0604030504040204" pitchFamily="34" charset="-120"/>
                <a:ea typeface="微軟正黑體" panose="020B0604030504040204" pitchFamily="34" charset="-120"/>
                <a:cs typeface="Maven Pro"/>
                <a:sym typeface="Maven Pro"/>
              </a:rPr>
              <a:t>但是會因為血栓或是血液中含有阻塞物而導致廔管阻塞，導致病患輸血困難</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a:t>
            </a:r>
          </a:p>
          <a:p>
            <a:pPr algn="just">
              <a:lnSpc>
                <a:spcPts val="5910"/>
              </a:lnSpc>
            </a:pP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a:t>
            </a:r>
            <a:r>
              <a:rPr lang="en-US" sz="3000" dirty="0" err="1">
                <a:solidFill>
                  <a:srgbClr val="252D37"/>
                </a:solidFill>
                <a:latin typeface="微軟正黑體" panose="020B0604030504040204" pitchFamily="34" charset="-120"/>
                <a:ea typeface="微軟正黑體" panose="020B0604030504040204" pitchFamily="34" charset="-120"/>
                <a:cs typeface="Maven Pro"/>
                <a:sym typeface="Maven Pro"/>
              </a:rPr>
              <a:t>嚴重者會造成臉部或手部出現腫脹且發紫，需要立即進行重建手術來恢復血流通路</a:t>
            </a:r>
            <a:r>
              <a:rPr lang="en-US" sz="3000" dirty="0">
                <a:solidFill>
                  <a:srgbClr val="252D37"/>
                </a:solidFill>
                <a:latin typeface="微軟正黑體" panose="020B0604030504040204" pitchFamily="34" charset="-120"/>
                <a:ea typeface="微軟正黑體" panose="020B0604030504040204" pitchFamily="34" charset="-120"/>
                <a:cs typeface="Maven Pro"/>
                <a:sym typeface="Maven Pro"/>
              </a:rPr>
              <a:t>。</a:t>
            </a:r>
          </a:p>
          <a:p>
            <a:pPr algn="just">
              <a:lnSpc>
                <a:spcPts val="5910"/>
              </a:lnSpc>
            </a:pPr>
            <a:endParaRPr lang="en-US" sz="3000" dirty="0">
              <a:solidFill>
                <a:srgbClr val="252D37"/>
              </a:solidFill>
              <a:latin typeface="微軟正黑體" panose="020B0604030504040204" pitchFamily="34" charset="-120"/>
              <a:ea typeface="微軟正黑體" panose="020B0604030504040204" pitchFamily="34" charset="-120"/>
              <a:cs typeface="Maven Pro"/>
              <a:sym typeface="Maven Pro"/>
            </a:endParaRP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596087" y="1912981"/>
            <a:ext cx="9095826" cy="851002"/>
          </a:xfrm>
          <a:prstGeom prst="rect">
            <a:avLst/>
          </a:prstGeom>
        </p:spPr>
        <p:txBody>
          <a:bodyPr lIns="0" tIns="0" rIns="0" bIns="0" rtlCol="0" anchor="t">
            <a:spAutoFit/>
          </a:bodyPr>
          <a:lstStyle/>
          <a:p>
            <a:pPr algn="ctr">
              <a:lnSpc>
                <a:spcPts val="6400"/>
              </a:lnSpc>
            </a:pPr>
            <a:r>
              <a:rPr lang="en-US" sz="8000" b="1">
                <a:solidFill>
                  <a:srgbClr val="252D37"/>
                </a:solidFill>
                <a:latin typeface="微軟正黑體" panose="020B0604030504040204" pitchFamily="34" charset="-120"/>
                <a:ea typeface="微軟正黑體" panose="020B0604030504040204" pitchFamily="34" charset="-120"/>
                <a:cs typeface="Maven Pro Bold"/>
                <a:sym typeface="Maven Pro Bold"/>
              </a:rPr>
              <a:t>簡介-研究背景</a:t>
            </a:r>
          </a:p>
        </p:txBody>
      </p:sp>
      <p:sp>
        <p:nvSpPr>
          <p:cNvPr id="3" name="TextBox 3"/>
          <p:cNvSpPr txBox="1"/>
          <p:nvPr/>
        </p:nvSpPr>
        <p:spPr>
          <a:xfrm>
            <a:off x="2093004" y="3343275"/>
            <a:ext cx="13475948" cy="3659505"/>
          </a:xfrm>
          <a:prstGeom prst="rect">
            <a:avLst/>
          </a:prstGeom>
        </p:spPr>
        <p:txBody>
          <a:bodyPr lIns="0" tIns="0" rIns="0" bIns="0" rtlCol="0" anchor="t">
            <a:spAutoFit/>
          </a:bodyPr>
          <a:lstStyle/>
          <a:p>
            <a:pPr algn="just">
              <a:lnSpc>
                <a:spcPts val="5910"/>
              </a:lnSpc>
            </a:pPr>
            <a:r>
              <a:rPr lang="en-US" sz="3000">
                <a:solidFill>
                  <a:srgbClr val="252D37"/>
                </a:solidFill>
                <a:latin typeface="微軟正黑體" panose="020B0604030504040204" pitchFamily="34" charset="-120"/>
                <a:ea typeface="微軟正黑體" panose="020B0604030504040204" pitchFamily="34" charset="-120"/>
                <a:cs typeface="Maven Pro"/>
                <a:sym typeface="Maven Pro"/>
              </a:rPr>
              <a:t>•醫生通常使用都卜勒超音波、血管造影等方法，但檢查成本高、流程繁瑣。</a:t>
            </a:r>
          </a:p>
          <a:p>
            <a:pPr algn="just">
              <a:lnSpc>
                <a:spcPts val="5910"/>
              </a:lnSpc>
            </a:pPr>
            <a:r>
              <a:rPr lang="en-US" sz="3000">
                <a:solidFill>
                  <a:srgbClr val="252D37"/>
                </a:solidFill>
                <a:latin typeface="微軟正黑體" panose="020B0604030504040204" pitchFamily="34" charset="-120"/>
                <a:ea typeface="微軟正黑體" panose="020B0604030504040204" pitchFamily="34" charset="-120"/>
                <a:cs typeface="Maven Pro"/>
                <a:sym typeface="Maven Pro"/>
              </a:rPr>
              <a:t>•服用顯影劑後，會對腎功能造成額外負擔，也需要在病患出現明顯症狀才能夠診斷。</a:t>
            </a:r>
          </a:p>
          <a:p>
            <a:pPr algn="just">
              <a:lnSpc>
                <a:spcPts val="5910"/>
              </a:lnSpc>
            </a:pPr>
            <a:r>
              <a:rPr lang="en-US" sz="3000">
                <a:solidFill>
                  <a:srgbClr val="252D37"/>
                </a:solidFill>
                <a:latin typeface="微軟正黑體" panose="020B0604030504040204" pitchFamily="34" charset="-120"/>
                <a:ea typeface="微軟正黑體" panose="020B0604030504040204" pitchFamily="34" charset="-120"/>
                <a:cs typeface="Maven Pro"/>
                <a:sym typeface="Maven Pro"/>
              </a:rPr>
              <a:t>•開發一種非侵入式且低成本的診斷方法，對於改善病患的醫療效率至關重要。</a:t>
            </a:r>
          </a:p>
          <a:p>
            <a:pPr algn="just">
              <a:lnSpc>
                <a:spcPts val="5910"/>
              </a:lnSpc>
            </a:pPr>
            <a:endParaRPr lang="en-US" sz="3000">
              <a:solidFill>
                <a:srgbClr val="252D37"/>
              </a:solidFill>
              <a:latin typeface="微軟正黑體" panose="020B0604030504040204" pitchFamily="34" charset="-120"/>
              <a:ea typeface="微軟正黑體" panose="020B0604030504040204" pitchFamily="34" charset="-120"/>
              <a:cs typeface="Maven Pro"/>
              <a:sym typeface="Maven Pro"/>
            </a:endParaRP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596087" y="1912981"/>
            <a:ext cx="9095826" cy="851002"/>
          </a:xfrm>
          <a:prstGeom prst="rect">
            <a:avLst/>
          </a:prstGeom>
        </p:spPr>
        <p:txBody>
          <a:bodyPr lIns="0" tIns="0" rIns="0" bIns="0" rtlCol="0" anchor="t">
            <a:spAutoFit/>
          </a:bodyPr>
          <a:lstStyle/>
          <a:p>
            <a:pPr algn="ctr">
              <a:lnSpc>
                <a:spcPts val="6400"/>
              </a:lnSpc>
            </a:pPr>
            <a:r>
              <a:rPr lang="en-US" sz="8000" b="1">
                <a:solidFill>
                  <a:srgbClr val="252D37"/>
                </a:solidFill>
                <a:latin typeface="微軟正黑體" panose="020B0604030504040204" pitchFamily="34" charset="-120"/>
                <a:ea typeface="微軟正黑體" panose="020B0604030504040204" pitchFamily="34" charset="-120"/>
                <a:cs typeface="Maven Pro Bold"/>
                <a:sym typeface="Maven Pro Bold"/>
              </a:rPr>
              <a:t>簡介-研究背景</a:t>
            </a:r>
          </a:p>
        </p:txBody>
      </p:sp>
      <p:sp>
        <p:nvSpPr>
          <p:cNvPr id="3" name="TextBox 3"/>
          <p:cNvSpPr txBox="1"/>
          <p:nvPr/>
        </p:nvSpPr>
        <p:spPr>
          <a:xfrm>
            <a:off x="2093004" y="3343275"/>
            <a:ext cx="13475948" cy="3659505"/>
          </a:xfrm>
          <a:prstGeom prst="rect">
            <a:avLst/>
          </a:prstGeom>
        </p:spPr>
        <p:txBody>
          <a:bodyPr lIns="0" tIns="0" rIns="0" bIns="0" rtlCol="0" anchor="t">
            <a:spAutoFit/>
          </a:bodyPr>
          <a:lstStyle/>
          <a:p>
            <a:pPr algn="just">
              <a:lnSpc>
                <a:spcPts val="5910"/>
              </a:lnSpc>
            </a:pPr>
            <a:r>
              <a:rPr lang="en-US" sz="3000">
                <a:solidFill>
                  <a:srgbClr val="252D37"/>
                </a:solidFill>
                <a:latin typeface="微軟正黑體" panose="020B0604030504040204" pitchFamily="34" charset="-120"/>
                <a:ea typeface="微軟正黑體" panose="020B0604030504040204" pitchFamily="34" charset="-120"/>
                <a:cs typeface="Maven Pro"/>
                <a:sym typeface="Maven Pro"/>
              </a:rPr>
              <a:t>•目前大多數研究專注於判斷瘺管是否已經發生堵塞，應用於現有病情的確認。</a:t>
            </a:r>
          </a:p>
          <a:p>
            <a:pPr algn="just">
              <a:lnSpc>
                <a:spcPts val="5910"/>
              </a:lnSpc>
            </a:pPr>
            <a:r>
              <a:rPr lang="en-US" sz="3000">
                <a:solidFill>
                  <a:srgbClr val="252D37"/>
                </a:solidFill>
                <a:latin typeface="微軟正黑體" panose="020B0604030504040204" pitchFamily="34" charset="-120"/>
                <a:ea typeface="微軟正黑體" panose="020B0604030504040204" pitchFamily="34" charset="-120"/>
                <a:cs typeface="Maven Pro"/>
                <a:sym typeface="Maven Pro"/>
              </a:rPr>
              <a:t>•當發現瘺管堵塞時，往往已經影響到透析進行並伴隨較高的風險。</a:t>
            </a:r>
          </a:p>
          <a:p>
            <a:pPr algn="just">
              <a:lnSpc>
                <a:spcPts val="5910"/>
              </a:lnSpc>
            </a:pPr>
            <a:r>
              <a:rPr lang="en-US" sz="3000">
                <a:solidFill>
                  <a:srgbClr val="252D37"/>
                </a:solidFill>
                <a:latin typeface="微軟正黑體" panose="020B0604030504040204" pitchFamily="34" charset="-120"/>
                <a:ea typeface="微軟正黑體" panose="020B0604030504040204" pitchFamily="34" charset="-120"/>
                <a:cs typeface="Maven Pro"/>
                <a:sym typeface="Maven Pro"/>
              </a:rPr>
              <a:t>•本研究以是否易堵塞的角度出發，針對病患未來可能的手術進行預測。</a:t>
            </a:r>
          </a:p>
          <a:p>
            <a:pPr algn="just">
              <a:lnSpc>
                <a:spcPts val="5910"/>
              </a:lnSpc>
            </a:pPr>
            <a:r>
              <a:rPr lang="en-US" sz="3000">
                <a:solidFill>
                  <a:srgbClr val="252D37"/>
                </a:solidFill>
                <a:latin typeface="微軟正黑體" panose="020B0604030504040204" pitchFamily="34" charset="-120"/>
                <a:ea typeface="微軟正黑體" panose="020B0604030504040204" pitchFamily="34" charset="-120"/>
                <a:cs typeface="Maven Pro"/>
                <a:sym typeface="Maven Pro"/>
              </a:rPr>
              <a:t>•在病患尚未出現明顯堵塞症狀前，提前掌握未來可能面臨的手術風險。</a:t>
            </a:r>
          </a:p>
          <a:p>
            <a:pPr algn="just">
              <a:lnSpc>
                <a:spcPts val="5910"/>
              </a:lnSpc>
            </a:pPr>
            <a:endParaRPr lang="en-US" sz="3000">
              <a:solidFill>
                <a:srgbClr val="252D37"/>
              </a:solidFill>
              <a:latin typeface="微軟正黑體" panose="020B0604030504040204" pitchFamily="34" charset="-120"/>
              <a:ea typeface="微軟正黑體" panose="020B0604030504040204" pitchFamily="34" charset="-120"/>
              <a:cs typeface="Maven Pro"/>
              <a:sym typeface="Maven Pro"/>
            </a:endParaRP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3832722"/>
            <a:ext cx="12779699" cy="1791414"/>
          </a:xfrm>
          <a:prstGeom prst="rect">
            <a:avLst/>
          </a:prstGeom>
        </p:spPr>
        <p:txBody>
          <a:bodyPr lIns="0" tIns="0" rIns="0" bIns="0" rtlCol="0" anchor="t">
            <a:spAutoFit/>
          </a:bodyPr>
          <a:lstStyle/>
          <a:p>
            <a:pPr algn="ctr">
              <a:lnSpc>
                <a:spcPts val="12435"/>
              </a:lnSpc>
            </a:pPr>
            <a:r>
              <a:rPr lang="en-US" sz="15544" b="1">
                <a:solidFill>
                  <a:srgbClr val="252D37"/>
                </a:solidFill>
                <a:latin typeface="Maven Pro Bold"/>
                <a:ea typeface="Maven Pro Bold"/>
                <a:cs typeface="Maven Pro Bold"/>
                <a:sym typeface="Maven Pro Bold"/>
              </a:rPr>
              <a:t>Materials</a:t>
            </a:r>
          </a:p>
        </p:txBody>
      </p:sp>
      <p:sp>
        <p:nvSpPr>
          <p:cNvPr id="3" name="TextBox 3"/>
          <p:cNvSpPr txBox="1"/>
          <p:nvPr/>
        </p:nvSpPr>
        <p:spPr>
          <a:xfrm>
            <a:off x="4243940" y="5955758"/>
            <a:ext cx="9800119" cy="790235"/>
          </a:xfrm>
          <a:prstGeom prst="rect">
            <a:avLst/>
          </a:prstGeom>
        </p:spPr>
        <p:txBody>
          <a:bodyPr lIns="0" tIns="0" rIns="0" bIns="0" rtlCol="0" anchor="t">
            <a:spAutoFit/>
          </a:bodyPr>
          <a:lstStyle/>
          <a:p>
            <a:pPr algn="ctr">
              <a:lnSpc>
                <a:spcPts val="5926"/>
              </a:lnSpc>
            </a:pPr>
            <a:r>
              <a:rPr lang="en-US" sz="5926">
                <a:solidFill>
                  <a:srgbClr val="252D37"/>
                </a:solidFill>
                <a:latin typeface="Maven Pro"/>
                <a:ea typeface="Maven Pro"/>
                <a:cs typeface="Maven Pro"/>
                <a:sym typeface="Maven Pro"/>
              </a:rPr>
              <a:t>For your attention</a:t>
            </a:r>
          </a:p>
        </p:txBody>
      </p:sp>
      <p:sp>
        <p:nvSpPr>
          <p:cNvPr id="4" name="Freeform 4"/>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698578" y="3762375"/>
            <a:ext cx="14890844" cy="3752850"/>
          </a:xfrm>
          <a:prstGeom prst="rect">
            <a:avLst/>
          </a:prstGeom>
        </p:spPr>
        <p:txBody>
          <a:bodyPr lIns="0" tIns="0" rIns="0" bIns="0" rtlCol="0" anchor="t">
            <a:spAutoFit/>
          </a:bodyPr>
          <a:lstStyle/>
          <a:p>
            <a:pPr algn="just">
              <a:lnSpc>
                <a:spcPts val="6000"/>
              </a:lnSpc>
            </a:pPr>
            <a:r>
              <a:rPr lang="en-US" sz="3000" dirty="0">
                <a:solidFill>
                  <a:srgbClr val="252930"/>
                </a:solidFill>
                <a:latin typeface="微軟正黑體" panose="020B0604030504040204" pitchFamily="34" charset="-120"/>
                <a:ea typeface="微軟正黑體" panose="020B0604030504040204" pitchFamily="34" charset="-120"/>
                <a:cs typeface="Maven Pro"/>
                <a:sym typeface="Maven Pro"/>
              </a:rPr>
              <a:t>•</a:t>
            </a:r>
            <a:r>
              <a:rPr lang="en-US" sz="3000" dirty="0" err="1">
                <a:solidFill>
                  <a:srgbClr val="252930"/>
                </a:solidFill>
                <a:latin typeface="微軟正黑體" panose="020B0604030504040204" pitchFamily="34" charset="-120"/>
                <a:ea typeface="微軟正黑體" panose="020B0604030504040204" pitchFamily="34" charset="-120"/>
                <a:cs typeface="Maven Pro"/>
                <a:sym typeface="Maven Pro"/>
              </a:rPr>
              <a:t>實驗使用的數據蒐集裝置：由ADI</a:t>
            </a:r>
            <a:r>
              <a:rPr lang="en-US" sz="3000" dirty="0">
                <a:solidFill>
                  <a:srgbClr val="252930"/>
                </a:solidFill>
                <a:latin typeface="微軟正黑體" panose="020B0604030504040204" pitchFamily="34" charset="-120"/>
                <a:ea typeface="微軟正黑體" panose="020B0604030504040204" pitchFamily="34" charset="-120"/>
                <a:cs typeface="Maven Pro"/>
                <a:sym typeface="Maven Pro"/>
              </a:rPr>
              <a:t> Instruments </a:t>
            </a:r>
            <a:r>
              <a:rPr lang="en-US" sz="3000" dirty="0" err="1">
                <a:solidFill>
                  <a:srgbClr val="252930"/>
                </a:solidFill>
                <a:latin typeface="微軟正黑體" panose="020B0604030504040204" pitchFamily="34" charset="-120"/>
                <a:ea typeface="微軟正黑體" panose="020B0604030504040204" pitchFamily="34" charset="-120"/>
                <a:cs typeface="Maven Pro"/>
                <a:sym typeface="Maven Pro"/>
              </a:rPr>
              <a:t>公司生產的</a:t>
            </a:r>
            <a:r>
              <a:rPr lang="en-US" sz="3000" dirty="0">
                <a:solidFill>
                  <a:srgbClr val="252930"/>
                </a:solidFill>
                <a:latin typeface="微軟正黑體" panose="020B0604030504040204" pitchFamily="34" charset="-120"/>
                <a:ea typeface="微軟正黑體" panose="020B0604030504040204" pitchFamily="34" charset="-120"/>
                <a:cs typeface="Maven Pro"/>
                <a:sym typeface="Maven Pro"/>
              </a:rPr>
              <a:t> </a:t>
            </a:r>
            <a:r>
              <a:rPr lang="en-US" sz="3000" dirty="0" err="1">
                <a:solidFill>
                  <a:srgbClr val="252930"/>
                </a:solidFill>
                <a:latin typeface="微軟正黑體" panose="020B0604030504040204" pitchFamily="34" charset="-120"/>
                <a:ea typeface="微軟正黑體" panose="020B0604030504040204" pitchFamily="34" charset="-120"/>
                <a:cs typeface="Maven Pro"/>
                <a:sym typeface="Maven Pro"/>
              </a:rPr>
              <a:t>PowerLab</a:t>
            </a:r>
            <a:r>
              <a:rPr lang="en-US" sz="3000" dirty="0">
                <a:solidFill>
                  <a:srgbClr val="252930"/>
                </a:solidFill>
                <a:latin typeface="微軟正黑體" panose="020B0604030504040204" pitchFamily="34" charset="-120"/>
                <a:ea typeface="微軟正黑體" panose="020B0604030504040204" pitchFamily="34" charset="-120"/>
                <a:cs typeface="Maven Pro"/>
                <a:sym typeface="Maven Pro"/>
              </a:rPr>
              <a:t> </a:t>
            </a:r>
            <a:r>
              <a:rPr lang="en-US" sz="3000" dirty="0" err="1">
                <a:solidFill>
                  <a:srgbClr val="252930"/>
                </a:solidFill>
                <a:latin typeface="微軟正黑體" panose="020B0604030504040204" pitchFamily="34" charset="-120"/>
                <a:ea typeface="微軟正黑體" panose="020B0604030504040204" pitchFamily="34" charset="-120"/>
                <a:cs typeface="Maven Pro"/>
                <a:sym typeface="Maven Pro"/>
              </a:rPr>
              <a:t>系統</a:t>
            </a:r>
            <a:r>
              <a:rPr lang="en-US" sz="3000" dirty="0">
                <a:solidFill>
                  <a:srgbClr val="252930"/>
                </a:solidFill>
                <a:latin typeface="微軟正黑體" panose="020B0604030504040204" pitchFamily="34" charset="-120"/>
                <a:ea typeface="微軟正黑體" panose="020B0604030504040204" pitchFamily="34" charset="-120"/>
                <a:cs typeface="Maven Pro"/>
                <a:sym typeface="Maven Pro"/>
              </a:rPr>
              <a:t>。</a:t>
            </a:r>
          </a:p>
          <a:p>
            <a:pPr algn="just">
              <a:lnSpc>
                <a:spcPts val="6000"/>
              </a:lnSpc>
            </a:pPr>
            <a:r>
              <a:rPr lang="en-US" sz="3000" dirty="0">
                <a:solidFill>
                  <a:srgbClr val="252930"/>
                </a:solidFill>
                <a:latin typeface="微軟正黑體" panose="020B0604030504040204" pitchFamily="34" charset="-120"/>
                <a:ea typeface="微軟正黑體" panose="020B0604030504040204" pitchFamily="34" charset="-120"/>
                <a:cs typeface="Maven Pro"/>
                <a:sym typeface="Maven Pro"/>
              </a:rPr>
              <a:t>•採樣頻率以1000Hz，以確保高精度的訊號。</a:t>
            </a:r>
          </a:p>
          <a:p>
            <a:pPr algn="just">
              <a:lnSpc>
                <a:spcPts val="6000"/>
              </a:lnSpc>
            </a:pPr>
            <a:r>
              <a:rPr lang="en-US" sz="3000" dirty="0">
                <a:solidFill>
                  <a:srgbClr val="252930"/>
                </a:solidFill>
                <a:latin typeface="微軟正黑體" panose="020B0604030504040204" pitchFamily="34" charset="-120"/>
                <a:ea typeface="微軟正黑體" panose="020B0604030504040204" pitchFamily="34" charset="-120"/>
                <a:cs typeface="Maven Pro"/>
                <a:sym typeface="Maven Pro"/>
              </a:rPr>
              <a:t>•</a:t>
            </a:r>
            <a:r>
              <a:rPr lang="en-US" sz="3000" dirty="0" err="1">
                <a:solidFill>
                  <a:srgbClr val="252930"/>
                </a:solidFill>
                <a:latin typeface="微軟正黑體" panose="020B0604030504040204" pitchFamily="34" charset="-120"/>
                <a:ea typeface="微軟正黑體" panose="020B0604030504040204" pitchFamily="34" charset="-120"/>
                <a:cs typeface="Maven Pro"/>
                <a:sym typeface="Maven Pro"/>
              </a:rPr>
              <a:t>接收訊號平台：由ADI</a:t>
            </a:r>
            <a:r>
              <a:rPr lang="en-US" sz="3000" dirty="0">
                <a:solidFill>
                  <a:srgbClr val="252930"/>
                </a:solidFill>
                <a:latin typeface="微軟正黑體" panose="020B0604030504040204" pitchFamily="34" charset="-120"/>
                <a:ea typeface="微軟正黑體" panose="020B0604030504040204" pitchFamily="34" charset="-120"/>
                <a:cs typeface="Maven Pro"/>
                <a:sym typeface="Maven Pro"/>
              </a:rPr>
              <a:t> </a:t>
            </a:r>
            <a:r>
              <a:rPr lang="en-US" sz="3000" dirty="0" err="1">
                <a:solidFill>
                  <a:srgbClr val="252930"/>
                </a:solidFill>
                <a:latin typeface="微軟正黑體" panose="020B0604030504040204" pitchFamily="34" charset="-120"/>
                <a:ea typeface="微軟正黑體" panose="020B0604030504040204" pitchFamily="34" charset="-120"/>
                <a:cs typeface="Maven Pro"/>
                <a:sym typeface="Maven Pro"/>
              </a:rPr>
              <a:t>Instruments公司內建的LabChart軟體接收到資料後，將資料以adicht檔案格式儲存以便後續研究分析</a:t>
            </a:r>
            <a:endParaRPr lang="en-US" sz="3000" dirty="0">
              <a:solidFill>
                <a:srgbClr val="252930"/>
              </a:solidFill>
              <a:latin typeface="微軟正黑體" panose="020B0604030504040204" pitchFamily="34" charset="-120"/>
              <a:ea typeface="微軟正黑體" panose="020B0604030504040204" pitchFamily="34" charset="-120"/>
              <a:cs typeface="Maven Pro"/>
              <a:sym typeface="Maven Pro"/>
            </a:endParaRPr>
          </a:p>
          <a:p>
            <a:pPr algn="just">
              <a:lnSpc>
                <a:spcPts val="6000"/>
              </a:lnSpc>
            </a:pPr>
            <a:endParaRPr lang="en-US" sz="3000" dirty="0">
              <a:solidFill>
                <a:srgbClr val="252930"/>
              </a:solidFill>
              <a:latin typeface="微軟正黑體" panose="020B0604030504040204" pitchFamily="34" charset="-120"/>
              <a:ea typeface="微軟正黑體" panose="020B0604030504040204" pitchFamily="34" charset="-120"/>
              <a:cs typeface="Maven Pro"/>
              <a:sym typeface="Maven Pro"/>
            </a:endParaRPr>
          </a:p>
        </p:txBody>
      </p:sp>
      <p:sp>
        <p:nvSpPr>
          <p:cNvPr id="3" name="TextBox 3"/>
          <p:cNvSpPr txBox="1"/>
          <p:nvPr/>
        </p:nvSpPr>
        <p:spPr>
          <a:xfrm>
            <a:off x="2999625" y="2095429"/>
            <a:ext cx="12288749" cy="1047750"/>
          </a:xfrm>
          <a:prstGeom prst="rect">
            <a:avLst/>
          </a:prstGeom>
        </p:spPr>
        <p:txBody>
          <a:bodyPr lIns="0" tIns="0" rIns="0" bIns="0" rtlCol="0" anchor="t">
            <a:spAutoFit/>
          </a:bodyPr>
          <a:lstStyle/>
          <a:p>
            <a:pPr algn="ctr">
              <a:lnSpc>
                <a:spcPts val="7200"/>
              </a:lnSpc>
            </a:pPr>
            <a:r>
              <a:rPr lang="en-US" sz="9000" b="1">
                <a:solidFill>
                  <a:srgbClr val="252930"/>
                </a:solidFill>
                <a:latin typeface="Maven Pro Bold"/>
                <a:ea typeface="Maven Pro Bold"/>
                <a:cs typeface="Maven Pro Bold"/>
                <a:sym typeface="Maven Pro Bold"/>
              </a:rPr>
              <a:t>INTRODUCTION</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421924" y="3346724"/>
            <a:ext cx="6372982" cy="5584325"/>
          </a:xfrm>
          <a:custGeom>
            <a:avLst/>
            <a:gdLst/>
            <a:ahLst/>
            <a:cxnLst/>
            <a:rect l="l" t="t" r="r" b="b"/>
            <a:pathLst>
              <a:path w="6372982" h="5584325">
                <a:moveTo>
                  <a:pt x="0" y="0"/>
                </a:moveTo>
                <a:lnTo>
                  <a:pt x="6372982" y="0"/>
                </a:lnTo>
                <a:lnTo>
                  <a:pt x="6372982" y="5584326"/>
                </a:lnTo>
                <a:lnTo>
                  <a:pt x="0" y="5584326"/>
                </a:lnTo>
                <a:lnTo>
                  <a:pt x="0" y="0"/>
                </a:lnTo>
                <a:close/>
              </a:path>
            </a:pathLst>
          </a:custGeom>
          <a:blipFill>
            <a:blip r:embed="rId6"/>
            <a:stretch>
              <a:fillRect/>
            </a:stretch>
          </a:blipFill>
        </p:spPr>
      </p:sp>
      <p:sp>
        <p:nvSpPr>
          <p:cNvPr id="5" name="Freeform 5"/>
          <p:cNvSpPr/>
          <p:nvPr/>
        </p:nvSpPr>
        <p:spPr>
          <a:xfrm>
            <a:off x="7108119" y="3346724"/>
            <a:ext cx="10511671" cy="5584325"/>
          </a:xfrm>
          <a:custGeom>
            <a:avLst/>
            <a:gdLst/>
            <a:ahLst/>
            <a:cxnLst/>
            <a:rect l="l" t="t" r="r" b="b"/>
            <a:pathLst>
              <a:path w="10511671" h="5584325">
                <a:moveTo>
                  <a:pt x="0" y="0"/>
                </a:moveTo>
                <a:lnTo>
                  <a:pt x="10511671" y="0"/>
                </a:lnTo>
                <a:lnTo>
                  <a:pt x="10511671" y="5584326"/>
                </a:lnTo>
                <a:lnTo>
                  <a:pt x="0" y="5584326"/>
                </a:lnTo>
                <a:lnTo>
                  <a:pt x="0" y="0"/>
                </a:lnTo>
                <a:close/>
              </a:path>
            </a:pathLst>
          </a:custGeom>
          <a:blipFill>
            <a:blip r:embed="rId7"/>
            <a:stretch>
              <a:fillRect/>
            </a:stretch>
          </a:blipFill>
        </p:spPr>
      </p:sp>
      <p:sp>
        <p:nvSpPr>
          <p:cNvPr id="6" name="TextBox 6"/>
          <p:cNvSpPr txBox="1"/>
          <p:nvPr/>
        </p:nvSpPr>
        <p:spPr>
          <a:xfrm>
            <a:off x="516220" y="1620837"/>
            <a:ext cx="8313257" cy="920751"/>
          </a:xfrm>
          <a:prstGeom prst="rect">
            <a:avLst/>
          </a:prstGeom>
        </p:spPr>
        <p:txBody>
          <a:bodyPr lIns="0" tIns="0" rIns="0" bIns="0" rtlCol="0" anchor="t">
            <a:spAutoFit/>
          </a:bodyPr>
          <a:lstStyle/>
          <a:p>
            <a:pPr algn="ctr">
              <a:lnSpc>
                <a:spcPts val="6400"/>
              </a:lnSpc>
            </a:pPr>
            <a:r>
              <a:rPr lang="en-US" sz="8000" b="1">
                <a:solidFill>
                  <a:srgbClr val="252930"/>
                </a:solidFill>
                <a:latin typeface="Maven Pro Bold"/>
                <a:ea typeface="Maven Pro Bold"/>
                <a:cs typeface="Maven Pro Bold"/>
                <a:sym typeface="Maven Pro Bold"/>
              </a:rPr>
              <a:t>材料- PowerLab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748</Words>
  <Application>Microsoft Office PowerPoint</Application>
  <PresentationFormat>自訂</PresentationFormat>
  <Paragraphs>95</Paragraphs>
  <Slides>22</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22</vt:i4>
      </vt:variant>
    </vt:vector>
  </HeadingPairs>
  <TitlesOfParts>
    <vt:vector size="28" baseType="lpstr">
      <vt:lpstr>Maven Pro Bold</vt:lpstr>
      <vt:lpstr>Calibri</vt:lpstr>
      <vt:lpstr>微軟正黑體</vt:lpstr>
      <vt:lpstr>Maven Pro</vt:lpstr>
      <vt:lpstr>Arial</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Ivory Black Simple Geometric Research Project Presentation</dc:title>
  <cp:lastModifiedBy>宏旭 卓</cp:lastModifiedBy>
  <cp:revision>3</cp:revision>
  <dcterms:created xsi:type="dcterms:W3CDTF">2006-08-16T00:00:00Z</dcterms:created>
  <dcterms:modified xsi:type="dcterms:W3CDTF">2025-04-29T09:07:54Z</dcterms:modified>
  <dc:identifier>DAGl_QlJT2Q</dc:identifier>
</cp:coreProperties>
</file>