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3"/>
  </p:notesMasterIdLst>
  <p:handoutMasterIdLst>
    <p:handoutMasterId r:id="rId54"/>
  </p:handoutMasterIdLst>
  <p:sldIdLst>
    <p:sldId id="256" r:id="rId2"/>
    <p:sldId id="257" r:id="rId3"/>
    <p:sldId id="258" r:id="rId4"/>
    <p:sldId id="259" r:id="rId5"/>
    <p:sldId id="260" r:id="rId6"/>
    <p:sldId id="261" r:id="rId7"/>
    <p:sldId id="278" r:id="rId8"/>
    <p:sldId id="262" r:id="rId9"/>
    <p:sldId id="263" r:id="rId10"/>
    <p:sldId id="279" r:id="rId11"/>
    <p:sldId id="280" r:id="rId12"/>
    <p:sldId id="281" r:id="rId13"/>
    <p:sldId id="282" r:id="rId14"/>
    <p:sldId id="283" r:id="rId15"/>
    <p:sldId id="288" r:id="rId16"/>
    <p:sldId id="289" r:id="rId17"/>
    <p:sldId id="285" r:id="rId18"/>
    <p:sldId id="286" r:id="rId19"/>
    <p:sldId id="287" r:id="rId20"/>
    <p:sldId id="321" r:id="rId21"/>
    <p:sldId id="322" r:id="rId22"/>
    <p:sldId id="323" r:id="rId23"/>
    <p:sldId id="290" r:id="rId24"/>
    <p:sldId id="293" r:id="rId25"/>
    <p:sldId id="294" r:id="rId26"/>
    <p:sldId id="295" r:id="rId27"/>
    <p:sldId id="296" r:id="rId28"/>
    <p:sldId id="298" r:id="rId29"/>
    <p:sldId id="299" r:id="rId30"/>
    <p:sldId id="300" r:id="rId31"/>
    <p:sldId id="301" r:id="rId32"/>
    <p:sldId id="302" r:id="rId33"/>
    <p:sldId id="303" r:id="rId34"/>
    <p:sldId id="304" r:id="rId35"/>
    <p:sldId id="320" r:id="rId36"/>
    <p:sldId id="307" r:id="rId37"/>
    <p:sldId id="308" r:id="rId38"/>
    <p:sldId id="309" r:id="rId39"/>
    <p:sldId id="270" r:id="rId40"/>
    <p:sldId id="271" r:id="rId41"/>
    <p:sldId id="310" r:id="rId42"/>
    <p:sldId id="311" r:id="rId43"/>
    <p:sldId id="318" r:id="rId44"/>
    <p:sldId id="312" r:id="rId45"/>
    <p:sldId id="313" r:id="rId46"/>
    <p:sldId id="314" r:id="rId47"/>
    <p:sldId id="315" r:id="rId48"/>
    <p:sldId id="316" r:id="rId49"/>
    <p:sldId id="317" r:id="rId50"/>
    <p:sldId id="272" r:id="rId51"/>
    <p:sldId id="319" r:id="rId52"/>
  </p:sldIdLst>
  <p:sldSz cx="18288000" cy="10287000"/>
  <p:notesSz cx="6858000" cy="9144000"/>
  <p:embeddedFontLst>
    <p:embeddedFont>
      <p:font typeface="Calibri" panose="020F0502020204030204" pitchFamily="34" charset="0"/>
      <p:regular r:id="rId55"/>
      <p:bold r:id="rId56"/>
      <p:italic r:id="rId57"/>
      <p:boldItalic r:id="rId58"/>
    </p:embeddedFont>
    <p:embeddedFont>
      <p:font typeface="Maven Pro" panose="02020500000000000000" charset="0"/>
      <p:regular r:id="rId59"/>
    </p:embeddedFont>
    <p:embeddedFont>
      <p:font typeface="Maven Pro Bold" panose="02020500000000000000" charset="0"/>
      <p:regular r:id="rId60"/>
    </p:embeddedFont>
    <p:embeddedFont>
      <p:font typeface="微軟正黑體" panose="020B0604030504040204" pitchFamily="34" charset="-120"/>
      <p:regular r:id="rId61"/>
      <p:bold r:id="rId62"/>
    </p:embeddedFont>
    <p:embeddedFont>
      <p:font typeface="標楷體" panose="03000509000000000000" pitchFamily="65" charset="-120"/>
      <p:regular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39E"/>
    <a:srgbClr val="B0BDC4"/>
    <a:srgbClr val="6B84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2" d="100"/>
          <a:sy n="62" d="100"/>
        </p:scale>
        <p:origin x="700" y="7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4.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62"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A7F39-5BEE-4046-85F9-7797A79FF939}"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TW" altLang="en-US"/>
        </a:p>
      </dgm:t>
    </dgm:pt>
    <dgm:pt modelId="{9785FABD-748D-4DA6-AF51-3F5649545C9A}">
      <dgm:prSet phldrT="[文字]"/>
      <dgm:spPr>
        <a:solidFill>
          <a:schemeClr val="accent6">
            <a:lumMod val="60000"/>
            <a:lumOff val="40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二階導數</a:t>
          </a:r>
          <a:r>
            <a:rPr lang="en-US" altLang="zh-TW" dirty="0">
              <a:solidFill>
                <a:schemeClr val="tx1"/>
              </a:solidFill>
              <a:latin typeface="微軟正黑體" panose="020B0604030504040204" pitchFamily="34" charset="-120"/>
              <a:ea typeface="微軟正黑體" panose="020B0604030504040204" pitchFamily="34" charset="-120"/>
            </a:rPr>
            <a:t>PPG</a:t>
          </a:r>
          <a:r>
            <a:rPr lang="zh-TW" altLang="en-US" dirty="0">
              <a:solidFill>
                <a:schemeClr val="tx1"/>
              </a:solidFill>
              <a:latin typeface="微軟正黑體" panose="020B0604030504040204" pitchFamily="34" charset="-120"/>
              <a:ea typeface="微軟正黑體" panose="020B0604030504040204" pitchFamily="34" charset="-120"/>
            </a:rPr>
            <a:t>訊號</a:t>
          </a:r>
          <a:endParaRPr lang="en-US" altLang="zh-TW" dirty="0">
            <a:solidFill>
              <a:schemeClr val="tx1"/>
            </a:solidFill>
            <a:latin typeface="微軟正黑體" panose="020B0604030504040204" pitchFamily="34" charset="-120"/>
            <a:ea typeface="微軟正黑體" panose="020B0604030504040204" pitchFamily="34" charset="-120"/>
          </a:endParaRPr>
        </a:p>
        <a:p>
          <a:r>
            <a:rPr lang="en-US" altLang="zh-TW" dirty="0">
              <a:solidFill>
                <a:schemeClr val="tx1"/>
              </a:solidFill>
              <a:latin typeface="微軟正黑體" panose="020B0604030504040204" pitchFamily="34" charset="-120"/>
              <a:ea typeface="微軟正黑體" panose="020B0604030504040204" pitchFamily="34" charset="-120"/>
            </a:rPr>
            <a:t>(SDPPG)</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DE1486CA-67F2-4EC1-8E07-A6AB746D87E5}" type="parTrans" cxnId="{0E307E5E-027B-4FE9-AFD1-4B4CBA6F38A1}">
      <dgm:prSet/>
      <dgm:spPr/>
      <dgm:t>
        <a:bodyPr/>
        <a:lstStyle/>
        <a:p>
          <a:endParaRPr lang="zh-TW" altLang="en-US">
            <a:latin typeface="微軟正黑體" panose="020B0604030504040204" pitchFamily="34" charset="-120"/>
            <a:ea typeface="微軟正黑體" panose="020B0604030504040204" pitchFamily="34" charset="-120"/>
          </a:endParaRPr>
        </a:p>
      </dgm:t>
    </dgm:pt>
    <dgm:pt modelId="{D6FB18EF-3D2B-40FD-AB53-C7C4E1390F57}" type="sibTrans" cxnId="{0E307E5E-027B-4FE9-AFD1-4B4CBA6F38A1}">
      <dgm:prSet/>
      <dgm:spPr/>
      <dgm:t>
        <a:bodyPr/>
        <a:lstStyle/>
        <a:p>
          <a:endParaRPr lang="zh-TW" altLang="en-US">
            <a:latin typeface="微軟正黑體" panose="020B0604030504040204" pitchFamily="34" charset="-120"/>
            <a:ea typeface="微軟正黑體" panose="020B0604030504040204" pitchFamily="34" charset="-120"/>
          </a:endParaRPr>
        </a:p>
      </dgm:t>
    </dgm:pt>
    <dgm:pt modelId="{452D49BF-C388-4C13-8A87-44B6F487461F}" type="asst">
      <dgm:prSet phldrT="[文字]"/>
      <dgm:spPr>
        <a:solidFill>
          <a:schemeClr val="accent1">
            <a:lumMod val="60000"/>
            <a:lumOff val="40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良好品質波型</a:t>
          </a:r>
        </a:p>
      </dgm:t>
    </dgm:pt>
    <dgm:pt modelId="{01F83F25-FBD8-4D60-8D17-9120630BF879}" type="parTrans" cxnId="{ECB66999-EEC1-4AFB-8C60-8E177119E706}">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7D83E825-36B7-4B9C-B244-EF8AACC58C0B}" type="sibTrans" cxnId="{ECB66999-EEC1-4AFB-8C60-8E177119E706}">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16A15A8-AA09-4252-982C-2851BDB64AD9}">
      <dgm:prSet phldrT="[文字]"/>
      <dgm:spPr>
        <a:solidFill>
          <a:schemeClr val="accent1">
            <a:lumMod val="60000"/>
            <a:lumOff val="40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特徵不明顯</a:t>
          </a:r>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但可以人工標記之波型</a:t>
          </a:r>
        </a:p>
      </dgm:t>
    </dgm:pt>
    <dgm:pt modelId="{084CA3E1-1B5F-49BF-A66C-54F9907FCDE0}" type="parTrans" cxnId="{6C06BEAA-0169-4094-9DD6-42133FE2511A}">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3E9095C-C0E3-451D-908F-00DF5114829B}" type="sibTrans" cxnId="{6C06BEAA-0169-4094-9DD6-42133FE2511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E37AA7FF-1C4E-4A28-A949-8C8ACD31CD48}">
      <dgm:prSet phldrT="[文字]"/>
      <dgm:spPr>
        <a:solidFill>
          <a:schemeClr val="accent1">
            <a:lumMod val="60000"/>
            <a:lumOff val="40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因各種因素導致無法被人工辨識的波型</a:t>
          </a:r>
        </a:p>
      </dgm:t>
    </dgm:pt>
    <dgm:pt modelId="{5B80D6C6-E429-4295-BF1B-90997B8174A8}" type="parTrans" cxnId="{F21FA46A-4CB7-4C75-B146-0DCFD657D3BA}">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55D846C4-4A92-4C4C-AE4B-F8490B68CFDC}" type="sibTrans" cxnId="{F21FA46A-4CB7-4C75-B146-0DCFD657D3B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58408316-E9F8-4294-B333-15521437B20E}">
      <dgm:prSet/>
      <dgm:spPr>
        <a:solidFill>
          <a:schemeClr val="bg2">
            <a:lumMod val="75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透過人工標註特徵</a:t>
          </a:r>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並輸入模型進行訓練</a:t>
          </a:r>
        </a:p>
      </dgm:t>
    </dgm:pt>
    <dgm:pt modelId="{2B233C92-2FA1-46AD-8657-BEBC9D30B2E2}" type="parTrans" cxnId="{0A4517F8-06D3-4179-A629-B7062F08E64A}">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AE5E8F0B-8441-4FE0-AE8D-F11696588C93}" type="sibTrans" cxnId="{0A4517F8-06D3-4179-A629-B7062F08E64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1BECE92-05F9-427C-9A28-A12247629C81}">
      <dgm:prSet/>
      <dgm:spPr>
        <a:solidFill>
          <a:schemeClr val="bg2">
            <a:lumMod val="75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捨棄該波型</a:t>
          </a:r>
        </a:p>
      </dgm:t>
    </dgm:pt>
    <dgm:pt modelId="{7771AFD1-F296-4D8B-8B3F-99CB38A1CD61}" type="parTrans" cxnId="{B4DD2E22-C7FA-423E-98A7-CA6BB8C9A961}">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F6472E89-0E4A-4096-9152-A8538808A48C}" type="sibTrans" cxnId="{B4DD2E22-C7FA-423E-98A7-CA6BB8C9A961}">
      <dgm:prSet/>
      <dgm:spPr/>
      <dgm:t>
        <a:bodyPr/>
        <a:lstStyle/>
        <a:p>
          <a:endParaRPr lang="zh-TW" altLang="en-US">
            <a:latin typeface="微軟正黑體" panose="020B0604030504040204" pitchFamily="34" charset="-120"/>
            <a:ea typeface="微軟正黑體" panose="020B0604030504040204" pitchFamily="34" charset="-120"/>
          </a:endParaRPr>
        </a:p>
      </dgm:t>
    </dgm:pt>
    <dgm:pt modelId="{DCD6E52E-E3CB-4D78-8991-4E963D2A4D32}">
      <dgm:prSet/>
      <dgm:spPr>
        <a:solidFill>
          <a:schemeClr val="bg2">
            <a:lumMod val="75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輸入模型進行訓練</a:t>
          </a:r>
        </a:p>
      </dgm:t>
    </dgm:pt>
    <dgm:pt modelId="{DE189766-B3A1-452F-9F16-8ADA84C78A55}" type="parTrans" cxnId="{4DBB9970-2466-4F5F-800B-BB5B2AAB9E9A}">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A37C9C8F-9610-4749-85B4-ABCD788A380D}" type="sibTrans" cxnId="{4DBB9970-2466-4F5F-800B-BB5B2AAB9E9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ABA01C17-6267-4027-8F85-9C7540BFEF9E}" type="pres">
      <dgm:prSet presAssocID="{466A7F39-5BEE-4046-85F9-7797A79FF939}" presName="mainComposite" presStyleCnt="0">
        <dgm:presLayoutVars>
          <dgm:chPref val="1"/>
          <dgm:dir/>
          <dgm:animOne val="branch"/>
          <dgm:animLvl val="lvl"/>
          <dgm:resizeHandles val="exact"/>
        </dgm:presLayoutVars>
      </dgm:prSet>
      <dgm:spPr/>
    </dgm:pt>
    <dgm:pt modelId="{170EDAB9-8477-48C9-9E27-0E69694ED940}" type="pres">
      <dgm:prSet presAssocID="{466A7F39-5BEE-4046-85F9-7797A79FF939}" presName="hierFlow" presStyleCnt="0"/>
      <dgm:spPr/>
    </dgm:pt>
    <dgm:pt modelId="{A2CD763F-6E54-4A7B-B546-03912F7B0045}" type="pres">
      <dgm:prSet presAssocID="{466A7F39-5BEE-4046-85F9-7797A79FF939}" presName="hierChild1" presStyleCnt="0">
        <dgm:presLayoutVars>
          <dgm:chPref val="1"/>
          <dgm:animOne val="branch"/>
          <dgm:animLvl val="lvl"/>
        </dgm:presLayoutVars>
      </dgm:prSet>
      <dgm:spPr/>
    </dgm:pt>
    <dgm:pt modelId="{E7F228E9-E4FC-40B7-8FA2-AC72FBC5DF08}" type="pres">
      <dgm:prSet presAssocID="{9785FABD-748D-4DA6-AF51-3F5649545C9A}" presName="Name17" presStyleCnt="0"/>
      <dgm:spPr/>
    </dgm:pt>
    <dgm:pt modelId="{E630A2AF-2617-43DD-90A1-6A5B99B60DBC}" type="pres">
      <dgm:prSet presAssocID="{9785FABD-748D-4DA6-AF51-3F5649545C9A}" presName="level1Shape" presStyleLbl="node0" presStyleIdx="0" presStyleCnt="1">
        <dgm:presLayoutVars>
          <dgm:chPref val="3"/>
        </dgm:presLayoutVars>
      </dgm:prSet>
      <dgm:spPr/>
    </dgm:pt>
    <dgm:pt modelId="{491FEDC0-6C3E-44A3-A631-B045BAFAB356}" type="pres">
      <dgm:prSet presAssocID="{9785FABD-748D-4DA6-AF51-3F5649545C9A}" presName="hierChild2" presStyleCnt="0"/>
      <dgm:spPr/>
    </dgm:pt>
    <dgm:pt modelId="{EF352BE9-3530-43B8-8DBC-6A52B9293795}" type="pres">
      <dgm:prSet presAssocID="{01F83F25-FBD8-4D60-8D17-9120630BF879}" presName="Name25" presStyleLbl="parChTrans1D2" presStyleIdx="0" presStyleCnt="3"/>
      <dgm:spPr/>
    </dgm:pt>
    <dgm:pt modelId="{ACB784AD-EF66-4208-B483-32FE3D501B48}" type="pres">
      <dgm:prSet presAssocID="{01F83F25-FBD8-4D60-8D17-9120630BF879}" presName="connTx" presStyleLbl="parChTrans1D2" presStyleIdx="0" presStyleCnt="3"/>
      <dgm:spPr/>
    </dgm:pt>
    <dgm:pt modelId="{88CB8A56-A328-4E8B-8E55-E91062B014C0}" type="pres">
      <dgm:prSet presAssocID="{452D49BF-C388-4C13-8A87-44B6F487461F}" presName="Name30" presStyleCnt="0"/>
      <dgm:spPr/>
    </dgm:pt>
    <dgm:pt modelId="{1338BC9A-52BB-49EB-84CF-6D49CF23D484}" type="pres">
      <dgm:prSet presAssocID="{452D49BF-C388-4C13-8A87-44B6F487461F}" presName="level2Shape" presStyleLbl="asst1" presStyleIdx="0" presStyleCnt="1" custScaleX="116057"/>
      <dgm:spPr/>
    </dgm:pt>
    <dgm:pt modelId="{E785A504-871E-4354-8A0B-D49FE456E34F}" type="pres">
      <dgm:prSet presAssocID="{452D49BF-C388-4C13-8A87-44B6F487461F}" presName="hierChild3" presStyleCnt="0"/>
      <dgm:spPr/>
    </dgm:pt>
    <dgm:pt modelId="{16E975FE-0955-4C42-9C9C-B61687B11102}" type="pres">
      <dgm:prSet presAssocID="{DE189766-B3A1-452F-9F16-8ADA84C78A55}" presName="Name25" presStyleLbl="parChTrans1D3" presStyleIdx="0" presStyleCnt="3"/>
      <dgm:spPr/>
    </dgm:pt>
    <dgm:pt modelId="{F64F57C8-8F93-40EB-90F6-BA17580974B0}" type="pres">
      <dgm:prSet presAssocID="{DE189766-B3A1-452F-9F16-8ADA84C78A55}" presName="connTx" presStyleLbl="parChTrans1D3" presStyleIdx="0" presStyleCnt="3"/>
      <dgm:spPr/>
    </dgm:pt>
    <dgm:pt modelId="{FEDDDD9A-F4C2-40D9-BC81-36D750D32979}" type="pres">
      <dgm:prSet presAssocID="{DCD6E52E-E3CB-4D78-8991-4E963D2A4D32}" presName="Name30" presStyleCnt="0"/>
      <dgm:spPr/>
    </dgm:pt>
    <dgm:pt modelId="{0C844A6A-05C3-4546-87C7-DD19416135B0}" type="pres">
      <dgm:prSet presAssocID="{DCD6E52E-E3CB-4D78-8991-4E963D2A4D32}" presName="level2Shape" presStyleLbl="node3" presStyleIdx="0" presStyleCnt="3" custLinFactNeighborX="49074" custLinFactNeighborY="-2615"/>
      <dgm:spPr/>
    </dgm:pt>
    <dgm:pt modelId="{035AC604-3530-4475-BA80-8059E47FA915}" type="pres">
      <dgm:prSet presAssocID="{DCD6E52E-E3CB-4D78-8991-4E963D2A4D32}" presName="hierChild3" presStyleCnt="0"/>
      <dgm:spPr/>
    </dgm:pt>
    <dgm:pt modelId="{F85270EF-D9BB-4746-A83F-DB8A9F11B054}" type="pres">
      <dgm:prSet presAssocID="{084CA3E1-1B5F-49BF-A66C-54F9907FCDE0}" presName="Name25" presStyleLbl="parChTrans1D2" presStyleIdx="1" presStyleCnt="3"/>
      <dgm:spPr/>
    </dgm:pt>
    <dgm:pt modelId="{14375D22-5EB4-45A4-AE41-9C57CA304B00}" type="pres">
      <dgm:prSet presAssocID="{084CA3E1-1B5F-49BF-A66C-54F9907FCDE0}" presName="connTx" presStyleLbl="parChTrans1D2" presStyleIdx="1" presStyleCnt="3"/>
      <dgm:spPr/>
    </dgm:pt>
    <dgm:pt modelId="{FBD8F25C-175B-481E-A8E0-6D62F624813A}" type="pres">
      <dgm:prSet presAssocID="{816A15A8-AA09-4252-982C-2851BDB64AD9}" presName="Name30" presStyleCnt="0"/>
      <dgm:spPr/>
    </dgm:pt>
    <dgm:pt modelId="{DCE34940-3596-4013-B3EE-F7A572043E14}" type="pres">
      <dgm:prSet presAssocID="{816A15A8-AA09-4252-982C-2851BDB64AD9}" presName="level2Shape" presStyleLbl="node2" presStyleIdx="0" presStyleCnt="2" custScaleX="119891"/>
      <dgm:spPr/>
    </dgm:pt>
    <dgm:pt modelId="{6D99CCC2-F023-494B-95D4-DF936B7F9191}" type="pres">
      <dgm:prSet presAssocID="{816A15A8-AA09-4252-982C-2851BDB64AD9}" presName="hierChild3" presStyleCnt="0"/>
      <dgm:spPr/>
    </dgm:pt>
    <dgm:pt modelId="{FF7D598A-FE88-4A70-82CC-0032248EDE64}" type="pres">
      <dgm:prSet presAssocID="{2B233C92-2FA1-46AD-8657-BEBC9D30B2E2}" presName="Name25" presStyleLbl="parChTrans1D3" presStyleIdx="1" presStyleCnt="3"/>
      <dgm:spPr/>
    </dgm:pt>
    <dgm:pt modelId="{C4548DD9-D546-40FA-87FF-4427D7DEF338}" type="pres">
      <dgm:prSet presAssocID="{2B233C92-2FA1-46AD-8657-BEBC9D30B2E2}" presName="connTx" presStyleLbl="parChTrans1D3" presStyleIdx="1" presStyleCnt="3"/>
      <dgm:spPr/>
    </dgm:pt>
    <dgm:pt modelId="{1B072BC4-939A-41CA-9CEF-F533E4E789CC}" type="pres">
      <dgm:prSet presAssocID="{58408316-E9F8-4294-B333-15521437B20E}" presName="Name30" presStyleCnt="0"/>
      <dgm:spPr/>
    </dgm:pt>
    <dgm:pt modelId="{119E72D8-F520-4697-8D19-C76A6B4BB80C}" type="pres">
      <dgm:prSet presAssocID="{58408316-E9F8-4294-B333-15521437B20E}" presName="level2Shape" presStyleLbl="node3" presStyleIdx="1" presStyleCnt="3" custScaleX="127915"/>
      <dgm:spPr/>
    </dgm:pt>
    <dgm:pt modelId="{6DD8D314-16CA-4933-A520-635A664E9632}" type="pres">
      <dgm:prSet presAssocID="{58408316-E9F8-4294-B333-15521437B20E}" presName="hierChild3" presStyleCnt="0"/>
      <dgm:spPr/>
    </dgm:pt>
    <dgm:pt modelId="{CBE2EF7E-4F96-4DB2-B353-1EE65D9588A9}" type="pres">
      <dgm:prSet presAssocID="{5B80D6C6-E429-4295-BF1B-90997B8174A8}" presName="Name25" presStyleLbl="parChTrans1D2" presStyleIdx="2" presStyleCnt="3"/>
      <dgm:spPr/>
    </dgm:pt>
    <dgm:pt modelId="{56601272-204F-484E-963A-38CB5EAF1AF5}" type="pres">
      <dgm:prSet presAssocID="{5B80D6C6-E429-4295-BF1B-90997B8174A8}" presName="connTx" presStyleLbl="parChTrans1D2" presStyleIdx="2" presStyleCnt="3"/>
      <dgm:spPr/>
    </dgm:pt>
    <dgm:pt modelId="{56328166-49C9-45A0-986F-985D9B040FD7}" type="pres">
      <dgm:prSet presAssocID="{E37AA7FF-1C4E-4A28-A949-8C8ACD31CD48}" presName="Name30" presStyleCnt="0"/>
      <dgm:spPr/>
    </dgm:pt>
    <dgm:pt modelId="{DB401214-ED9C-4E1B-A167-35883A32637A}" type="pres">
      <dgm:prSet presAssocID="{E37AA7FF-1C4E-4A28-A949-8C8ACD31CD48}" presName="level2Shape" presStyleLbl="node2" presStyleIdx="1" presStyleCnt="2" custScaleX="116765"/>
      <dgm:spPr/>
    </dgm:pt>
    <dgm:pt modelId="{C48C69F3-5C3F-49D4-9BB6-E765C1F4331D}" type="pres">
      <dgm:prSet presAssocID="{E37AA7FF-1C4E-4A28-A949-8C8ACD31CD48}" presName="hierChild3" presStyleCnt="0"/>
      <dgm:spPr/>
    </dgm:pt>
    <dgm:pt modelId="{125A7038-4FCA-4D5E-AE46-7E764FAE184C}" type="pres">
      <dgm:prSet presAssocID="{7771AFD1-F296-4D8B-8B3F-99CB38A1CD61}" presName="Name25" presStyleLbl="parChTrans1D3" presStyleIdx="2" presStyleCnt="3"/>
      <dgm:spPr/>
    </dgm:pt>
    <dgm:pt modelId="{CCDA2803-A495-4413-BF7A-9EB2ABF4A4A9}" type="pres">
      <dgm:prSet presAssocID="{7771AFD1-F296-4D8B-8B3F-99CB38A1CD61}" presName="connTx" presStyleLbl="parChTrans1D3" presStyleIdx="2" presStyleCnt="3"/>
      <dgm:spPr/>
    </dgm:pt>
    <dgm:pt modelId="{B389A42A-D3F7-44D3-B246-99B8D00BE933}" type="pres">
      <dgm:prSet presAssocID="{C1BECE92-05F9-427C-9A28-A12247629C81}" presName="Name30" presStyleCnt="0"/>
      <dgm:spPr/>
    </dgm:pt>
    <dgm:pt modelId="{B432738A-9D9F-442D-B3E2-535454782A83}" type="pres">
      <dgm:prSet presAssocID="{C1BECE92-05F9-427C-9A28-A12247629C81}" presName="level2Shape" presStyleLbl="node3" presStyleIdx="2" presStyleCnt="3" custLinFactNeighborX="32309" custLinFactNeighborY="113"/>
      <dgm:spPr/>
    </dgm:pt>
    <dgm:pt modelId="{7395FE25-21F1-4F0F-9F37-487CC908BF24}" type="pres">
      <dgm:prSet presAssocID="{C1BECE92-05F9-427C-9A28-A12247629C81}" presName="hierChild3" presStyleCnt="0"/>
      <dgm:spPr/>
    </dgm:pt>
    <dgm:pt modelId="{092D8AEE-5ED6-40C7-A4D4-DB819B69380F}" type="pres">
      <dgm:prSet presAssocID="{466A7F39-5BEE-4046-85F9-7797A79FF939}" presName="bgShapesFlow" presStyleCnt="0"/>
      <dgm:spPr/>
    </dgm:pt>
  </dgm:ptLst>
  <dgm:cxnLst>
    <dgm:cxn modelId="{FA54980A-4D0B-49C9-8BC3-CDD8C1661D15}" type="presOf" srcId="{7771AFD1-F296-4D8B-8B3F-99CB38A1CD61}" destId="{125A7038-4FCA-4D5E-AE46-7E764FAE184C}" srcOrd="0" destOrd="0" presId="urn:microsoft.com/office/officeart/2005/8/layout/hierarchy5"/>
    <dgm:cxn modelId="{B4DD2E22-C7FA-423E-98A7-CA6BB8C9A961}" srcId="{E37AA7FF-1C4E-4A28-A949-8C8ACD31CD48}" destId="{C1BECE92-05F9-427C-9A28-A12247629C81}" srcOrd="0" destOrd="0" parTransId="{7771AFD1-F296-4D8B-8B3F-99CB38A1CD61}" sibTransId="{F6472E89-0E4A-4096-9152-A8538808A48C}"/>
    <dgm:cxn modelId="{2BA69922-5128-426A-B7D5-41F9048F8B2F}" type="presOf" srcId="{58408316-E9F8-4294-B333-15521437B20E}" destId="{119E72D8-F520-4697-8D19-C76A6B4BB80C}" srcOrd="0" destOrd="0" presId="urn:microsoft.com/office/officeart/2005/8/layout/hierarchy5"/>
    <dgm:cxn modelId="{B4BFFC2D-DF02-4533-B8DB-863CC12E3CF3}" type="presOf" srcId="{2B233C92-2FA1-46AD-8657-BEBC9D30B2E2}" destId="{FF7D598A-FE88-4A70-82CC-0032248EDE64}" srcOrd="0" destOrd="0" presId="urn:microsoft.com/office/officeart/2005/8/layout/hierarchy5"/>
    <dgm:cxn modelId="{765CAF38-E5CD-4931-8FA8-87B891171CBF}" type="presOf" srcId="{816A15A8-AA09-4252-982C-2851BDB64AD9}" destId="{DCE34940-3596-4013-B3EE-F7A572043E14}" srcOrd="0" destOrd="0" presId="urn:microsoft.com/office/officeart/2005/8/layout/hierarchy5"/>
    <dgm:cxn modelId="{0817F938-7957-42FA-BD92-F25A8C7188CD}" type="presOf" srcId="{9785FABD-748D-4DA6-AF51-3F5649545C9A}" destId="{E630A2AF-2617-43DD-90A1-6A5B99B60DBC}" srcOrd="0" destOrd="0" presId="urn:microsoft.com/office/officeart/2005/8/layout/hierarchy5"/>
    <dgm:cxn modelId="{0E307E5E-027B-4FE9-AFD1-4B4CBA6F38A1}" srcId="{466A7F39-5BEE-4046-85F9-7797A79FF939}" destId="{9785FABD-748D-4DA6-AF51-3F5649545C9A}" srcOrd="0" destOrd="0" parTransId="{DE1486CA-67F2-4EC1-8E07-A6AB746D87E5}" sibTransId="{D6FB18EF-3D2B-40FD-AB53-C7C4E1390F57}"/>
    <dgm:cxn modelId="{E8445542-F4EE-4A7B-9070-B725D5F233E5}" type="presOf" srcId="{01F83F25-FBD8-4D60-8D17-9120630BF879}" destId="{EF352BE9-3530-43B8-8DBC-6A52B9293795}" srcOrd="0" destOrd="0" presId="urn:microsoft.com/office/officeart/2005/8/layout/hierarchy5"/>
    <dgm:cxn modelId="{4E45C866-68B1-439B-8195-CBBCA6432543}" type="presOf" srcId="{084CA3E1-1B5F-49BF-A66C-54F9907FCDE0}" destId="{F85270EF-D9BB-4746-A83F-DB8A9F11B054}" srcOrd="0" destOrd="0" presId="urn:microsoft.com/office/officeart/2005/8/layout/hierarchy5"/>
    <dgm:cxn modelId="{C5E35049-1F94-4E46-8419-15667E743EBB}" type="presOf" srcId="{7771AFD1-F296-4D8B-8B3F-99CB38A1CD61}" destId="{CCDA2803-A495-4413-BF7A-9EB2ABF4A4A9}" srcOrd="1" destOrd="0" presId="urn:microsoft.com/office/officeart/2005/8/layout/hierarchy5"/>
    <dgm:cxn modelId="{F21FA46A-4CB7-4C75-B146-0DCFD657D3BA}" srcId="{9785FABD-748D-4DA6-AF51-3F5649545C9A}" destId="{E37AA7FF-1C4E-4A28-A949-8C8ACD31CD48}" srcOrd="2" destOrd="0" parTransId="{5B80D6C6-E429-4295-BF1B-90997B8174A8}" sibTransId="{55D846C4-4A92-4C4C-AE4B-F8490B68CFDC}"/>
    <dgm:cxn modelId="{14AEDA6E-17DA-4D60-BAD3-64C4B005BB61}" type="presOf" srcId="{5B80D6C6-E429-4295-BF1B-90997B8174A8}" destId="{56601272-204F-484E-963A-38CB5EAF1AF5}" srcOrd="1" destOrd="0" presId="urn:microsoft.com/office/officeart/2005/8/layout/hierarchy5"/>
    <dgm:cxn modelId="{4DBB9970-2466-4F5F-800B-BB5B2AAB9E9A}" srcId="{452D49BF-C388-4C13-8A87-44B6F487461F}" destId="{DCD6E52E-E3CB-4D78-8991-4E963D2A4D32}" srcOrd="0" destOrd="0" parTransId="{DE189766-B3A1-452F-9F16-8ADA84C78A55}" sibTransId="{A37C9C8F-9610-4749-85B4-ABCD788A380D}"/>
    <dgm:cxn modelId="{CDE71280-C1FE-4EFA-8F56-E5A2138B94D1}" type="presOf" srcId="{E37AA7FF-1C4E-4A28-A949-8C8ACD31CD48}" destId="{DB401214-ED9C-4E1B-A167-35883A32637A}" srcOrd="0" destOrd="0" presId="urn:microsoft.com/office/officeart/2005/8/layout/hierarchy5"/>
    <dgm:cxn modelId="{68E6908E-EBC1-4CEB-B138-DDB7485B5A3B}" type="presOf" srcId="{DCD6E52E-E3CB-4D78-8991-4E963D2A4D32}" destId="{0C844A6A-05C3-4546-87C7-DD19416135B0}" srcOrd="0" destOrd="0" presId="urn:microsoft.com/office/officeart/2005/8/layout/hierarchy5"/>
    <dgm:cxn modelId="{ECB66999-EEC1-4AFB-8C60-8E177119E706}" srcId="{9785FABD-748D-4DA6-AF51-3F5649545C9A}" destId="{452D49BF-C388-4C13-8A87-44B6F487461F}" srcOrd="0" destOrd="0" parTransId="{01F83F25-FBD8-4D60-8D17-9120630BF879}" sibTransId="{7D83E825-36B7-4B9C-B244-EF8AACC58C0B}"/>
    <dgm:cxn modelId="{721363AA-0D0A-4812-BC56-C53B8F3F900D}" type="presOf" srcId="{5B80D6C6-E429-4295-BF1B-90997B8174A8}" destId="{CBE2EF7E-4F96-4DB2-B353-1EE65D9588A9}" srcOrd="0" destOrd="0" presId="urn:microsoft.com/office/officeart/2005/8/layout/hierarchy5"/>
    <dgm:cxn modelId="{6C06BEAA-0169-4094-9DD6-42133FE2511A}" srcId="{9785FABD-748D-4DA6-AF51-3F5649545C9A}" destId="{816A15A8-AA09-4252-982C-2851BDB64AD9}" srcOrd="1" destOrd="0" parTransId="{084CA3E1-1B5F-49BF-A66C-54F9907FCDE0}" sibTransId="{83E9095C-C0E3-451D-908F-00DF5114829B}"/>
    <dgm:cxn modelId="{3D24EBAC-AA1A-451E-BD44-8028862FC4BE}" type="presOf" srcId="{01F83F25-FBD8-4D60-8D17-9120630BF879}" destId="{ACB784AD-EF66-4208-B483-32FE3D501B48}" srcOrd="1" destOrd="0" presId="urn:microsoft.com/office/officeart/2005/8/layout/hierarchy5"/>
    <dgm:cxn modelId="{6A6CBEAD-A904-4E53-B450-D3B18D90C6E2}" type="presOf" srcId="{DE189766-B3A1-452F-9F16-8ADA84C78A55}" destId="{16E975FE-0955-4C42-9C9C-B61687B11102}" srcOrd="0" destOrd="0" presId="urn:microsoft.com/office/officeart/2005/8/layout/hierarchy5"/>
    <dgm:cxn modelId="{40E1D0AF-DD35-447D-B1C9-60593EF28319}" type="presOf" srcId="{2B233C92-2FA1-46AD-8657-BEBC9D30B2E2}" destId="{C4548DD9-D546-40FA-87FF-4427D7DEF338}" srcOrd="1" destOrd="0" presId="urn:microsoft.com/office/officeart/2005/8/layout/hierarchy5"/>
    <dgm:cxn modelId="{747C52C1-F98A-4146-8B36-04A6C53AB777}" type="presOf" srcId="{466A7F39-5BEE-4046-85F9-7797A79FF939}" destId="{ABA01C17-6267-4027-8F85-9C7540BFEF9E}" srcOrd="0" destOrd="0" presId="urn:microsoft.com/office/officeart/2005/8/layout/hierarchy5"/>
    <dgm:cxn modelId="{AAA4FFC1-02A3-49C2-A59E-F5489A4AFB57}" type="presOf" srcId="{C1BECE92-05F9-427C-9A28-A12247629C81}" destId="{B432738A-9D9F-442D-B3E2-535454782A83}" srcOrd="0" destOrd="0" presId="urn:microsoft.com/office/officeart/2005/8/layout/hierarchy5"/>
    <dgm:cxn modelId="{11D8ADCA-6A00-47A4-AD84-EB9F532DD721}" type="presOf" srcId="{DE189766-B3A1-452F-9F16-8ADA84C78A55}" destId="{F64F57C8-8F93-40EB-90F6-BA17580974B0}" srcOrd="1" destOrd="0" presId="urn:microsoft.com/office/officeart/2005/8/layout/hierarchy5"/>
    <dgm:cxn modelId="{5B8C92E9-7D8A-4AFC-A911-95AF95AB42A4}" type="presOf" srcId="{084CA3E1-1B5F-49BF-A66C-54F9907FCDE0}" destId="{14375D22-5EB4-45A4-AE41-9C57CA304B00}" srcOrd="1" destOrd="0" presId="urn:microsoft.com/office/officeart/2005/8/layout/hierarchy5"/>
    <dgm:cxn modelId="{0A4517F8-06D3-4179-A629-B7062F08E64A}" srcId="{816A15A8-AA09-4252-982C-2851BDB64AD9}" destId="{58408316-E9F8-4294-B333-15521437B20E}" srcOrd="0" destOrd="0" parTransId="{2B233C92-2FA1-46AD-8657-BEBC9D30B2E2}" sibTransId="{AE5E8F0B-8441-4FE0-AE8D-F11696588C93}"/>
    <dgm:cxn modelId="{CFF8D4F9-F21E-4139-B4FE-26F773518646}" type="presOf" srcId="{452D49BF-C388-4C13-8A87-44B6F487461F}" destId="{1338BC9A-52BB-49EB-84CF-6D49CF23D484}" srcOrd="0" destOrd="0" presId="urn:microsoft.com/office/officeart/2005/8/layout/hierarchy5"/>
    <dgm:cxn modelId="{49EC97AE-F912-48B1-BC50-780431161064}" type="presParOf" srcId="{ABA01C17-6267-4027-8F85-9C7540BFEF9E}" destId="{170EDAB9-8477-48C9-9E27-0E69694ED940}" srcOrd="0" destOrd="0" presId="urn:microsoft.com/office/officeart/2005/8/layout/hierarchy5"/>
    <dgm:cxn modelId="{429C809F-7D78-4644-B8EF-065C571E94B3}" type="presParOf" srcId="{170EDAB9-8477-48C9-9E27-0E69694ED940}" destId="{A2CD763F-6E54-4A7B-B546-03912F7B0045}" srcOrd="0" destOrd="0" presId="urn:microsoft.com/office/officeart/2005/8/layout/hierarchy5"/>
    <dgm:cxn modelId="{3F5A0335-EA9F-427A-BCF5-E0C1283FA292}" type="presParOf" srcId="{A2CD763F-6E54-4A7B-B546-03912F7B0045}" destId="{E7F228E9-E4FC-40B7-8FA2-AC72FBC5DF08}" srcOrd="0" destOrd="0" presId="urn:microsoft.com/office/officeart/2005/8/layout/hierarchy5"/>
    <dgm:cxn modelId="{9ADD3C16-416D-44A2-BB92-1949C1B6C0A8}" type="presParOf" srcId="{E7F228E9-E4FC-40B7-8FA2-AC72FBC5DF08}" destId="{E630A2AF-2617-43DD-90A1-6A5B99B60DBC}" srcOrd="0" destOrd="0" presId="urn:microsoft.com/office/officeart/2005/8/layout/hierarchy5"/>
    <dgm:cxn modelId="{18BB6270-117D-4D78-B3CD-600EC69452D5}" type="presParOf" srcId="{E7F228E9-E4FC-40B7-8FA2-AC72FBC5DF08}" destId="{491FEDC0-6C3E-44A3-A631-B045BAFAB356}" srcOrd="1" destOrd="0" presId="urn:microsoft.com/office/officeart/2005/8/layout/hierarchy5"/>
    <dgm:cxn modelId="{943AAFBD-7118-430E-BB9F-93C8427DE573}" type="presParOf" srcId="{491FEDC0-6C3E-44A3-A631-B045BAFAB356}" destId="{EF352BE9-3530-43B8-8DBC-6A52B9293795}" srcOrd="0" destOrd="0" presId="urn:microsoft.com/office/officeart/2005/8/layout/hierarchy5"/>
    <dgm:cxn modelId="{6AD766B6-4C4D-4CC2-9E03-5B2FDCE5D450}" type="presParOf" srcId="{EF352BE9-3530-43B8-8DBC-6A52B9293795}" destId="{ACB784AD-EF66-4208-B483-32FE3D501B48}" srcOrd="0" destOrd="0" presId="urn:microsoft.com/office/officeart/2005/8/layout/hierarchy5"/>
    <dgm:cxn modelId="{3E1F151D-E339-4350-AECC-0F100D681405}" type="presParOf" srcId="{491FEDC0-6C3E-44A3-A631-B045BAFAB356}" destId="{88CB8A56-A328-4E8B-8E55-E91062B014C0}" srcOrd="1" destOrd="0" presId="urn:microsoft.com/office/officeart/2005/8/layout/hierarchy5"/>
    <dgm:cxn modelId="{F47E53AD-F7A4-4A38-8811-451D4CD3644C}" type="presParOf" srcId="{88CB8A56-A328-4E8B-8E55-E91062B014C0}" destId="{1338BC9A-52BB-49EB-84CF-6D49CF23D484}" srcOrd="0" destOrd="0" presId="urn:microsoft.com/office/officeart/2005/8/layout/hierarchy5"/>
    <dgm:cxn modelId="{0708C87A-C3EE-4F44-82CB-BE43EEE55ED5}" type="presParOf" srcId="{88CB8A56-A328-4E8B-8E55-E91062B014C0}" destId="{E785A504-871E-4354-8A0B-D49FE456E34F}" srcOrd="1" destOrd="0" presId="urn:microsoft.com/office/officeart/2005/8/layout/hierarchy5"/>
    <dgm:cxn modelId="{0D94FB35-9095-4CD5-B92F-25A32E2CA6C0}" type="presParOf" srcId="{E785A504-871E-4354-8A0B-D49FE456E34F}" destId="{16E975FE-0955-4C42-9C9C-B61687B11102}" srcOrd="0" destOrd="0" presId="urn:microsoft.com/office/officeart/2005/8/layout/hierarchy5"/>
    <dgm:cxn modelId="{9969FF16-E898-4A7E-AC61-E15A2B72F5B4}" type="presParOf" srcId="{16E975FE-0955-4C42-9C9C-B61687B11102}" destId="{F64F57C8-8F93-40EB-90F6-BA17580974B0}" srcOrd="0" destOrd="0" presId="urn:microsoft.com/office/officeart/2005/8/layout/hierarchy5"/>
    <dgm:cxn modelId="{FF0D5E02-7255-4DF5-A89B-C22B4C01A6D4}" type="presParOf" srcId="{E785A504-871E-4354-8A0B-D49FE456E34F}" destId="{FEDDDD9A-F4C2-40D9-BC81-36D750D32979}" srcOrd="1" destOrd="0" presId="urn:microsoft.com/office/officeart/2005/8/layout/hierarchy5"/>
    <dgm:cxn modelId="{BE5B5E64-F163-4E43-AE43-1A14F7232FD2}" type="presParOf" srcId="{FEDDDD9A-F4C2-40D9-BC81-36D750D32979}" destId="{0C844A6A-05C3-4546-87C7-DD19416135B0}" srcOrd="0" destOrd="0" presId="urn:microsoft.com/office/officeart/2005/8/layout/hierarchy5"/>
    <dgm:cxn modelId="{61320FBC-9050-493E-BEE7-83763A05B5B0}" type="presParOf" srcId="{FEDDDD9A-F4C2-40D9-BC81-36D750D32979}" destId="{035AC604-3530-4475-BA80-8059E47FA915}" srcOrd="1" destOrd="0" presId="urn:microsoft.com/office/officeart/2005/8/layout/hierarchy5"/>
    <dgm:cxn modelId="{B0F0C9FC-A0E8-4383-81AF-C3C242E6B4EE}" type="presParOf" srcId="{491FEDC0-6C3E-44A3-A631-B045BAFAB356}" destId="{F85270EF-D9BB-4746-A83F-DB8A9F11B054}" srcOrd="2" destOrd="0" presId="urn:microsoft.com/office/officeart/2005/8/layout/hierarchy5"/>
    <dgm:cxn modelId="{DD32C78B-598E-4683-8DBB-87844C1C4FF0}" type="presParOf" srcId="{F85270EF-D9BB-4746-A83F-DB8A9F11B054}" destId="{14375D22-5EB4-45A4-AE41-9C57CA304B00}" srcOrd="0" destOrd="0" presId="urn:microsoft.com/office/officeart/2005/8/layout/hierarchy5"/>
    <dgm:cxn modelId="{38E9EFDC-1F21-4C5F-B30E-9915D0509921}" type="presParOf" srcId="{491FEDC0-6C3E-44A3-A631-B045BAFAB356}" destId="{FBD8F25C-175B-481E-A8E0-6D62F624813A}" srcOrd="3" destOrd="0" presId="urn:microsoft.com/office/officeart/2005/8/layout/hierarchy5"/>
    <dgm:cxn modelId="{CE890CCE-D485-4A43-B2AC-4F823D6FD075}" type="presParOf" srcId="{FBD8F25C-175B-481E-A8E0-6D62F624813A}" destId="{DCE34940-3596-4013-B3EE-F7A572043E14}" srcOrd="0" destOrd="0" presId="urn:microsoft.com/office/officeart/2005/8/layout/hierarchy5"/>
    <dgm:cxn modelId="{563DA379-A0D0-4F6B-9784-AF3374E92981}" type="presParOf" srcId="{FBD8F25C-175B-481E-A8E0-6D62F624813A}" destId="{6D99CCC2-F023-494B-95D4-DF936B7F9191}" srcOrd="1" destOrd="0" presId="urn:microsoft.com/office/officeart/2005/8/layout/hierarchy5"/>
    <dgm:cxn modelId="{C08DA5FC-D613-4068-8410-5186510323D6}" type="presParOf" srcId="{6D99CCC2-F023-494B-95D4-DF936B7F9191}" destId="{FF7D598A-FE88-4A70-82CC-0032248EDE64}" srcOrd="0" destOrd="0" presId="urn:microsoft.com/office/officeart/2005/8/layout/hierarchy5"/>
    <dgm:cxn modelId="{688CE5D6-37DE-4693-A7B0-C17B2269A346}" type="presParOf" srcId="{FF7D598A-FE88-4A70-82CC-0032248EDE64}" destId="{C4548DD9-D546-40FA-87FF-4427D7DEF338}" srcOrd="0" destOrd="0" presId="urn:microsoft.com/office/officeart/2005/8/layout/hierarchy5"/>
    <dgm:cxn modelId="{90989929-12B0-4274-8F55-E1BC7720567B}" type="presParOf" srcId="{6D99CCC2-F023-494B-95D4-DF936B7F9191}" destId="{1B072BC4-939A-41CA-9CEF-F533E4E789CC}" srcOrd="1" destOrd="0" presId="urn:microsoft.com/office/officeart/2005/8/layout/hierarchy5"/>
    <dgm:cxn modelId="{460C6B81-A42C-426D-B993-3D9378CC9A43}" type="presParOf" srcId="{1B072BC4-939A-41CA-9CEF-F533E4E789CC}" destId="{119E72D8-F520-4697-8D19-C76A6B4BB80C}" srcOrd="0" destOrd="0" presId="urn:microsoft.com/office/officeart/2005/8/layout/hierarchy5"/>
    <dgm:cxn modelId="{09084DC2-FA87-45F8-9A3B-0BB9BE835784}" type="presParOf" srcId="{1B072BC4-939A-41CA-9CEF-F533E4E789CC}" destId="{6DD8D314-16CA-4933-A520-635A664E9632}" srcOrd="1" destOrd="0" presId="urn:microsoft.com/office/officeart/2005/8/layout/hierarchy5"/>
    <dgm:cxn modelId="{9ECC4BD4-1B6F-46AD-8271-0099EEC6EA9E}" type="presParOf" srcId="{491FEDC0-6C3E-44A3-A631-B045BAFAB356}" destId="{CBE2EF7E-4F96-4DB2-B353-1EE65D9588A9}" srcOrd="4" destOrd="0" presId="urn:microsoft.com/office/officeart/2005/8/layout/hierarchy5"/>
    <dgm:cxn modelId="{E3A13C4E-CA5F-4805-8FE1-BFAC2E06A69B}" type="presParOf" srcId="{CBE2EF7E-4F96-4DB2-B353-1EE65D9588A9}" destId="{56601272-204F-484E-963A-38CB5EAF1AF5}" srcOrd="0" destOrd="0" presId="urn:microsoft.com/office/officeart/2005/8/layout/hierarchy5"/>
    <dgm:cxn modelId="{3BEB7B51-477C-4B0C-86E7-D1776A90A5B7}" type="presParOf" srcId="{491FEDC0-6C3E-44A3-A631-B045BAFAB356}" destId="{56328166-49C9-45A0-986F-985D9B040FD7}" srcOrd="5" destOrd="0" presId="urn:microsoft.com/office/officeart/2005/8/layout/hierarchy5"/>
    <dgm:cxn modelId="{95542007-E390-4A6A-9AD7-CE34DCF819FD}" type="presParOf" srcId="{56328166-49C9-45A0-986F-985D9B040FD7}" destId="{DB401214-ED9C-4E1B-A167-35883A32637A}" srcOrd="0" destOrd="0" presId="urn:microsoft.com/office/officeart/2005/8/layout/hierarchy5"/>
    <dgm:cxn modelId="{39520DE0-63DE-4049-9774-31B529C77054}" type="presParOf" srcId="{56328166-49C9-45A0-986F-985D9B040FD7}" destId="{C48C69F3-5C3F-49D4-9BB6-E765C1F4331D}" srcOrd="1" destOrd="0" presId="urn:microsoft.com/office/officeart/2005/8/layout/hierarchy5"/>
    <dgm:cxn modelId="{89D76E32-A487-4B5C-A48B-20572B5A87AF}" type="presParOf" srcId="{C48C69F3-5C3F-49D4-9BB6-E765C1F4331D}" destId="{125A7038-4FCA-4D5E-AE46-7E764FAE184C}" srcOrd="0" destOrd="0" presId="urn:microsoft.com/office/officeart/2005/8/layout/hierarchy5"/>
    <dgm:cxn modelId="{3088BD0A-8EC9-4BD2-979B-09BA41532AC8}" type="presParOf" srcId="{125A7038-4FCA-4D5E-AE46-7E764FAE184C}" destId="{CCDA2803-A495-4413-BF7A-9EB2ABF4A4A9}" srcOrd="0" destOrd="0" presId="urn:microsoft.com/office/officeart/2005/8/layout/hierarchy5"/>
    <dgm:cxn modelId="{86EAFA92-F0AD-4916-A4DD-49166E40A5AB}" type="presParOf" srcId="{C48C69F3-5C3F-49D4-9BB6-E765C1F4331D}" destId="{B389A42A-D3F7-44D3-B246-99B8D00BE933}" srcOrd="1" destOrd="0" presId="urn:microsoft.com/office/officeart/2005/8/layout/hierarchy5"/>
    <dgm:cxn modelId="{1349F7FA-54C7-420B-9B77-5A1677428CAD}" type="presParOf" srcId="{B389A42A-D3F7-44D3-B246-99B8D00BE933}" destId="{B432738A-9D9F-442D-B3E2-535454782A83}" srcOrd="0" destOrd="0" presId="urn:microsoft.com/office/officeart/2005/8/layout/hierarchy5"/>
    <dgm:cxn modelId="{D0F068A0-2B98-48BE-B585-8870A5E4BE52}" type="presParOf" srcId="{B389A42A-D3F7-44D3-B246-99B8D00BE933}" destId="{7395FE25-21F1-4F0F-9F37-487CC908BF24}" srcOrd="1" destOrd="0" presId="urn:microsoft.com/office/officeart/2005/8/layout/hierarchy5"/>
    <dgm:cxn modelId="{B032A920-1F34-4EE9-A3B9-D09148D5370B}" type="presParOf" srcId="{ABA01C17-6267-4027-8F85-9C7540BFEF9E}" destId="{092D8AEE-5ED6-40C7-A4D4-DB819B69380F}" srcOrd="1" destOrd="0" presId="urn:microsoft.com/office/officeart/2005/8/layout/hierarchy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0A2AF-2617-43DD-90A1-6A5B99B60DBC}">
      <dsp:nvSpPr>
        <dsp:cNvPr id="0" name=""/>
        <dsp:cNvSpPr/>
      </dsp:nvSpPr>
      <dsp:spPr>
        <a:xfrm>
          <a:off x="5599" y="2290866"/>
          <a:ext cx="2847272" cy="1423636"/>
        </a:xfrm>
        <a:prstGeom prst="roundRect">
          <a:avLst>
            <a:gd name="adj" fmla="val 10000"/>
          </a:avLst>
        </a:prstGeom>
        <a:solidFill>
          <a:schemeClr val="accent6">
            <a:lumMod val="60000"/>
            <a:lumOff val="4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二階導數</a:t>
          </a:r>
          <a:r>
            <a:rPr lang="en-US" altLang="zh-TW" sz="2300" kern="1200" dirty="0">
              <a:solidFill>
                <a:schemeClr val="tx1"/>
              </a:solidFill>
              <a:latin typeface="微軟正黑體" panose="020B0604030504040204" pitchFamily="34" charset="-120"/>
              <a:ea typeface="微軟正黑體" panose="020B0604030504040204" pitchFamily="34" charset="-120"/>
            </a:rPr>
            <a:t>PPG</a:t>
          </a:r>
          <a:r>
            <a:rPr lang="zh-TW" altLang="en-US" sz="2300" kern="1200" dirty="0">
              <a:solidFill>
                <a:schemeClr val="tx1"/>
              </a:solidFill>
              <a:latin typeface="微軟正黑體" panose="020B0604030504040204" pitchFamily="34" charset="-120"/>
              <a:ea typeface="微軟正黑體" panose="020B0604030504040204" pitchFamily="34" charset="-120"/>
            </a:rPr>
            <a:t>訊號</a:t>
          </a:r>
          <a:endParaRPr lang="en-US" altLang="zh-TW" sz="2300" kern="1200" dirty="0">
            <a:solidFill>
              <a:schemeClr val="tx1"/>
            </a:solidFill>
            <a:latin typeface="微軟正黑體" panose="020B0604030504040204" pitchFamily="34" charset="-120"/>
            <a:ea typeface="微軟正黑體" panose="020B0604030504040204" pitchFamily="34" charset="-120"/>
          </a:endParaRPr>
        </a:p>
        <a:p>
          <a:pPr marL="0" lvl="0" indent="0" algn="ctr" defTabSz="1022350">
            <a:lnSpc>
              <a:spcPct val="90000"/>
            </a:lnSpc>
            <a:spcBef>
              <a:spcPct val="0"/>
            </a:spcBef>
            <a:spcAft>
              <a:spcPct val="35000"/>
            </a:spcAft>
            <a:buNone/>
          </a:pPr>
          <a:r>
            <a:rPr lang="en-US" altLang="zh-TW" sz="2300" kern="1200" dirty="0">
              <a:solidFill>
                <a:schemeClr val="tx1"/>
              </a:solidFill>
              <a:latin typeface="微軟正黑體" panose="020B0604030504040204" pitchFamily="34" charset="-120"/>
              <a:ea typeface="微軟正黑體" panose="020B0604030504040204" pitchFamily="34" charset="-120"/>
            </a:rPr>
            <a:t>(SDPPG)</a:t>
          </a:r>
          <a:endParaRPr lang="zh-TW" altLang="en-US" sz="2300" kern="1200" dirty="0">
            <a:solidFill>
              <a:schemeClr val="tx1"/>
            </a:solidFill>
            <a:latin typeface="微軟正黑體" panose="020B0604030504040204" pitchFamily="34" charset="-120"/>
            <a:ea typeface="微軟正黑體" panose="020B0604030504040204" pitchFamily="34" charset="-120"/>
          </a:endParaRPr>
        </a:p>
      </dsp:txBody>
      <dsp:txXfrm>
        <a:off x="47296" y="2332563"/>
        <a:ext cx="2763878" cy="1340242"/>
      </dsp:txXfrm>
    </dsp:sp>
    <dsp:sp modelId="{EF352BE9-3530-43B8-8DBC-6A52B9293795}">
      <dsp:nvSpPr>
        <dsp:cNvPr id="0" name=""/>
        <dsp:cNvSpPr/>
      </dsp:nvSpPr>
      <dsp:spPr>
        <a:xfrm rot="18289469">
          <a:off x="2425145" y="2162758"/>
          <a:ext cx="1994361" cy="42670"/>
        </a:xfrm>
        <a:custGeom>
          <a:avLst/>
          <a:gdLst/>
          <a:ahLst/>
          <a:cxnLst/>
          <a:rect l="0" t="0" r="0" b="0"/>
          <a:pathLst>
            <a:path>
              <a:moveTo>
                <a:pt x="0" y="21335"/>
              </a:moveTo>
              <a:lnTo>
                <a:pt x="1994361"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3372467" y="2134234"/>
        <a:ext cx="99718" cy="99718"/>
      </dsp:txXfrm>
    </dsp:sp>
    <dsp:sp modelId="{1338BC9A-52BB-49EB-84CF-6D49CF23D484}">
      <dsp:nvSpPr>
        <dsp:cNvPr id="0" name=""/>
        <dsp:cNvSpPr/>
      </dsp:nvSpPr>
      <dsp:spPr>
        <a:xfrm>
          <a:off x="3991780" y="653685"/>
          <a:ext cx="3304458" cy="1423636"/>
        </a:xfrm>
        <a:prstGeom prst="roundRect">
          <a:avLst>
            <a:gd name="adj" fmla="val 10000"/>
          </a:avLst>
        </a:prstGeom>
        <a:solidFill>
          <a:schemeClr val="accent1">
            <a:lumMod val="60000"/>
            <a:lumOff val="4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良好品質波型</a:t>
          </a:r>
        </a:p>
      </dsp:txBody>
      <dsp:txXfrm>
        <a:off x="4033477" y="695382"/>
        <a:ext cx="3221064" cy="1340242"/>
      </dsp:txXfrm>
    </dsp:sp>
    <dsp:sp modelId="{16E975FE-0955-4C42-9C9C-B61687B11102}">
      <dsp:nvSpPr>
        <dsp:cNvPr id="0" name=""/>
        <dsp:cNvSpPr/>
      </dsp:nvSpPr>
      <dsp:spPr>
        <a:xfrm rot="21537531">
          <a:off x="7296069" y="1325553"/>
          <a:ext cx="2048827" cy="42670"/>
        </a:xfrm>
        <a:custGeom>
          <a:avLst/>
          <a:gdLst/>
          <a:ahLst/>
          <a:cxnLst/>
          <a:rect l="0" t="0" r="0" b="0"/>
          <a:pathLst>
            <a:path>
              <a:moveTo>
                <a:pt x="0" y="21335"/>
              </a:moveTo>
              <a:lnTo>
                <a:pt x="2048827"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8269262" y="1295668"/>
        <a:ext cx="102441" cy="102441"/>
      </dsp:txXfrm>
    </dsp:sp>
    <dsp:sp modelId="{0C844A6A-05C3-4546-87C7-DD19416135B0}">
      <dsp:nvSpPr>
        <dsp:cNvPr id="0" name=""/>
        <dsp:cNvSpPr/>
      </dsp:nvSpPr>
      <dsp:spPr>
        <a:xfrm>
          <a:off x="9344727" y="616456"/>
          <a:ext cx="2847272" cy="1423636"/>
        </a:xfrm>
        <a:prstGeom prst="roundRect">
          <a:avLst>
            <a:gd name="adj" fmla="val 10000"/>
          </a:avLst>
        </a:prstGeom>
        <a:solidFill>
          <a:schemeClr val="bg2">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輸入模型進行訓練</a:t>
          </a:r>
        </a:p>
      </dsp:txBody>
      <dsp:txXfrm>
        <a:off x="9386424" y="658153"/>
        <a:ext cx="2763878" cy="1340242"/>
      </dsp:txXfrm>
    </dsp:sp>
    <dsp:sp modelId="{F85270EF-D9BB-4746-A83F-DB8A9F11B054}">
      <dsp:nvSpPr>
        <dsp:cNvPr id="0" name=""/>
        <dsp:cNvSpPr/>
      </dsp:nvSpPr>
      <dsp:spPr>
        <a:xfrm>
          <a:off x="2852871" y="2981349"/>
          <a:ext cx="1138908" cy="42670"/>
        </a:xfrm>
        <a:custGeom>
          <a:avLst/>
          <a:gdLst/>
          <a:ahLst/>
          <a:cxnLst/>
          <a:rect l="0" t="0" r="0" b="0"/>
          <a:pathLst>
            <a:path>
              <a:moveTo>
                <a:pt x="0" y="21335"/>
              </a:moveTo>
              <a:lnTo>
                <a:pt x="1138908"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3393853" y="2974211"/>
        <a:ext cx="56945" cy="56945"/>
      </dsp:txXfrm>
    </dsp:sp>
    <dsp:sp modelId="{DCE34940-3596-4013-B3EE-F7A572043E14}">
      <dsp:nvSpPr>
        <dsp:cNvPr id="0" name=""/>
        <dsp:cNvSpPr/>
      </dsp:nvSpPr>
      <dsp:spPr>
        <a:xfrm>
          <a:off x="3991780" y="2290866"/>
          <a:ext cx="3413623" cy="1423636"/>
        </a:xfrm>
        <a:prstGeom prst="roundRect">
          <a:avLst>
            <a:gd name="adj" fmla="val 10000"/>
          </a:avLst>
        </a:prstGeom>
        <a:solidFill>
          <a:schemeClr val="accent1">
            <a:lumMod val="60000"/>
            <a:lumOff val="4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特徵不明顯</a:t>
          </a:r>
          <a:endParaRPr lang="en-US" altLang="zh-TW" sz="2300" kern="1200" dirty="0">
            <a:solidFill>
              <a:schemeClr val="tx1"/>
            </a:solidFill>
            <a:latin typeface="微軟正黑體" panose="020B0604030504040204" pitchFamily="34" charset="-120"/>
            <a:ea typeface="微軟正黑體" panose="020B0604030504040204" pitchFamily="34" charset="-120"/>
          </a:endParaRPr>
        </a:p>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但可以人工標記之波型</a:t>
          </a:r>
        </a:p>
      </dsp:txBody>
      <dsp:txXfrm>
        <a:off x="4033477" y="2332563"/>
        <a:ext cx="3330229" cy="1340242"/>
      </dsp:txXfrm>
    </dsp:sp>
    <dsp:sp modelId="{FF7D598A-FE88-4A70-82CC-0032248EDE64}">
      <dsp:nvSpPr>
        <dsp:cNvPr id="0" name=""/>
        <dsp:cNvSpPr/>
      </dsp:nvSpPr>
      <dsp:spPr>
        <a:xfrm>
          <a:off x="7405403" y="2981349"/>
          <a:ext cx="1138908" cy="42670"/>
        </a:xfrm>
        <a:custGeom>
          <a:avLst/>
          <a:gdLst/>
          <a:ahLst/>
          <a:cxnLst/>
          <a:rect l="0" t="0" r="0" b="0"/>
          <a:pathLst>
            <a:path>
              <a:moveTo>
                <a:pt x="0" y="21335"/>
              </a:moveTo>
              <a:lnTo>
                <a:pt x="1138908"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7946385" y="2974211"/>
        <a:ext cx="56945" cy="56945"/>
      </dsp:txXfrm>
    </dsp:sp>
    <dsp:sp modelId="{119E72D8-F520-4697-8D19-C76A6B4BB80C}">
      <dsp:nvSpPr>
        <dsp:cNvPr id="0" name=""/>
        <dsp:cNvSpPr/>
      </dsp:nvSpPr>
      <dsp:spPr>
        <a:xfrm>
          <a:off x="8544312" y="2290866"/>
          <a:ext cx="3642088" cy="1423636"/>
        </a:xfrm>
        <a:prstGeom prst="roundRect">
          <a:avLst>
            <a:gd name="adj" fmla="val 10000"/>
          </a:avLst>
        </a:prstGeom>
        <a:solidFill>
          <a:schemeClr val="bg2">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透過人工標註特徵</a:t>
          </a:r>
          <a:endParaRPr lang="en-US" altLang="zh-TW" sz="2300" kern="1200" dirty="0">
            <a:solidFill>
              <a:schemeClr val="tx1"/>
            </a:solidFill>
            <a:latin typeface="微軟正黑體" panose="020B0604030504040204" pitchFamily="34" charset="-120"/>
            <a:ea typeface="微軟正黑體" panose="020B0604030504040204" pitchFamily="34" charset="-120"/>
          </a:endParaRPr>
        </a:p>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並輸入模型進行訓練</a:t>
          </a:r>
        </a:p>
      </dsp:txBody>
      <dsp:txXfrm>
        <a:off x="8586009" y="2332563"/>
        <a:ext cx="3558694" cy="1340242"/>
      </dsp:txXfrm>
    </dsp:sp>
    <dsp:sp modelId="{CBE2EF7E-4F96-4DB2-B353-1EE65D9588A9}">
      <dsp:nvSpPr>
        <dsp:cNvPr id="0" name=""/>
        <dsp:cNvSpPr/>
      </dsp:nvSpPr>
      <dsp:spPr>
        <a:xfrm rot="3310531">
          <a:off x="2425145" y="3799939"/>
          <a:ext cx="1994361" cy="42670"/>
        </a:xfrm>
        <a:custGeom>
          <a:avLst/>
          <a:gdLst/>
          <a:ahLst/>
          <a:cxnLst/>
          <a:rect l="0" t="0" r="0" b="0"/>
          <a:pathLst>
            <a:path>
              <a:moveTo>
                <a:pt x="0" y="21335"/>
              </a:moveTo>
              <a:lnTo>
                <a:pt x="1994361"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3372467" y="3771416"/>
        <a:ext cx="99718" cy="99718"/>
      </dsp:txXfrm>
    </dsp:sp>
    <dsp:sp modelId="{DB401214-ED9C-4E1B-A167-35883A32637A}">
      <dsp:nvSpPr>
        <dsp:cNvPr id="0" name=""/>
        <dsp:cNvSpPr/>
      </dsp:nvSpPr>
      <dsp:spPr>
        <a:xfrm>
          <a:off x="3991780" y="3928047"/>
          <a:ext cx="3324617" cy="1423636"/>
        </a:xfrm>
        <a:prstGeom prst="roundRect">
          <a:avLst>
            <a:gd name="adj" fmla="val 10000"/>
          </a:avLst>
        </a:prstGeom>
        <a:solidFill>
          <a:schemeClr val="accent1">
            <a:lumMod val="60000"/>
            <a:lumOff val="4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因各種因素導致無法被人工辨識的波型</a:t>
          </a:r>
        </a:p>
      </dsp:txBody>
      <dsp:txXfrm>
        <a:off x="4033477" y="3969744"/>
        <a:ext cx="3241223" cy="1340242"/>
      </dsp:txXfrm>
    </dsp:sp>
    <dsp:sp modelId="{125A7038-4FCA-4D5E-AE46-7E764FAE184C}">
      <dsp:nvSpPr>
        <dsp:cNvPr id="0" name=""/>
        <dsp:cNvSpPr/>
      </dsp:nvSpPr>
      <dsp:spPr>
        <a:xfrm rot="2727">
          <a:off x="7316397" y="4619334"/>
          <a:ext cx="2028330" cy="42670"/>
        </a:xfrm>
        <a:custGeom>
          <a:avLst/>
          <a:gdLst/>
          <a:ahLst/>
          <a:cxnLst/>
          <a:rect l="0" t="0" r="0" b="0"/>
          <a:pathLst>
            <a:path>
              <a:moveTo>
                <a:pt x="0" y="21335"/>
              </a:moveTo>
              <a:lnTo>
                <a:pt x="2028330"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8279854" y="4589962"/>
        <a:ext cx="101416" cy="101416"/>
      </dsp:txXfrm>
    </dsp:sp>
    <dsp:sp modelId="{B432738A-9D9F-442D-B3E2-535454782A83}">
      <dsp:nvSpPr>
        <dsp:cNvPr id="0" name=""/>
        <dsp:cNvSpPr/>
      </dsp:nvSpPr>
      <dsp:spPr>
        <a:xfrm>
          <a:off x="9344727" y="3929656"/>
          <a:ext cx="2847272" cy="1423636"/>
        </a:xfrm>
        <a:prstGeom prst="roundRect">
          <a:avLst>
            <a:gd name="adj" fmla="val 10000"/>
          </a:avLst>
        </a:prstGeom>
        <a:solidFill>
          <a:schemeClr val="bg2">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捨棄該波型</a:t>
          </a:r>
        </a:p>
      </dsp:txBody>
      <dsp:txXfrm>
        <a:off x="9386424" y="3971353"/>
        <a:ext cx="2763878" cy="13402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E1AF5EDE-3A2B-423C-8CA0-2AC6BA5AAB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AFA0118B-041F-4448-8012-96204E47EE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FB109E-A4FB-4226-A209-120B4B063AA3}" type="datetimeFigureOut">
              <a:rPr lang="zh-TW" altLang="en-US" smtClean="0"/>
              <a:t>2025/6/4</a:t>
            </a:fld>
            <a:endParaRPr lang="zh-TW" altLang="en-US"/>
          </a:p>
        </p:txBody>
      </p:sp>
      <p:sp>
        <p:nvSpPr>
          <p:cNvPr id="4" name="頁尾版面配置區 3">
            <a:extLst>
              <a:ext uri="{FF2B5EF4-FFF2-40B4-BE49-F238E27FC236}">
                <a16:creationId xmlns:a16="http://schemas.microsoft.com/office/drawing/2014/main" id="{B3BC07F3-D558-4ECC-916A-5E7134B1E3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6F7DE380-B30F-4F5E-9C16-A6155B300A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31613-98D5-4B48-9305-34BED81DD562}" type="slidenum">
              <a:rPr lang="zh-TW" altLang="en-US" smtClean="0"/>
              <a:t>‹#›</a:t>
            </a:fld>
            <a:endParaRPr lang="zh-TW" altLang="en-US"/>
          </a:p>
        </p:txBody>
      </p:sp>
    </p:spTree>
    <p:extLst>
      <p:ext uri="{BB962C8B-B14F-4D97-AF65-F5344CB8AC3E}">
        <p14:creationId xmlns:p14="http://schemas.microsoft.com/office/powerpoint/2010/main" val="28617084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78C28-1F2C-4769-902D-594277F63BE3}" type="datetimeFigureOut">
              <a:rPr lang="zh-TW" altLang="en-US" smtClean="0"/>
              <a:t>2025/6/4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3145B-D3A6-432A-9F74-B7D6A52B7742}" type="slidenum">
              <a:rPr lang="zh-TW" altLang="en-US" smtClean="0"/>
              <a:t>‹#›</a:t>
            </a:fld>
            <a:endParaRPr lang="zh-TW" altLang="en-US"/>
          </a:p>
        </p:txBody>
      </p:sp>
    </p:spTree>
    <p:extLst>
      <p:ext uri="{BB962C8B-B14F-4D97-AF65-F5344CB8AC3E}">
        <p14:creationId xmlns:p14="http://schemas.microsoft.com/office/powerpoint/2010/main" val="9891737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B0DBA0-4110-42A3-A5ED-16C16159A914}" type="datetime1">
              <a:rPr lang="en-US" altLang="zh-TW"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12AFC9-8A36-43A9-B3F6-42B936826043}" type="datetime1">
              <a:rPr lang="en-US" altLang="zh-TW"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0D009-D3E2-4290-9330-C05585E7F88D}" type="datetime1">
              <a:rPr lang="en-US" altLang="zh-TW"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ABDEE7-37E0-458C-B0BA-666865B6D8D2}" type="datetime1">
              <a:rPr lang="en-US" altLang="zh-TW"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2B5B0-8800-4DBB-997E-2802BED8A10F}" type="datetime1">
              <a:rPr lang="en-US" altLang="zh-TW"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05F3D5-8849-42F3-BC1C-9D2E329539D0}" type="datetime1">
              <a:rPr lang="en-US" altLang="zh-TW" smtClean="0"/>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C93341-1151-4F30-9863-E6F586C3DA20}" type="datetime1">
              <a:rPr lang="en-US" altLang="zh-TW" smtClean="0"/>
              <a:t>6/4/2025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9BDA8-7823-4F9D-A993-23F7FBB8B93E}" type="datetime1">
              <a:rPr lang="en-US" altLang="zh-TW" smtClean="0"/>
              <a:t>6/4/2025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AA859-E7C3-481D-A44F-0BC01A0C8A44}" type="datetime1">
              <a:rPr lang="en-US" altLang="zh-TW" smtClean="0"/>
              <a:t>6/4/2025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B35F9-E238-427E-AC3D-0CE8BB7F07D4}" type="datetime1">
              <a:rPr lang="en-US" altLang="zh-TW" smtClean="0"/>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DC3AD-ADB9-4C00-A92A-0700D9539F18}" type="datetime1">
              <a:rPr lang="en-US" altLang="zh-TW" smtClean="0"/>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1C43A-3444-41F0-AB49-4860DCDF3012}" type="datetime1">
              <a:rPr lang="en-US" altLang="zh-TW" smtClean="0"/>
              <a:t>6/4/2025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2.svg"/><Relationship Id="rId7" Type="http://schemas.openxmlformats.org/officeDocument/2006/relationships/image" Target="../media/image6.svg"/><Relationship Id="rId12"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diagramColors" Target="../diagrams/colors1.xml"/><Relationship Id="rId5" Type="http://schemas.openxmlformats.org/officeDocument/2006/relationships/image" Target="../media/image4.svg"/><Relationship Id="rId10" Type="http://schemas.openxmlformats.org/officeDocument/2006/relationships/diagramQuickStyle" Target="../diagrams/quickStyle1.xml"/><Relationship Id="rId4" Type="http://schemas.openxmlformats.org/officeDocument/2006/relationships/image" Target="../media/image3.png"/><Relationship Id="rId9"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4.sv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4.sv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svg"/><Relationship Id="rId7"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5.png"/></Relationships>
</file>

<file path=ppt/slides/_rels/slide4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svg"/><Relationship Id="rId7"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7.png"/></Relationships>
</file>

<file path=ppt/slides/_rels/slide4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svg"/><Relationship Id="rId7"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0.png"/><Relationship Id="rId7" Type="http://schemas.openxmlformats.org/officeDocument/2006/relationships/image" Target="../media/image2.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23.svg"/></Relationships>
</file>

<file path=ppt/slides/_rels/slide4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4.svg"/><Relationship Id="rId7"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32.png"/></Relationships>
</file>

<file path=ppt/slides/_rels/slide4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svg"/><Relationship Id="rId7"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34.png"/></Relationships>
</file>

<file path=ppt/slides/_rels/slide4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svg"/><Relationship Id="rId7"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36.png"/></Relationships>
</file>

<file path=ppt/slides/_rels/slide4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svg"/><Relationship Id="rId7"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38.png"/></Relationships>
</file>

<file path=ppt/slides/_rels/slide4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4.svg"/><Relationship Id="rId7"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587819" y="2493343"/>
            <a:ext cx="13112360" cy="4478405"/>
          </a:xfrm>
          <a:prstGeom prst="rect">
            <a:avLst/>
          </a:prstGeom>
        </p:spPr>
        <p:txBody>
          <a:bodyPr lIns="0" tIns="0" rIns="0" bIns="0" rtlCol="0" anchor="t">
            <a:spAutoFit/>
          </a:bodyPr>
          <a:lstStyle/>
          <a:p>
            <a:pPr algn="ctr">
              <a:lnSpc>
                <a:spcPct val="150000"/>
              </a:lnSpc>
            </a:pPr>
            <a:r>
              <a:rPr lang="zh-TW" altLang="en-US" sz="5000" spc="-269" dirty="0">
                <a:latin typeface="標楷體" panose="03000509000000000000" pitchFamily="65" charset="-120"/>
                <a:ea typeface="標楷體" panose="03000509000000000000" pitchFamily="65" charset="-120"/>
              </a:rPr>
              <a:t>基於</a:t>
            </a:r>
            <a:r>
              <a:rPr lang="en-US" altLang="zh-TW" sz="5000" spc="-269" dirty="0">
                <a:latin typeface="Times New Roman" panose="02020603050405020304" pitchFamily="18" charset="0"/>
                <a:ea typeface="標楷體" panose="03000509000000000000" pitchFamily="65" charset="-120"/>
                <a:cs typeface="Times New Roman" panose="02020603050405020304" pitchFamily="18" charset="0"/>
              </a:rPr>
              <a:t>PPG</a:t>
            </a:r>
            <a:r>
              <a:rPr lang="zh-TW" altLang="en-US" sz="5000" spc="-269" dirty="0">
                <a:latin typeface="標楷體" panose="03000509000000000000" pitchFamily="65" charset="-120"/>
                <a:ea typeface="標楷體" panose="03000509000000000000" pitchFamily="65" charset="-120"/>
              </a:rPr>
              <a:t>之廔管堵塞診斷應用</a:t>
            </a:r>
            <a:endParaRPr lang="en-US" altLang="zh-TW" sz="5000" spc="-269" dirty="0">
              <a:latin typeface="標楷體" panose="03000509000000000000" pitchFamily="65" charset="-120"/>
              <a:ea typeface="標楷體" panose="03000509000000000000" pitchFamily="65" charset="-120"/>
            </a:endParaRPr>
          </a:p>
          <a:p>
            <a:pPr algn="ctr">
              <a:lnSpc>
                <a:spcPct val="150000"/>
              </a:lnSpc>
            </a:pPr>
            <a:r>
              <a:rPr lang="en-US" altLang="zh-TW" sz="5000" dirty="0">
                <a:latin typeface="Times New Roman" panose="02020603050405020304" pitchFamily="18" charset="0"/>
                <a:cs typeface="Times New Roman" panose="02020603050405020304" pitchFamily="18" charset="0"/>
              </a:rPr>
              <a:t>Application of Photoplethysmography-Based Techniques for the Diagnosis of Arteriovenous Fistula Occlusion</a:t>
            </a:r>
            <a:endParaRPr lang="zh-TW" altLang="en-US" sz="5000" dirty="0">
              <a:latin typeface="Times New Roman" panose="02020603050405020304" pitchFamily="18" charset="0"/>
              <a:cs typeface="Times New Roman" panose="02020603050405020304" pitchFamily="18" charset="0"/>
            </a:endParaRP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V="1">
            <a:off x="14385148" y="62834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711618" y="7535984"/>
            <a:ext cx="10864763" cy="474489"/>
          </a:xfrm>
          <a:prstGeom prst="rect">
            <a:avLst/>
          </a:prstGeom>
        </p:spPr>
        <p:txBody>
          <a:bodyPr lIns="0" tIns="0" rIns="0" bIns="0" rtlCol="0" anchor="t">
            <a:spAutoFit/>
          </a:bodyPr>
          <a:lstStyle/>
          <a:p>
            <a:pPr algn="ctr">
              <a:lnSpc>
                <a:spcPts val="3736"/>
              </a:lnSpc>
            </a:pPr>
            <a:r>
              <a:rPr lang="zh-TW" altLang="en-US" sz="3736" dirty="0">
                <a:solidFill>
                  <a:srgbClr val="252930"/>
                </a:solidFill>
                <a:latin typeface="微軟正黑體" panose="020B0604030504040204" pitchFamily="34" charset="-120"/>
                <a:ea typeface="微軟正黑體" panose="020B0604030504040204" pitchFamily="34" charset="-120"/>
                <a:cs typeface="Maven Pro"/>
                <a:sym typeface="Maven Pro"/>
              </a:rPr>
              <a:t>學生</a:t>
            </a:r>
            <a:r>
              <a:rPr lang="en-US" altLang="zh-TW" sz="3736" dirty="0">
                <a:solidFill>
                  <a:srgbClr val="252930"/>
                </a:solidFill>
                <a:latin typeface="微軟正黑體" panose="020B0604030504040204" pitchFamily="34" charset="-120"/>
                <a:ea typeface="微軟正黑體" panose="020B0604030504040204" pitchFamily="34" charset="-120"/>
                <a:cs typeface="Maven Pro"/>
                <a:sym typeface="Maven Pro"/>
              </a:rPr>
              <a:t>:  </a:t>
            </a:r>
            <a:r>
              <a:rPr lang="zh-TW" altLang="en-US" sz="3736" dirty="0">
                <a:solidFill>
                  <a:srgbClr val="252930"/>
                </a:solidFill>
                <a:latin typeface="微軟正黑體" panose="020B0604030504040204" pitchFamily="34" charset="-120"/>
                <a:ea typeface="微軟正黑體" panose="020B0604030504040204" pitchFamily="34" charset="-120"/>
                <a:cs typeface="Maven Pro"/>
                <a:sym typeface="Maven Pro"/>
              </a:rPr>
              <a:t>卓宏旭  指導教授</a:t>
            </a:r>
            <a:r>
              <a:rPr lang="en-US" altLang="zh-TW" sz="3736" dirty="0">
                <a:solidFill>
                  <a:srgbClr val="252930"/>
                </a:solidFill>
                <a:latin typeface="微軟正黑體" panose="020B0604030504040204" pitchFamily="34" charset="-120"/>
                <a:ea typeface="微軟正黑體" panose="020B0604030504040204" pitchFamily="34" charset="-120"/>
                <a:cs typeface="Maven Pro"/>
                <a:sym typeface="Maven Pro"/>
              </a:rPr>
              <a:t>:  </a:t>
            </a:r>
            <a:r>
              <a:rPr lang="zh-TW" altLang="en-US" sz="3736" dirty="0">
                <a:solidFill>
                  <a:srgbClr val="252930"/>
                </a:solidFill>
                <a:latin typeface="微軟正黑體" panose="020B0604030504040204" pitchFamily="34" charset="-120"/>
                <a:ea typeface="微軟正黑體" panose="020B0604030504040204" pitchFamily="34" charset="-120"/>
                <a:cs typeface="Maven Pro"/>
                <a:sym typeface="Maven Pro"/>
              </a:rPr>
              <a:t>王文楓</a:t>
            </a:r>
          </a:p>
        </p:txBody>
      </p:sp>
      <p:sp>
        <p:nvSpPr>
          <p:cNvPr id="9" name="Freeform 9"/>
          <p:cNvSpPr/>
          <p:nvPr/>
        </p:nvSpPr>
        <p:spPr>
          <a:xfrm flipV="1">
            <a:off x="14542983" y="-104775"/>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投影片編號版面配置區 10">
            <a:extLst>
              <a:ext uri="{FF2B5EF4-FFF2-40B4-BE49-F238E27FC236}">
                <a16:creationId xmlns:a16="http://schemas.microsoft.com/office/drawing/2014/main" id="{124B1BD8-CC03-46C2-8308-915207618CB7}"/>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實驗設備</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a:t>
            </a:r>
            <a:r>
              <a:rPr lang="en-US" altLang="zh-TW" sz="8000" b="1" dirty="0" err="1">
                <a:solidFill>
                  <a:srgbClr val="252930"/>
                </a:solidFill>
                <a:latin typeface="微軟正黑體" panose="020B0604030504040204" pitchFamily="34" charset="-120"/>
                <a:ea typeface="微軟正黑體" panose="020B0604030504040204" pitchFamily="34" charset="-120"/>
                <a:cs typeface="Maven Pro Bold"/>
                <a:sym typeface="Maven Pro Bold"/>
              </a:rPr>
              <a:t>PowerLab</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8" name="圖片 7">
            <a:extLst>
              <a:ext uri="{FF2B5EF4-FFF2-40B4-BE49-F238E27FC236}">
                <a16:creationId xmlns:a16="http://schemas.microsoft.com/office/drawing/2014/main" id="{A8A8E061-B384-4BA5-8DF6-57D63AE8C5E4}"/>
              </a:ext>
            </a:extLst>
          </p:cNvPr>
          <p:cNvPicPr>
            <a:picLocks noChangeAspect="1"/>
          </p:cNvPicPr>
          <p:nvPr/>
        </p:nvPicPr>
        <p:blipFill rotWithShape="1">
          <a:blip r:embed="rId8">
            <a:extLst>
              <a:ext uri="{28A0092B-C50C-407E-A947-70E740481C1C}">
                <a14:useLocalDpi xmlns:a14="http://schemas.microsoft.com/office/drawing/2010/main" val="0"/>
              </a:ext>
            </a:extLst>
          </a:blip>
          <a:srcRect t="34240"/>
          <a:stretch/>
        </p:blipFill>
        <p:spPr>
          <a:xfrm>
            <a:off x="758685" y="4623689"/>
            <a:ext cx="5067295" cy="4442023"/>
          </a:xfrm>
          <a:prstGeom prst="rect">
            <a:avLst/>
          </a:prstGeom>
        </p:spPr>
      </p:pic>
      <p:pic>
        <p:nvPicPr>
          <p:cNvPr id="10" name="圖片 9">
            <a:extLst>
              <a:ext uri="{FF2B5EF4-FFF2-40B4-BE49-F238E27FC236}">
                <a16:creationId xmlns:a16="http://schemas.microsoft.com/office/drawing/2014/main" id="{595877C3-F9C2-4B20-B93A-58DAAA19B0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88230" y="3332659"/>
            <a:ext cx="11171070" cy="5938091"/>
          </a:xfrm>
          <a:prstGeom prst="rect">
            <a:avLst/>
          </a:prstGeom>
        </p:spPr>
      </p:pic>
      <p:sp>
        <p:nvSpPr>
          <p:cNvPr id="7" name="投影片編號版面配置區 6">
            <a:extLst>
              <a:ext uri="{FF2B5EF4-FFF2-40B4-BE49-F238E27FC236}">
                <a16:creationId xmlns:a16="http://schemas.microsoft.com/office/drawing/2014/main" id="{30D34E96-2614-408A-A8C1-D42C3B18AB63}"/>
              </a:ext>
            </a:extLst>
          </p:cNvPr>
          <p:cNvSpPr>
            <a:spLocks noGrp="1"/>
          </p:cNvSpPr>
          <p:nvPr>
            <p:ph type="sldNum" sz="quarter" idx="12"/>
          </p:nvPr>
        </p:nvSpPr>
        <p:spPr>
          <a:xfrm>
            <a:off x="15633733" y="9799660"/>
            <a:ext cx="2133600" cy="365125"/>
          </a:xfrm>
        </p:spPr>
        <p:txBody>
          <a:bodyPr/>
          <a:lstStyle/>
          <a:p>
            <a:fld id="{B6F15528-21DE-4FAA-801E-634DDDAF4B2B}" type="slidenum">
              <a:rPr lang="en-US" sz="2800" smtClean="0"/>
              <a:pPr/>
              <a:t>10</a:t>
            </a:fld>
            <a:endParaRPr lang="en-US" sz="2800" dirty="0"/>
          </a:p>
        </p:txBody>
      </p:sp>
      <p:sp>
        <p:nvSpPr>
          <p:cNvPr id="9" name="頁尾版面配置區 8">
            <a:extLst>
              <a:ext uri="{FF2B5EF4-FFF2-40B4-BE49-F238E27FC236}">
                <a16:creationId xmlns:a16="http://schemas.microsoft.com/office/drawing/2014/main" id="{74C880C4-8B56-41E1-9F3B-21B6134ECA55}"/>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5841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實驗流程</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3682226"/>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數據收集流程：</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該實驗會測試兩次，為手術前和手術後。</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手術前：將指夾式</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PPG</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感測器夾住兩手大拇指，並置於大腿或是平坦處。</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手術後：待醫師止血後，病患血壓回復正常後，將指夾式</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PPG</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感測器夾住兩手大拇指，並平躺置於身體兩側。</a:t>
            </a:r>
          </a:p>
        </p:txBody>
      </p:sp>
      <p:sp>
        <p:nvSpPr>
          <p:cNvPr id="8" name="投影片編號版面配置區 7">
            <a:extLst>
              <a:ext uri="{FF2B5EF4-FFF2-40B4-BE49-F238E27FC236}">
                <a16:creationId xmlns:a16="http://schemas.microsoft.com/office/drawing/2014/main" id="{588C945C-B49F-4076-9790-7C0B2BA28FCC}"/>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9" name="頁尾版面配置區 8">
            <a:extLst>
              <a:ext uri="{FF2B5EF4-FFF2-40B4-BE49-F238E27FC236}">
                <a16:creationId xmlns:a16="http://schemas.microsoft.com/office/drawing/2014/main" id="{B2C898D7-5069-45A7-8BB8-F0D5695CDFE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98268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受試者</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48763" y="3058321"/>
            <a:ext cx="14442396" cy="6320769"/>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健康成年人參與條件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302"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年齡</a:t>
            </a:r>
            <a:r>
              <a:rPr lang="en-US" altLang="zh-TW" sz="3000" dirty="0">
                <a:latin typeface="微軟正黑體" panose="020B0604030504040204" pitchFamily="34" charset="-120"/>
                <a:ea typeface="微軟正黑體" panose="020B0604030504040204" pitchFamily="34" charset="-120"/>
                <a:cs typeface="芫荽" panose="02020500000000000000" charset="-120"/>
              </a:rPr>
              <a:t>18</a:t>
            </a:r>
            <a:r>
              <a:rPr lang="zh-TW" altLang="en-US" sz="3000" dirty="0">
                <a:latin typeface="微軟正黑體" panose="020B0604030504040204" pitchFamily="34" charset="-120"/>
                <a:ea typeface="微軟正黑體" panose="020B0604030504040204" pitchFamily="34" charset="-120"/>
                <a:cs typeface="芫荽" panose="02020500000000000000" charset="-120"/>
              </a:rPr>
              <a:t>歲或以上</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302"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沒有重大慢性病</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302"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血流速正常且手臂上無開刀紀錄</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數據排除條件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302"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心律不整或其手指晃動過於劇烈</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302"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數據存在重大缺陷，嚴重影響分析結果</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sp>
        <p:nvSpPr>
          <p:cNvPr id="8" name="投影片編號版面配置區 7">
            <a:extLst>
              <a:ext uri="{FF2B5EF4-FFF2-40B4-BE49-F238E27FC236}">
                <a16:creationId xmlns:a16="http://schemas.microsoft.com/office/drawing/2014/main" id="{081C8DB1-82ED-4EE3-B03D-EC77B0CD4C60}"/>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9" name="頁尾版面配置區 8">
            <a:extLst>
              <a:ext uri="{FF2B5EF4-FFF2-40B4-BE49-F238E27FC236}">
                <a16:creationId xmlns:a16="http://schemas.microsoft.com/office/drawing/2014/main" id="{332DBD9F-A534-4C95-A841-C336822B69A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67119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受試者</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48763" y="3058321"/>
            <a:ext cx="14442396" cy="6320769"/>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易堵塞病患參與條件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安裝瘺管之洗腎病患</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三個月內執行瘺管手術兩次以上</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不得有心血管疾病的病史</a:t>
            </a: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數據排除條件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心律不整或其手指晃動過於劇烈</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數據存在重大缺陷，嚴重影響分析結果</a:t>
            </a:r>
          </a:p>
        </p:txBody>
      </p:sp>
      <p:sp>
        <p:nvSpPr>
          <p:cNvPr id="8" name="投影片編號版面配置區 7">
            <a:extLst>
              <a:ext uri="{FF2B5EF4-FFF2-40B4-BE49-F238E27FC236}">
                <a16:creationId xmlns:a16="http://schemas.microsoft.com/office/drawing/2014/main" id="{3F720EBB-F058-4D90-8C1B-56E327660167}"/>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9" name="頁尾版面配置區 8">
            <a:extLst>
              <a:ext uri="{FF2B5EF4-FFF2-40B4-BE49-F238E27FC236}">
                <a16:creationId xmlns:a16="http://schemas.microsoft.com/office/drawing/2014/main" id="{3AD82F0F-63F2-46CC-AE8C-A70C496E0D0F}"/>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6876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受試者</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48763" y="3058321"/>
            <a:ext cx="14442396" cy="6320769"/>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不易堵塞病患參與條件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安裝瘺管之洗腎病患</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三個月內執行瘺管手術未達兩次</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不得有心血管疾病的病史</a:t>
            </a: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數據排除條件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心律不整或其手指晃動過於劇烈</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數據存在重大缺陷，嚴重影響分析結果</a:t>
            </a:r>
          </a:p>
        </p:txBody>
      </p:sp>
      <p:sp>
        <p:nvSpPr>
          <p:cNvPr id="8" name="投影片編號版面配置區 7">
            <a:extLst>
              <a:ext uri="{FF2B5EF4-FFF2-40B4-BE49-F238E27FC236}">
                <a16:creationId xmlns:a16="http://schemas.microsoft.com/office/drawing/2014/main" id="{1B08B801-D868-4E80-9711-453389DAF8EE}"/>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9" name="頁尾版面配置區 8">
            <a:extLst>
              <a:ext uri="{FF2B5EF4-FFF2-40B4-BE49-F238E27FC236}">
                <a16:creationId xmlns:a16="http://schemas.microsoft.com/office/drawing/2014/main" id="{3EF8A7AB-5E6B-44AE-8DDF-0FE77F5CD4D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59406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845450" y="2257815"/>
            <a:ext cx="4419600" cy="962892"/>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特徵提取</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5925798" cy="4438844"/>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廔管病患和一般健康人原始特徵相差甚遠，本研究優先採用二階導數進行分析。</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提取二階導數的特徵後，再進一步推導出一階導數與原始波型特徵。</a:t>
            </a:r>
          </a:p>
        </p:txBody>
      </p:sp>
      <p:pic>
        <p:nvPicPr>
          <p:cNvPr id="8" name="圖片 7">
            <a:extLst>
              <a:ext uri="{FF2B5EF4-FFF2-40B4-BE49-F238E27FC236}">
                <a16:creationId xmlns:a16="http://schemas.microsoft.com/office/drawing/2014/main" id="{4E9B5F61-8E5B-4BA7-BBBF-F56D726797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58152" y="1638300"/>
            <a:ext cx="4762500" cy="7620000"/>
          </a:xfrm>
          <a:prstGeom prst="rect">
            <a:avLst/>
          </a:prstGeom>
        </p:spPr>
      </p:pic>
      <p:pic>
        <p:nvPicPr>
          <p:cNvPr id="9" name="圖片 8">
            <a:extLst>
              <a:ext uri="{FF2B5EF4-FFF2-40B4-BE49-F238E27FC236}">
                <a16:creationId xmlns:a16="http://schemas.microsoft.com/office/drawing/2014/main" id="{40D31937-F08F-4262-91A9-33E7A03663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12856" y="1638300"/>
            <a:ext cx="4762500" cy="7620000"/>
          </a:xfrm>
          <a:prstGeom prst="rect">
            <a:avLst/>
          </a:prstGeom>
        </p:spPr>
      </p:pic>
      <p:sp>
        <p:nvSpPr>
          <p:cNvPr id="10" name="文字方塊 9">
            <a:extLst>
              <a:ext uri="{FF2B5EF4-FFF2-40B4-BE49-F238E27FC236}">
                <a16:creationId xmlns:a16="http://schemas.microsoft.com/office/drawing/2014/main" id="{B1E2C143-A3CD-43FA-9E68-B689D69C2269}"/>
              </a:ext>
            </a:extLst>
          </p:cNvPr>
          <p:cNvSpPr txBox="1"/>
          <p:nvPr/>
        </p:nvSpPr>
        <p:spPr>
          <a:xfrm>
            <a:off x="9372600" y="1056861"/>
            <a:ext cx="2723823"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正常人之所有導數訊號圖</a:t>
            </a:r>
          </a:p>
        </p:txBody>
      </p:sp>
      <p:sp>
        <p:nvSpPr>
          <p:cNvPr id="11" name="文字方塊 10">
            <a:extLst>
              <a:ext uri="{FF2B5EF4-FFF2-40B4-BE49-F238E27FC236}">
                <a16:creationId xmlns:a16="http://schemas.microsoft.com/office/drawing/2014/main" id="{6C1A2312-A5BC-4653-A926-4220A4DDBBCB}"/>
              </a:ext>
            </a:extLst>
          </p:cNvPr>
          <p:cNvSpPr txBox="1"/>
          <p:nvPr/>
        </p:nvSpPr>
        <p:spPr>
          <a:xfrm>
            <a:off x="14357330" y="1056861"/>
            <a:ext cx="3416320"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洗腎廔管病患之所有導數訊號圖</a:t>
            </a:r>
          </a:p>
        </p:txBody>
      </p:sp>
      <p:sp>
        <p:nvSpPr>
          <p:cNvPr id="12" name="投影片編號版面配置區 11">
            <a:extLst>
              <a:ext uri="{FF2B5EF4-FFF2-40B4-BE49-F238E27FC236}">
                <a16:creationId xmlns:a16="http://schemas.microsoft.com/office/drawing/2014/main" id="{F020F3F5-543A-4EE4-80F7-50C78EDC6FD2}"/>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13" name="頁尾版面配置區 12">
            <a:extLst>
              <a:ext uri="{FF2B5EF4-FFF2-40B4-BE49-F238E27FC236}">
                <a16:creationId xmlns:a16="http://schemas.microsoft.com/office/drawing/2014/main" id="{41D3256F-EDF0-4357-AA8D-B7BF8E23D76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4809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845450" y="2257815"/>
            <a:ext cx="4419600" cy="962892"/>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特徵提取</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45450" y="3680695"/>
            <a:ext cx="6840198" cy="2925609"/>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其中 </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a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至 </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e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點分別對應於主收縮波與反射波的動態過程，而 </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f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點則位於反射波之後，對應於原始波形中的 </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Diastolic Peak</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（舒張峰）位置。</a:t>
            </a:r>
          </a:p>
        </p:txBody>
      </p:sp>
      <p:pic>
        <p:nvPicPr>
          <p:cNvPr id="12" name="圖片 11">
            <a:extLst>
              <a:ext uri="{FF2B5EF4-FFF2-40B4-BE49-F238E27FC236}">
                <a16:creationId xmlns:a16="http://schemas.microsoft.com/office/drawing/2014/main" id="{4CE28182-20FB-4C62-B83F-F572654A8AA4}"/>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9372600" y="3123566"/>
            <a:ext cx="8229600" cy="5029200"/>
          </a:xfrm>
          <a:prstGeom prst="rect">
            <a:avLst/>
          </a:prstGeom>
          <a:noFill/>
          <a:ln>
            <a:noFill/>
          </a:ln>
        </p:spPr>
      </p:pic>
      <p:sp>
        <p:nvSpPr>
          <p:cNvPr id="8" name="投影片編號版面配置區 7">
            <a:extLst>
              <a:ext uri="{FF2B5EF4-FFF2-40B4-BE49-F238E27FC236}">
                <a16:creationId xmlns:a16="http://schemas.microsoft.com/office/drawing/2014/main" id="{58A03332-C7AE-4D9D-AA59-7772BBFA3E02}"/>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9" name="頁尾版面配置區 8">
            <a:extLst>
              <a:ext uri="{FF2B5EF4-FFF2-40B4-BE49-F238E27FC236}">
                <a16:creationId xmlns:a16="http://schemas.microsoft.com/office/drawing/2014/main" id="{763CB31F-2084-49D5-9104-0D362EDD7F39}"/>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7398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實驗特徵</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---PPG</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4474110"/>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原始</a:t>
            </a:r>
            <a:r>
              <a:rPr lang="en-US" altLang="zh-TW" sz="3000" dirty="0">
                <a:latin typeface="微軟正黑體" panose="020B0604030504040204" pitchFamily="34" charset="-120"/>
                <a:ea typeface="微軟正黑體" panose="020B0604030504040204" pitchFamily="34" charset="-120"/>
                <a:cs typeface="芫荽" panose="02020500000000000000" charset="-120"/>
              </a:rPr>
              <a:t>PPG</a:t>
            </a:r>
            <a:r>
              <a:rPr lang="zh-TW" altLang="en-US" sz="3000" dirty="0">
                <a:latin typeface="微軟正黑體" panose="020B0604030504040204" pitchFamily="34" charset="-120"/>
                <a:ea typeface="微軟正黑體" panose="020B0604030504040204" pitchFamily="34" charset="-120"/>
                <a:cs typeface="芫荽" panose="02020500000000000000" charset="-120"/>
              </a:rPr>
              <a:t>包含了以下特徵：</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Systolic Peak</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Diastolic Peak</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Cardiac Cycle</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Cycle Area</a:t>
            </a:r>
          </a:p>
        </p:txBody>
      </p:sp>
      <p:sp>
        <p:nvSpPr>
          <p:cNvPr id="9" name="TextBox 3">
            <a:extLst>
              <a:ext uri="{FF2B5EF4-FFF2-40B4-BE49-F238E27FC236}">
                <a16:creationId xmlns:a16="http://schemas.microsoft.com/office/drawing/2014/main" id="{8638AC09-21EC-4BCF-9C31-D0D5775D209D}"/>
              </a:ext>
            </a:extLst>
          </p:cNvPr>
          <p:cNvSpPr txBox="1"/>
          <p:nvPr/>
        </p:nvSpPr>
        <p:spPr>
          <a:xfrm>
            <a:off x="5715000" y="3695700"/>
            <a:ext cx="14442396" cy="4474110"/>
          </a:xfrm>
          <a:prstGeom prst="rect">
            <a:avLst/>
          </a:prstGeom>
        </p:spPr>
        <p:txBody>
          <a:bodyPr wrap="square" lIns="0" tIns="0" rIns="0" bIns="0" rtlCol="0" anchor="t">
            <a:spAutoFit/>
          </a:bodyPr>
          <a:lstStyle/>
          <a:p>
            <a:pPr marL="648006" indent="-285757">
              <a:lnSpc>
                <a:spcPct val="200000"/>
              </a:lnSpc>
              <a:buFont typeface="Arial" panose="020B0604020202020204" pitchFamily="34" charset="0"/>
              <a:buChar char="•"/>
            </a:pP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648006" marR="0" lvl="0" indent="-285757" algn="l" defTabSz="914206"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altLang="zh-TW" sz="30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芫荽" panose="02020500000000000000" charset="-120"/>
              </a:rPr>
              <a:t>SSI</a:t>
            </a:r>
          </a:p>
          <a:p>
            <a:pPr marL="648006" marR="0" lvl="0" indent="-285757" algn="l" defTabSz="914206"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altLang="zh-TW" sz="30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芫荽" panose="02020500000000000000" charset="-120"/>
              </a:rPr>
              <a:t>Rise Time</a:t>
            </a:r>
          </a:p>
          <a:p>
            <a:pPr marL="648006" marR="0" lvl="0" indent="-285757" algn="l" defTabSz="914206"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altLang="zh-TW" sz="30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芫荽" panose="02020500000000000000" charset="-120"/>
              </a:rPr>
              <a:t>Systolic Peak Height</a:t>
            </a:r>
          </a:p>
          <a:p>
            <a:pPr marL="648006" marR="0" lvl="0" indent="-285757" algn="l" defTabSz="914206"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altLang="zh-TW" sz="30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芫荽" panose="02020500000000000000" charset="-120"/>
              </a:rPr>
              <a:t>Delta T</a:t>
            </a:r>
          </a:p>
        </p:txBody>
      </p:sp>
      <p:pic>
        <p:nvPicPr>
          <p:cNvPr id="10" name="圖片 9">
            <a:extLst>
              <a:ext uri="{FF2B5EF4-FFF2-40B4-BE49-F238E27FC236}">
                <a16:creationId xmlns:a16="http://schemas.microsoft.com/office/drawing/2014/main" id="{CB72F9F8-FDA0-48A7-A733-C800638C612D}"/>
              </a:ext>
            </a:extLst>
          </p:cNvPr>
          <p:cNvPicPr>
            <a:picLocks noChangeAspect="1"/>
          </p:cNvPicPr>
          <p:nvPr/>
        </p:nvPicPr>
        <p:blipFill rotWithShape="1">
          <a:blip r:embed="rId8"/>
          <a:srcRect l="3031" b="66690"/>
          <a:stretch/>
        </p:blipFill>
        <p:spPr>
          <a:xfrm>
            <a:off x="10439400" y="4305300"/>
            <a:ext cx="7315200" cy="3886200"/>
          </a:xfrm>
          <a:prstGeom prst="rect">
            <a:avLst/>
          </a:prstGeom>
        </p:spPr>
      </p:pic>
      <p:sp>
        <p:nvSpPr>
          <p:cNvPr id="8" name="投影片編號版面配置區 7">
            <a:extLst>
              <a:ext uri="{FF2B5EF4-FFF2-40B4-BE49-F238E27FC236}">
                <a16:creationId xmlns:a16="http://schemas.microsoft.com/office/drawing/2014/main" id="{5074C4D7-2B6B-4B65-BD94-85861E7B53B6}"/>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11" name="頁尾版面配置區 10">
            <a:extLst>
              <a:ext uri="{FF2B5EF4-FFF2-40B4-BE49-F238E27FC236}">
                <a16:creationId xmlns:a16="http://schemas.microsoft.com/office/drawing/2014/main" id="{9F17DD22-D460-4194-BE9F-26F3AAEE8566}"/>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5202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實驗特徵</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---FDPPG</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2627451"/>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FDPPG</a:t>
            </a:r>
            <a:r>
              <a:rPr lang="zh-TW" altLang="en-US" sz="3000" dirty="0">
                <a:latin typeface="微軟正黑體" panose="020B0604030504040204" pitchFamily="34" charset="-120"/>
                <a:ea typeface="微軟正黑體" panose="020B0604030504040204" pitchFamily="34" charset="-120"/>
                <a:cs typeface="芫荽" panose="02020500000000000000" charset="-120"/>
              </a:rPr>
              <a:t>包含了以下特徵：</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1st Derivative Cycle</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1st Derivative Peak</a:t>
            </a:r>
            <a:endParaRPr lang="zh-TW" altLang="en-US" sz="30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11" name="圖片 10">
            <a:extLst>
              <a:ext uri="{FF2B5EF4-FFF2-40B4-BE49-F238E27FC236}">
                <a16:creationId xmlns:a16="http://schemas.microsoft.com/office/drawing/2014/main" id="{DB1BD6FF-F3C0-49EB-AFCE-A5293E3D30F6}"/>
              </a:ext>
            </a:extLst>
          </p:cNvPr>
          <p:cNvPicPr>
            <a:picLocks noChangeAspect="1"/>
          </p:cNvPicPr>
          <p:nvPr/>
        </p:nvPicPr>
        <p:blipFill rotWithShape="1">
          <a:blip r:embed="rId8"/>
          <a:srcRect t="33790" b="33217"/>
          <a:stretch/>
        </p:blipFill>
        <p:spPr>
          <a:xfrm>
            <a:off x="9580473" y="4000486"/>
            <a:ext cx="7086600" cy="3615947"/>
          </a:xfrm>
          <a:prstGeom prst="rect">
            <a:avLst/>
          </a:prstGeom>
        </p:spPr>
      </p:pic>
      <p:sp>
        <p:nvSpPr>
          <p:cNvPr id="8" name="投影片編號版面配置區 7">
            <a:extLst>
              <a:ext uri="{FF2B5EF4-FFF2-40B4-BE49-F238E27FC236}">
                <a16:creationId xmlns:a16="http://schemas.microsoft.com/office/drawing/2014/main" id="{1EC1773A-B4BD-49C4-97E2-88BC6C901067}"/>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9" name="頁尾版面配置區 8">
            <a:extLst>
              <a:ext uri="{FF2B5EF4-FFF2-40B4-BE49-F238E27FC236}">
                <a16:creationId xmlns:a16="http://schemas.microsoft.com/office/drawing/2014/main" id="{15558412-85EC-4191-84D9-640EA60A8C1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483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實驗特徵</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---SDPPG</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5397440"/>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SDPPG</a:t>
            </a:r>
            <a:r>
              <a:rPr lang="zh-TW" altLang="en-US" sz="3000" dirty="0">
                <a:latin typeface="微軟正黑體" panose="020B0604030504040204" pitchFamily="34" charset="-120"/>
                <a:ea typeface="微軟正黑體" panose="020B0604030504040204" pitchFamily="34" charset="-120"/>
                <a:cs typeface="芫荽" panose="02020500000000000000" charset="-120"/>
              </a:rPr>
              <a:t>包含了以下特徵：</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c/a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d/a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(b-d-c-e)/a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(b-e)/a</a:t>
            </a:r>
            <a:endParaRPr lang="zh-TW" altLang="en-US" sz="30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8" name="圖片 7">
            <a:extLst>
              <a:ext uri="{FF2B5EF4-FFF2-40B4-BE49-F238E27FC236}">
                <a16:creationId xmlns:a16="http://schemas.microsoft.com/office/drawing/2014/main" id="{0193DBC4-D5AE-4F05-A996-A10A26137BFA}"/>
              </a:ext>
            </a:extLst>
          </p:cNvPr>
          <p:cNvPicPr>
            <a:picLocks noChangeAspect="1"/>
          </p:cNvPicPr>
          <p:nvPr/>
        </p:nvPicPr>
        <p:blipFill rotWithShape="1">
          <a:blip r:embed="rId8"/>
          <a:srcRect t="67457"/>
          <a:stretch/>
        </p:blipFill>
        <p:spPr>
          <a:xfrm>
            <a:off x="8839200" y="4143747"/>
            <a:ext cx="7827873" cy="3939666"/>
          </a:xfrm>
          <a:prstGeom prst="rect">
            <a:avLst/>
          </a:prstGeom>
        </p:spPr>
      </p:pic>
      <p:sp>
        <p:nvSpPr>
          <p:cNvPr id="9" name="投影片編號版面配置區 8">
            <a:extLst>
              <a:ext uri="{FF2B5EF4-FFF2-40B4-BE49-F238E27FC236}">
                <a16:creationId xmlns:a16="http://schemas.microsoft.com/office/drawing/2014/main" id="{75B75A7D-DEEC-4407-9FE8-ECFD708E3C21}"/>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10" name="頁尾版面配置區 9">
            <a:extLst>
              <a:ext uri="{FF2B5EF4-FFF2-40B4-BE49-F238E27FC236}">
                <a16:creationId xmlns:a16="http://schemas.microsoft.com/office/drawing/2014/main" id="{AD9C6B24-7C25-4355-8520-C0F205734AF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702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3352800" y="3009900"/>
            <a:ext cx="10591799" cy="6810116"/>
            <a:chOff x="0" y="0"/>
            <a:chExt cx="2277296" cy="1793611"/>
          </a:xfrm>
        </p:grpSpPr>
        <p:sp>
          <p:nvSpPr>
            <p:cNvPr id="3" name="Freeform 3"/>
            <p:cNvSpPr/>
            <p:nvPr/>
          </p:nvSpPr>
          <p:spPr>
            <a:xfrm>
              <a:off x="0" y="0"/>
              <a:ext cx="2277296" cy="1793611"/>
            </a:xfrm>
            <a:custGeom>
              <a:avLst/>
              <a:gdLst/>
              <a:ahLst/>
              <a:cxnLst/>
              <a:rect l="l" t="t" r="r" b="b"/>
              <a:pathLst>
                <a:path w="2277296" h="1793611">
                  <a:moveTo>
                    <a:pt x="45664" y="0"/>
                  </a:moveTo>
                  <a:lnTo>
                    <a:pt x="2231632" y="0"/>
                  </a:lnTo>
                  <a:cubicBezTo>
                    <a:pt x="2243743" y="0"/>
                    <a:pt x="2255358" y="4811"/>
                    <a:pt x="2263922" y="13375"/>
                  </a:cubicBezTo>
                  <a:cubicBezTo>
                    <a:pt x="2272485" y="21938"/>
                    <a:pt x="2277296" y="33553"/>
                    <a:pt x="2277296" y="45664"/>
                  </a:cubicBezTo>
                  <a:lnTo>
                    <a:pt x="2277296" y="1747947"/>
                  </a:lnTo>
                  <a:cubicBezTo>
                    <a:pt x="2277296" y="1760058"/>
                    <a:pt x="2272485" y="1771673"/>
                    <a:pt x="2263922" y="1780236"/>
                  </a:cubicBezTo>
                  <a:cubicBezTo>
                    <a:pt x="2255358" y="1788800"/>
                    <a:pt x="2243743" y="1793611"/>
                    <a:pt x="2231632" y="1793611"/>
                  </a:cubicBezTo>
                  <a:lnTo>
                    <a:pt x="45664" y="1793611"/>
                  </a:lnTo>
                  <a:cubicBezTo>
                    <a:pt x="33553" y="1793611"/>
                    <a:pt x="21938" y="1788800"/>
                    <a:pt x="13375" y="1780236"/>
                  </a:cubicBezTo>
                  <a:cubicBezTo>
                    <a:pt x="4811" y="1771673"/>
                    <a:pt x="0" y="1760058"/>
                    <a:pt x="0" y="1747947"/>
                  </a:cubicBezTo>
                  <a:lnTo>
                    <a:pt x="0" y="45664"/>
                  </a:lnTo>
                  <a:cubicBezTo>
                    <a:pt x="0" y="33553"/>
                    <a:pt x="4811" y="21938"/>
                    <a:pt x="13375" y="13375"/>
                  </a:cubicBezTo>
                  <a:cubicBezTo>
                    <a:pt x="21938" y="4811"/>
                    <a:pt x="33553" y="0"/>
                    <a:pt x="45664" y="0"/>
                  </a:cubicBezTo>
                  <a:close/>
                </a:path>
              </a:pathLst>
            </a:custGeom>
            <a:solidFill>
              <a:srgbClr val="C0B3A0">
                <a:alpha val="20784"/>
              </a:srgbClr>
            </a:solidFill>
            <a:ln w="47625" cap="rnd">
              <a:solidFill>
                <a:srgbClr val="000000">
                  <a:alpha val="20784"/>
                </a:srgbClr>
              </a:solidFill>
              <a:prstDash val="solid"/>
              <a:round/>
            </a:ln>
          </p:spPr>
        </p:sp>
        <p:sp>
          <p:nvSpPr>
            <p:cNvPr id="4" name="TextBox 4"/>
            <p:cNvSpPr txBox="1"/>
            <p:nvPr/>
          </p:nvSpPr>
          <p:spPr>
            <a:xfrm>
              <a:off x="0" y="-38100"/>
              <a:ext cx="2277296" cy="183171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3902850" y="3529113"/>
            <a:ext cx="9508020" cy="5610239"/>
            <a:chOff x="-26504" y="-380851"/>
            <a:chExt cx="11247467" cy="7480319"/>
          </a:xfrm>
        </p:grpSpPr>
        <p:sp>
          <p:nvSpPr>
            <p:cNvPr id="6" name="TextBox 6"/>
            <p:cNvSpPr txBox="1"/>
            <p:nvPr/>
          </p:nvSpPr>
          <p:spPr>
            <a:xfrm>
              <a:off x="-26504" y="-380851"/>
              <a:ext cx="11247467" cy="1218624"/>
            </a:xfrm>
            <a:prstGeom prst="rect">
              <a:avLst/>
            </a:prstGeom>
          </p:spPr>
          <p:txBody>
            <a:bodyPr wrap="square" lIns="0" tIns="0" rIns="0" bIns="0" rtlCol="0" anchor="t">
              <a:spAutoFit/>
            </a:bodyPr>
            <a:lstStyle/>
            <a:p>
              <a:pPr marL="1007871" lvl="1" indent="-571500" algn="just">
                <a:lnSpc>
                  <a:spcPts val="8084"/>
                </a:lnSpc>
                <a:buFont typeface="Arial" panose="020B0604020202020204" pitchFamily="34" charset="0"/>
                <a:buChar char="•"/>
              </a:pPr>
              <a:r>
                <a:rPr lang="zh-TW" altLang="en-US" sz="4040" kern="0" dirty="0">
                  <a:solidFill>
                    <a:srgbClr val="252930"/>
                  </a:solidFill>
                  <a:latin typeface="微軟正黑體" panose="020B0604030504040204" pitchFamily="34" charset="-120"/>
                  <a:ea typeface="微軟正黑體" panose="020B0604030504040204" pitchFamily="34" charset="-120"/>
                  <a:cs typeface="Maven Pro"/>
                  <a:sym typeface="Maven Pro"/>
                </a:rPr>
                <a:t>緒論</a:t>
              </a:r>
              <a:r>
                <a:rPr lang="en-US" altLang="zh-TW" sz="4040" kern="0" dirty="0">
                  <a:solidFill>
                    <a:srgbClr val="252930"/>
                  </a:solidFill>
                  <a:latin typeface="標楷體" panose="03000509000000000000" pitchFamily="65" charset="-120"/>
                  <a:ea typeface="Maven Pro"/>
                  <a:cs typeface="Maven Pro"/>
                  <a:sym typeface="Maven Pro"/>
                </a:rPr>
                <a:t>				</a:t>
              </a:r>
              <a:r>
                <a:rPr lang="en-US" sz="4040" dirty="0">
                  <a:solidFill>
                    <a:srgbClr val="252930"/>
                  </a:solidFill>
                  <a:latin typeface="Maven Pro"/>
                  <a:ea typeface="Maven Pro"/>
                  <a:cs typeface="Maven Pro"/>
                  <a:sym typeface="Maven Pro"/>
                </a:rPr>
                <a:t>Introduction</a:t>
              </a:r>
            </a:p>
          </p:txBody>
        </p:sp>
        <p:sp>
          <p:nvSpPr>
            <p:cNvPr id="7" name="TextBox 7"/>
            <p:cNvSpPr txBox="1"/>
            <p:nvPr/>
          </p:nvSpPr>
          <p:spPr>
            <a:xfrm>
              <a:off x="-1" y="1246541"/>
              <a:ext cx="11220964" cy="1195456"/>
            </a:xfrm>
            <a:prstGeom prst="rect">
              <a:avLst/>
            </a:prstGeom>
          </p:spPr>
          <p:txBody>
            <a:bodyPr wrap="square" lIns="0" tIns="0" rIns="0" bIns="0" rtlCol="0" anchor="t">
              <a:spAutoFit/>
            </a:bodyPr>
            <a:lstStyle/>
            <a:p>
              <a:pPr marL="1007871" lvl="1" indent="-571500" algn="just">
                <a:lnSpc>
                  <a:spcPts val="8084"/>
                </a:lnSpc>
                <a:buFont typeface="Arial" panose="020B0604020202020204" pitchFamily="34" charset="0"/>
                <a:buChar char="•"/>
              </a:pPr>
              <a:r>
                <a:rPr lang="zh-TW" altLang="en-US" sz="4042" dirty="0">
                  <a:solidFill>
                    <a:srgbClr val="252930"/>
                  </a:solidFill>
                  <a:latin typeface="微軟正黑體" panose="020B0604030504040204" pitchFamily="34" charset="-120"/>
                  <a:ea typeface="微軟正黑體" panose="020B0604030504040204" pitchFamily="34" charset="-120"/>
                  <a:cs typeface="Maven Pro"/>
                  <a:sym typeface="Maven Pro"/>
                </a:rPr>
                <a:t>材料與實驗特徵</a:t>
              </a:r>
              <a:r>
                <a:rPr lang="en-US" altLang="zh-TW" sz="4042" dirty="0">
                  <a:solidFill>
                    <a:srgbClr val="252930"/>
                  </a:solidFill>
                  <a:latin typeface="微軟正黑體" panose="020B0604030504040204" pitchFamily="34" charset="-120"/>
                  <a:ea typeface="微軟正黑體" panose="020B0604030504040204" pitchFamily="34" charset="-120"/>
                  <a:cs typeface="Maven Pro"/>
                  <a:sym typeface="Maven Pro"/>
                </a:rPr>
                <a:t>	</a:t>
              </a:r>
              <a:r>
                <a:rPr lang="en-US" sz="4042" dirty="0">
                  <a:solidFill>
                    <a:srgbClr val="252930"/>
                  </a:solidFill>
                  <a:latin typeface="Maven Pro"/>
                  <a:ea typeface="Maven Pro"/>
                  <a:cs typeface="Maven Pro"/>
                  <a:sym typeface="Maven Pro"/>
                </a:rPr>
                <a:t>Materials</a:t>
              </a:r>
            </a:p>
          </p:txBody>
        </p:sp>
        <p:sp>
          <p:nvSpPr>
            <p:cNvPr id="8" name="TextBox 8"/>
            <p:cNvSpPr txBox="1"/>
            <p:nvPr/>
          </p:nvSpPr>
          <p:spPr>
            <a:xfrm>
              <a:off x="0" y="2797882"/>
              <a:ext cx="11220963" cy="1200585"/>
            </a:xfrm>
            <a:prstGeom prst="rect">
              <a:avLst/>
            </a:prstGeom>
          </p:spPr>
          <p:txBody>
            <a:bodyPr wrap="square" lIns="0" tIns="0" rIns="0" bIns="0" rtlCol="0" anchor="t">
              <a:spAutoFit/>
            </a:bodyPr>
            <a:lstStyle/>
            <a:p>
              <a:pPr marL="1007871" lvl="1" indent="-571500" algn="just">
                <a:lnSpc>
                  <a:spcPts val="8084"/>
                </a:lnSpc>
                <a:buFont typeface="Arial" panose="020B0604020202020204" pitchFamily="34" charset="0"/>
                <a:buChar char="•"/>
              </a:pPr>
              <a:r>
                <a:rPr lang="zh-TW" altLang="en-US" sz="4042" dirty="0">
                  <a:solidFill>
                    <a:srgbClr val="252930"/>
                  </a:solidFill>
                  <a:latin typeface="微軟正黑體" panose="020B0604030504040204" pitchFamily="34" charset="-120"/>
                  <a:ea typeface="微軟正黑體" panose="020B0604030504040204" pitchFamily="34" charset="-120"/>
                  <a:cs typeface="Maven Pro"/>
                  <a:sym typeface="Maven Pro"/>
                </a:rPr>
                <a:t>研究方法</a:t>
              </a:r>
              <a:r>
                <a:rPr lang="en-US" altLang="zh-TW" sz="4042" dirty="0">
                  <a:solidFill>
                    <a:srgbClr val="252930"/>
                  </a:solidFill>
                  <a:latin typeface="Maven Pro"/>
                  <a:ea typeface="Maven Pro"/>
                  <a:cs typeface="Maven Pro"/>
                  <a:sym typeface="Maven Pro"/>
                </a:rPr>
                <a:t>			</a:t>
              </a:r>
              <a:r>
                <a:rPr lang="en-US" sz="4042" dirty="0">
                  <a:solidFill>
                    <a:srgbClr val="252930"/>
                  </a:solidFill>
                  <a:latin typeface="Maven Pro"/>
                  <a:ea typeface="Maven Pro"/>
                  <a:cs typeface="Maven Pro"/>
                  <a:sym typeface="Maven Pro"/>
                </a:rPr>
                <a:t>Methods</a:t>
              </a:r>
            </a:p>
          </p:txBody>
        </p:sp>
        <p:sp>
          <p:nvSpPr>
            <p:cNvPr id="9" name="TextBox 9"/>
            <p:cNvSpPr txBox="1"/>
            <p:nvPr/>
          </p:nvSpPr>
          <p:spPr>
            <a:xfrm>
              <a:off x="0" y="4349224"/>
              <a:ext cx="11220963" cy="1200585"/>
            </a:xfrm>
            <a:prstGeom prst="rect">
              <a:avLst/>
            </a:prstGeom>
          </p:spPr>
          <p:txBody>
            <a:bodyPr wrap="square" lIns="0" tIns="0" rIns="0" bIns="0" rtlCol="0" anchor="t">
              <a:spAutoFit/>
            </a:bodyPr>
            <a:lstStyle/>
            <a:p>
              <a:pPr marL="1007871" lvl="1" indent="-571500" algn="just">
                <a:lnSpc>
                  <a:spcPts val="8084"/>
                </a:lnSpc>
                <a:buFont typeface="Arial" panose="020B0604020202020204" pitchFamily="34" charset="0"/>
                <a:buChar char="•"/>
              </a:pPr>
              <a:r>
                <a:rPr lang="zh-TW" altLang="en-US" sz="4042" dirty="0">
                  <a:solidFill>
                    <a:srgbClr val="252930"/>
                  </a:solidFill>
                  <a:latin typeface="微軟正黑體" panose="020B0604030504040204" pitchFamily="34" charset="-120"/>
                  <a:ea typeface="微軟正黑體" panose="020B0604030504040204" pitchFamily="34" charset="-120"/>
                  <a:cs typeface="Maven Pro"/>
                  <a:sym typeface="Maven Pro"/>
                </a:rPr>
                <a:t>結果</a:t>
              </a:r>
              <a:r>
                <a:rPr lang="en-US" altLang="zh-TW" sz="4042" dirty="0">
                  <a:solidFill>
                    <a:srgbClr val="252930"/>
                  </a:solidFill>
                  <a:latin typeface="Maven Pro"/>
                  <a:ea typeface="Maven Pro"/>
                  <a:cs typeface="Maven Pro"/>
                  <a:sym typeface="Maven Pro"/>
                </a:rPr>
                <a:t>				</a:t>
              </a:r>
              <a:r>
                <a:rPr lang="en-US" sz="4042" dirty="0">
                  <a:solidFill>
                    <a:srgbClr val="252930"/>
                  </a:solidFill>
                  <a:latin typeface="Maven Pro"/>
                  <a:ea typeface="Maven Pro"/>
                  <a:cs typeface="Maven Pro"/>
                  <a:sym typeface="Maven Pro"/>
                </a:rPr>
                <a:t>Results</a:t>
              </a:r>
            </a:p>
          </p:txBody>
        </p:sp>
        <p:sp>
          <p:nvSpPr>
            <p:cNvPr id="10" name="TextBox 10"/>
            <p:cNvSpPr txBox="1"/>
            <p:nvPr/>
          </p:nvSpPr>
          <p:spPr>
            <a:xfrm>
              <a:off x="0" y="5898883"/>
              <a:ext cx="11220963" cy="1200585"/>
            </a:xfrm>
            <a:prstGeom prst="rect">
              <a:avLst/>
            </a:prstGeom>
          </p:spPr>
          <p:txBody>
            <a:bodyPr wrap="square" lIns="0" tIns="0" rIns="0" bIns="0" rtlCol="0" anchor="t">
              <a:spAutoFit/>
            </a:bodyPr>
            <a:lstStyle/>
            <a:p>
              <a:pPr marL="1007871" lvl="1" indent="-571500" algn="just">
                <a:lnSpc>
                  <a:spcPts val="8084"/>
                </a:lnSpc>
                <a:buFont typeface="Arial" panose="020B0604020202020204" pitchFamily="34" charset="0"/>
                <a:buChar char="•"/>
              </a:pPr>
              <a:r>
                <a:rPr lang="zh-TW" altLang="en-US" sz="4042" dirty="0">
                  <a:solidFill>
                    <a:srgbClr val="252930"/>
                  </a:solidFill>
                  <a:latin typeface="微軟正黑體" panose="020B0604030504040204" pitchFamily="34" charset="-120"/>
                  <a:ea typeface="微軟正黑體" panose="020B0604030504040204" pitchFamily="34" charset="-120"/>
                  <a:cs typeface="Maven Pro"/>
                  <a:sym typeface="Maven Pro"/>
                </a:rPr>
                <a:t>討論</a:t>
              </a:r>
              <a:r>
                <a:rPr lang="en-US" altLang="zh-TW" sz="4042" dirty="0">
                  <a:solidFill>
                    <a:srgbClr val="252930"/>
                  </a:solidFill>
                  <a:latin typeface="Maven Pro"/>
                  <a:ea typeface="Maven Pro"/>
                  <a:cs typeface="Maven Pro"/>
                  <a:sym typeface="Maven Pro"/>
                </a:rPr>
                <a:t>				</a:t>
              </a:r>
              <a:r>
                <a:rPr lang="en-US" sz="4042" dirty="0">
                  <a:solidFill>
                    <a:srgbClr val="252930"/>
                  </a:solidFill>
                  <a:latin typeface="Maven Pro"/>
                  <a:ea typeface="Maven Pro"/>
                  <a:cs typeface="Maven Pro"/>
                  <a:sym typeface="Maven Pro"/>
                </a:rPr>
                <a:t>Conclusion</a:t>
              </a:r>
            </a:p>
          </p:txBody>
        </p:sp>
      </p:grpSp>
      <p:sp>
        <p:nvSpPr>
          <p:cNvPr id="11" name="TextBox 11"/>
          <p:cNvSpPr txBox="1"/>
          <p:nvPr/>
        </p:nvSpPr>
        <p:spPr>
          <a:xfrm>
            <a:off x="4995148" y="1860291"/>
            <a:ext cx="8297704" cy="845492"/>
          </a:xfrm>
          <a:prstGeom prst="rect">
            <a:avLst/>
          </a:prstGeom>
        </p:spPr>
        <p:txBody>
          <a:bodyPr lIns="0" tIns="0" rIns="0" bIns="0" rtlCol="0" anchor="t">
            <a:spAutoFit/>
          </a:bodyPr>
          <a:lstStyle/>
          <a:p>
            <a:pPr algn="ctr">
              <a:lnSpc>
                <a:spcPts val="5841"/>
              </a:lnSpc>
            </a:pPr>
            <a:r>
              <a:rPr lang="en-US" sz="7301" b="1">
                <a:solidFill>
                  <a:srgbClr val="252D37"/>
                </a:solidFill>
                <a:latin typeface="Maven Pro Bold"/>
                <a:ea typeface="Maven Pro Bold"/>
                <a:cs typeface="Maven Pro Bold"/>
                <a:sym typeface="Maven Pro Bold"/>
              </a:rPr>
              <a:t>OUTLINE</a:t>
            </a:r>
          </a:p>
        </p:txBody>
      </p:sp>
      <p:sp>
        <p:nvSpPr>
          <p:cNvPr id="12" name="Freeform 1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投影片編號版面配置區 15">
            <a:extLst>
              <a:ext uri="{FF2B5EF4-FFF2-40B4-BE49-F238E27FC236}">
                <a16:creationId xmlns:a16="http://schemas.microsoft.com/office/drawing/2014/main" id="{DA7E7840-EAF5-46AD-B49C-2E7C5DB975C9}"/>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17" name="頁尾版面配置區 16">
            <a:extLst>
              <a:ext uri="{FF2B5EF4-FFF2-40B4-BE49-F238E27FC236}">
                <a16:creationId xmlns:a16="http://schemas.microsoft.com/office/drawing/2014/main" id="{F4352148-2F98-43CD-8B7D-A927F8B5A51D}"/>
              </a:ext>
            </a:extLst>
          </p:cNvPr>
          <p:cNvSpPr>
            <a:spLocks noGrp="1"/>
          </p:cNvSpPr>
          <p:nvPr>
            <p:ph type="ftr" sz="quarter" idx="1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實驗特徵</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---SDPPG</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5397440"/>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SDPPG</a:t>
            </a:r>
            <a:r>
              <a:rPr lang="zh-TW" altLang="en-US" sz="3000" dirty="0">
                <a:latin typeface="微軟正黑體" panose="020B0604030504040204" pitchFamily="34" charset="-120"/>
                <a:ea typeface="微軟正黑體" panose="020B0604030504040204" pitchFamily="34" charset="-120"/>
                <a:cs typeface="芫荽" panose="02020500000000000000" charset="-120"/>
              </a:rPr>
              <a:t>包含了以下特徵：</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c/a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d/a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(b-d-c-e)/a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(b-e)/a</a:t>
            </a:r>
            <a:endParaRPr lang="zh-TW" altLang="en-US" sz="30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8" name="圖片 7">
            <a:extLst>
              <a:ext uri="{FF2B5EF4-FFF2-40B4-BE49-F238E27FC236}">
                <a16:creationId xmlns:a16="http://schemas.microsoft.com/office/drawing/2014/main" id="{0193DBC4-D5AE-4F05-A996-A10A26137BFA}"/>
              </a:ext>
            </a:extLst>
          </p:cNvPr>
          <p:cNvPicPr>
            <a:picLocks noChangeAspect="1"/>
          </p:cNvPicPr>
          <p:nvPr/>
        </p:nvPicPr>
        <p:blipFill rotWithShape="1">
          <a:blip r:embed="rId8"/>
          <a:srcRect t="67457"/>
          <a:stretch/>
        </p:blipFill>
        <p:spPr>
          <a:xfrm>
            <a:off x="8839200" y="4143747"/>
            <a:ext cx="7827873" cy="3939666"/>
          </a:xfrm>
          <a:prstGeom prst="rect">
            <a:avLst/>
          </a:prstGeom>
        </p:spPr>
      </p:pic>
      <p:sp>
        <p:nvSpPr>
          <p:cNvPr id="9" name="投影片編號版面配置區 8">
            <a:extLst>
              <a:ext uri="{FF2B5EF4-FFF2-40B4-BE49-F238E27FC236}">
                <a16:creationId xmlns:a16="http://schemas.microsoft.com/office/drawing/2014/main" id="{6890DCC3-68AF-47CA-BB68-9CA40BFAA8A1}"/>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10" name="頁尾版面配置區 9">
            <a:extLst>
              <a:ext uri="{FF2B5EF4-FFF2-40B4-BE49-F238E27FC236}">
                <a16:creationId xmlns:a16="http://schemas.microsoft.com/office/drawing/2014/main" id="{91EA5EA3-6ED4-4735-8127-117F3BCC54A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6783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實驗特徵</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---SDPPG</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5397440"/>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SDPPG</a:t>
            </a:r>
            <a:r>
              <a:rPr lang="zh-TW" altLang="en-US" sz="3000" dirty="0">
                <a:latin typeface="微軟正黑體" panose="020B0604030504040204" pitchFamily="34" charset="-120"/>
                <a:ea typeface="微軟正黑體" panose="020B0604030504040204" pitchFamily="34" charset="-120"/>
                <a:cs typeface="芫荽" panose="02020500000000000000" charset="-120"/>
              </a:rPr>
              <a:t>包含了以下特徵： 基本定義</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c/a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d/a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(b-d-c-e)/a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(b-e)/a</a:t>
            </a:r>
            <a:endParaRPr lang="zh-TW" altLang="en-US" sz="30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8" name="圖片 7">
            <a:extLst>
              <a:ext uri="{FF2B5EF4-FFF2-40B4-BE49-F238E27FC236}">
                <a16:creationId xmlns:a16="http://schemas.microsoft.com/office/drawing/2014/main" id="{0193DBC4-D5AE-4F05-A996-A10A26137BFA}"/>
              </a:ext>
            </a:extLst>
          </p:cNvPr>
          <p:cNvPicPr>
            <a:picLocks noChangeAspect="1"/>
          </p:cNvPicPr>
          <p:nvPr/>
        </p:nvPicPr>
        <p:blipFill rotWithShape="1">
          <a:blip r:embed="rId8"/>
          <a:srcRect t="67457"/>
          <a:stretch/>
        </p:blipFill>
        <p:spPr>
          <a:xfrm>
            <a:off x="8839200" y="4143747"/>
            <a:ext cx="7827873" cy="3939666"/>
          </a:xfrm>
          <a:prstGeom prst="rect">
            <a:avLst/>
          </a:prstGeom>
        </p:spPr>
      </p:pic>
      <p:sp>
        <p:nvSpPr>
          <p:cNvPr id="9" name="投影片編號版面配置區 8">
            <a:extLst>
              <a:ext uri="{FF2B5EF4-FFF2-40B4-BE49-F238E27FC236}">
                <a16:creationId xmlns:a16="http://schemas.microsoft.com/office/drawing/2014/main" id="{1295F2CF-72F0-4DDD-B0C0-F48F38FD5989}"/>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10" name="頁尾版面配置區 9">
            <a:extLst>
              <a:ext uri="{FF2B5EF4-FFF2-40B4-BE49-F238E27FC236}">
                <a16:creationId xmlns:a16="http://schemas.microsoft.com/office/drawing/2014/main" id="{7B7A7887-9F1D-4630-A227-5C10E0AC3DCB}"/>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84769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實驗特徵</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---SDPPG</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5397440"/>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SDPPG</a:t>
            </a:r>
            <a:r>
              <a:rPr lang="zh-TW" altLang="en-US" sz="3000" dirty="0">
                <a:latin typeface="微軟正黑體" panose="020B0604030504040204" pitchFamily="34" charset="-120"/>
                <a:ea typeface="微軟正黑體" panose="020B0604030504040204" pitchFamily="34" charset="-120"/>
                <a:cs typeface="芫荽" panose="02020500000000000000" charset="-120"/>
              </a:rPr>
              <a:t>包含了以下特徵：</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c/a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d/a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(b-d-c-e)/a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(b-e)/a</a:t>
            </a:r>
            <a:endParaRPr lang="zh-TW" altLang="en-US" sz="3000" dirty="0">
              <a:latin typeface="微軟正黑體" panose="020B0604030504040204" pitchFamily="34" charset="-120"/>
              <a:ea typeface="微軟正黑體" panose="020B0604030504040204" pitchFamily="34" charset="-120"/>
              <a:cs typeface="芫荽" panose="02020500000000000000" charset="-120"/>
            </a:endParaRPr>
          </a:p>
        </p:txBody>
      </p:sp>
      <p:graphicFrame>
        <p:nvGraphicFramePr>
          <p:cNvPr id="10" name="表格 9">
            <a:extLst>
              <a:ext uri="{FF2B5EF4-FFF2-40B4-BE49-F238E27FC236}">
                <a16:creationId xmlns:a16="http://schemas.microsoft.com/office/drawing/2014/main" id="{A5A972CF-AC79-44B4-92F0-B989116554CF}"/>
              </a:ext>
            </a:extLst>
          </p:cNvPr>
          <p:cNvGraphicFramePr>
            <a:graphicFrameLocks noGrp="1"/>
          </p:cNvGraphicFramePr>
          <p:nvPr>
            <p:extLst>
              <p:ext uri="{D42A27DB-BD31-4B8C-83A1-F6EECF244321}">
                <p14:modId xmlns:p14="http://schemas.microsoft.com/office/powerpoint/2010/main" val="3361596377"/>
              </p:ext>
            </p:extLst>
          </p:nvPr>
        </p:nvGraphicFramePr>
        <p:xfrm>
          <a:off x="8421348" y="3485906"/>
          <a:ext cx="8458200" cy="5640197"/>
        </p:xfrm>
        <a:graphic>
          <a:graphicData uri="http://schemas.openxmlformats.org/drawingml/2006/table">
            <a:tbl>
              <a:tblPr firstRow="1" firstCol="1" bandRow="1">
                <a:tableStyleId>{2D5ABB26-0587-4C30-8999-92F81FD0307C}</a:tableStyleId>
              </a:tblPr>
              <a:tblGrid>
                <a:gridCol w="2694951">
                  <a:extLst>
                    <a:ext uri="{9D8B030D-6E8A-4147-A177-3AD203B41FA5}">
                      <a16:colId xmlns:a16="http://schemas.microsoft.com/office/drawing/2014/main" val="3205793472"/>
                    </a:ext>
                  </a:extLst>
                </a:gridCol>
                <a:gridCol w="5763249">
                  <a:extLst>
                    <a:ext uri="{9D8B030D-6E8A-4147-A177-3AD203B41FA5}">
                      <a16:colId xmlns:a16="http://schemas.microsoft.com/office/drawing/2014/main" val="1339187537"/>
                    </a:ext>
                  </a:extLst>
                </a:gridCol>
              </a:tblGrid>
              <a:tr h="449187">
                <a:tc>
                  <a:txBody>
                    <a:bodyPr/>
                    <a:lstStyle/>
                    <a:p>
                      <a:pPr algn="just">
                        <a:lnSpc>
                          <a:spcPct val="150000"/>
                        </a:lnSpc>
                      </a:pPr>
                      <a:r>
                        <a:rPr lang="en-US" sz="2400" b="1" kern="100">
                          <a:effectLst/>
                        </a:rPr>
                        <a:t>特徵(參數)</a:t>
                      </a:r>
                      <a:endParaRPr lang="zh-TW" sz="2400" b="1" kern="10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just">
                        <a:lnSpc>
                          <a:spcPct val="150000"/>
                        </a:lnSpc>
                      </a:pPr>
                      <a:r>
                        <a:rPr lang="en-US" sz="2400" kern="100" dirty="0" err="1">
                          <a:effectLst/>
                        </a:rPr>
                        <a:t>定義</a:t>
                      </a:r>
                      <a:endParaRPr lang="zh-TW" sz="2400" kern="100" dirty="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619124"/>
                  </a:ext>
                </a:extLst>
              </a:tr>
              <a:tr h="944976">
                <a:tc>
                  <a:txBody>
                    <a:bodyPr/>
                    <a:lstStyle/>
                    <a:p>
                      <a:pPr algn="just">
                        <a:lnSpc>
                          <a:spcPct val="150000"/>
                        </a:lnSpc>
                      </a:pPr>
                      <a:r>
                        <a:rPr lang="en-US" sz="2400" b="1" kern="100" dirty="0">
                          <a:effectLst/>
                        </a:rPr>
                        <a:t>Ratio b/a</a:t>
                      </a:r>
                      <a:endParaRPr lang="zh-TW" sz="2400" b="1" kern="100" dirty="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pPr>
                      <a:r>
                        <a:rPr lang="en-US" sz="2400" kern="100" dirty="0" err="1">
                          <a:effectLst/>
                        </a:rPr>
                        <a:t>反映動脈僵硬度與血管彈性，高值常預示動脈粥樣硬化和老化</a:t>
                      </a:r>
                      <a:r>
                        <a:rPr lang="en-US" sz="2400" kern="100" dirty="0">
                          <a:effectLst/>
                        </a:rPr>
                        <a:t>。</a:t>
                      </a:r>
                      <a:endParaRPr lang="zh-TW" sz="2400" kern="100" dirty="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0977611"/>
                  </a:ext>
                </a:extLst>
              </a:tr>
              <a:tr h="944976">
                <a:tc>
                  <a:txBody>
                    <a:bodyPr/>
                    <a:lstStyle/>
                    <a:p>
                      <a:pPr algn="just">
                        <a:lnSpc>
                          <a:spcPct val="150000"/>
                        </a:lnSpc>
                      </a:pPr>
                      <a:r>
                        <a:rPr lang="en-US" sz="2400" b="1" kern="100">
                          <a:effectLst/>
                        </a:rPr>
                        <a:t>Ratio c/a</a:t>
                      </a:r>
                      <a:endParaRPr lang="zh-TW" sz="2400" b="1" kern="10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pPr>
                      <a:r>
                        <a:rPr lang="en-US" sz="2400" kern="100">
                          <a:effectLst/>
                        </a:rPr>
                        <a:t>指示血管順應性與內皮功能，低值可能與動脈僵硬有關。</a:t>
                      </a:r>
                      <a:endParaRPr lang="zh-TW" sz="2400" kern="10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253382"/>
                  </a:ext>
                </a:extLst>
              </a:tr>
              <a:tr h="944976">
                <a:tc>
                  <a:txBody>
                    <a:bodyPr/>
                    <a:lstStyle/>
                    <a:p>
                      <a:pPr algn="just">
                        <a:lnSpc>
                          <a:spcPct val="150000"/>
                        </a:lnSpc>
                      </a:pPr>
                      <a:r>
                        <a:rPr lang="en-US" sz="2400" b="1" kern="100">
                          <a:effectLst/>
                        </a:rPr>
                        <a:t>Ratio d/a</a:t>
                      </a:r>
                      <a:endParaRPr lang="zh-TW" sz="2400" b="1" kern="10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pPr>
                      <a:r>
                        <a:rPr lang="en-US" sz="2400" kern="100">
                          <a:effectLst/>
                        </a:rPr>
                        <a:t>關聯外周血管阻力，異常值可能預示血流不穩定或遠端阻塞。</a:t>
                      </a:r>
                      <a:endParaRPr lang="zh-TW" sz="2400" kern="10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341922"/>
                  </a:ext>
                </a:extLst>
              </a:tr>
              <a:tr h="952510">
                <a:tc>
                  <a:txBody>
                    <a:bodyPr/>
                    <a:lstStyle/>
                    <a:p>
                      <a:pPr algn="just">
                        <a:lnSpc>
                          <a:spcPct val="150000"/>
                        </a:lnSpc>
                      </a:pPr>
                      <a:r>
                        <a:rPr lang="en-US" sz="2400" b="1" kern="100">
                          <a:effectLst/>
                        </a:rPr>
                        <a:t>Ratio (b-d-c-e)/a</a:t>
                      </a:r>
                      <a:endParaRPr lang="zh-TW" sz="2400" b="1" kern="10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pPr>
                      <a:r>
                        <a:rPr lang="en-US" sz="2400" kern="100" dirty="0" err="1">
                          <a:effectLst/>
                        </a:rPr>
                        <a:t>綜合性血管老化指數，全面評估動脈健康及心血管風險</a:t>
                      </a:r>
                      <a:r>
                        <a:rPr lang="en-US" sz="2400" kern="100" dirty="0">
                          <a:effectLst/>
                        </a:rPr>
                        <a:t>。</a:t>
                      </a:r>
                      <a:endParaRPr lang="zh-TW" sz="2400" kern="100" dirty="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2272451"/>
                  </a:ext>
                </a:extLst>
              </a:tr>
              <a:tr h="944976">
                <a:tc>
                  <a:txBody>
                    <a:bodyPr/>
                    <a:lstStyle/>
                    <a:p>
                      <a:pPr algn="just">
                        <a:lnSpc>
                          <a:spcPct val="150000"/>
                        </a:lnSpc>
                      </a:pPr>
                      <a:r>
                        <a:rPr lang="en-US" sz="2400" b="1" kern="100" dirty="0">
                          <a:effectLst/>
                        </a:rPr>
                        <a:t>Ratio (b-e)/a</a:t>
                      </a:r>
                      <a:endParaRPr lang="zh-TW" sz="2400" b="1" kern="100" dirty="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just">
                        <a:lnSpc>
                          <a:spcPct val="150000"/>
                        </a:lnSpc>
                      </a:pPr>
                      <a:r>
                        <a:rPr lang="en-US" sz="2400" kern="100" dirty="0" err="1">
                          <a:effectLst/>
                        </a:rPr>
                        <a:t>測量收縮與舒張期平衡，可預警血流紊亂或血管狹窄</a:t>
                      </a:r>
                      <a:r>
                        <a:rPr lang="en-US" sz="2400" kern="100" dirty="0">
                          <a:effectLst/>
                        </a:rPr>
                        <a:t>。</a:t>
                      </a:r>
                      <a:endParaRPr lang="zh-TW" sz="2400" kern="100" dirty="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87081162"/>
                  </a:ext>
                </a:extLst>
              </a:tr>
            </a:tbl>
          </a:graphicData>
        </a:graphic>
      </p:graphicFrame>
      <p:sp>
        <p:nvSpPr>
          <p:cNvPr id="8" name="投影片編號版面配置區 7">
            <a:extLst>
              <a:ext uri="{FF2B5EF4-FFF2-40B4-BE49-F238E27FC236}">
                <a16:creationId xmlns:a16="http://schemas.microsoft.com/office/drawing/2014/main" id="{4A6FE9F4-FED3-4F95-9F6A-0065ABC5F4A1}"/>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9" name="頁尾版面配置區 8">
            <a:extLst>
              <a:ext uri="{FF2B5EF4-FFF2-40B4-BE49-F238E27FC236}">
                <a16:creationId xmlns:a16="http://schemas.microsoft.com/office/drawing/2014/main" id="{E5F561AF-7F9F-44C7-AE2A-C82545BE6E20}"/>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90662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620124"/>
          </a:xfrm>
          <a:prstGeom prst="rect">
            <a:avLst/>
          </a:prstGeom>
        </p:spPr>
        <p:txBody>
          <a:bodyPr lIns="0" tIns="0" rIns="0" bIns="0" rtlCol="0" anchor="t">
            <a:spAutoFit/>
          </a:bodyPr>
          <a:lstStyle/>
          <a:p>
            <a:pPr algn="ctr">
              <a:lnSpc>
                <a:spcPts val="12435"/>
              </a:lnSpc>
            </a:pPr>
            <a:r>
              <a:rPr lang="en-US" sz="15544" b="1" dirty="0">
                <a:solidFill>
                  <a:srgbClr val="252D37"/>
                </a:solidFill>
                <a:latin typeface="Maven Pro Bold"/>
                <a:ea typeface="Maven Pro Bold"/>
                <a:cs typeface="Maven Pro Bold"/>
                <a:sym typeface="Maven Pro Bold"/>
              </a:rPr>
              <a:t>Methods</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投影片編號版面配置區 7">
            <a:extLst>
              <a:ext uri="{FF2B5EF4-FFF2-40B4-BE49-F238E27FC236}">
                <a16:creationId xmlns:a16="http://schemas.microsoft.com/office/drawing/2014/main" id="{1BB42D08-E350-4D98-8BC2-F1C0218666C9}"/>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9" name="頁尾版面配置區 8">
            <a:extLst>
              <a:ext uri="{FF2B5EF4-FFF2-40B4-BE49-F238E27FC236}">
                <a16:creationId xmlns:a16="http://schemas.microsoft.com/office/drawing/2014/main" id="{53F208C2-7FFC-4D29-A92C-F2BC9937AC4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1065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訊號前處理</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4438844"/>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為精確提取原始心律訊號中的辨識特徵，必須對原始訊號進行訊號前處理，以去除雜訊的干擾</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雜訊來源</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a:t>
            </a:r>
          </a:p>
          <a:p>
            <a:pPr marL="914400" lvl="1"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指夾式感測器內部電路操作所產生的電器雜訊</a:t>
            </a:r>
          </a:p>
          <a:p>
            <a:pPr marL="914400" lvl="1"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穿戴方式不良所造成的量測雜訊</a:t>
            </a:r>
          </a:p>
          <a:p>
            <a:pPr marL="914400" lvl="1"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手指輕微抖動所產生的晃動雜訊</a:t>
            </a:r>
          </a:p>
        </p:txBody>
      </p:sp>
      <p:sp>
        <p:nvSpPr>
          <p:cNvPr id="8" name="投影片編號版面配置區 7">
            <a:extLst>
              <a:ext uri="{FF2B5EF4-FFF2-40B4-BE49-F238E27FC236}">
                <a16:creationId xmlns:a16="http://schemas.microsoft.com/office/drawing/2014/main" id="{34A60117-04A1-4C48-A3CA-DEF92BFE3BF2}"/>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9" name="頁尾版面配置區 8">
            <a:extLst>
              <a:ext uri="{FF2B5EF4-FFF2-40B4-BE49-F238E27FC236}">
                <a16:creationId xmlns:a16="http://schemas.microsoft.com/office/drawing/2014/main" id="{5CB75F87-72EB-4D29-A213-28EABE670970}"/>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45471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Butterworth</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帶通濾波器</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9" y="3380244"/>
            <a:ext cx="8059398" cy="2925609"/>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巴特沃斯濾波器的截止頻率設為</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0.7-9Hz</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濾波器階數設為</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4</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可有效去除高頻噪聲而不會過度影響訊號</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可有效消除呼吸造成的基線飄移</a:t>
            </a:r>
          </a:p>
        </p:txBody>
      </p:sp>
      <p:pic>
        <p:nvPicPr>
          <p:cNvPr id="8" name="圖片 7">
            <a:extLst>
              <a:ext uri="{FF2B5EF4-FFF2-40B4-BE49-F238E27FC236}">
                <a16:creationId xmlns:a16="http://schemas.microsoft.com/office/drawing/2014/main" id="{520F47D8-020F-461D-8C4B-E5351FDB7B55}"/>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86378" y="3238500"/>
            <a:ext cx="8648695" cy="3523907"/>
          </a:xfrm>
          <a:prstGeom prst="rect">
            <a:avLst/>
          </a:prstGeom>
          <a:noFill/>
          <a:ln>
            <a:noFill/>
          </a:ln>
        </p:spPr>
      </p:pic>
      <p:sp>
        <p:nvSpPr>
          <p:cNvPr id="11" name="文字方塊 10">
            <a:extLst>
              <a:ext uri="{FF2B5EF4-FFF2-40B4-BE49-F238E27FC236}">
                <a16:creationId xmlns:a16="http://schemas.microsoft.com/office/drawing/2014/main" id="{2D2A3F58-A027-4F6F-8583-153273AD2844}"/>
              </a:ext>
            </a:extLst>
          </p:cNvPr>
          <p:cNvSpPr txBox="1"/>
          <p:nvPr/>
        </p:nvSpPr>
        <p:spPr>
          <a:xfrm>
            <a:off x="9085717" y="6857666"/>
            <a:ext cx="9250016" cy="523220"/>
          </a:xfrm>
          <a:prstGeom prst="rect">
            <a:avLst/>
          </a:prstGeom>
          <a:noFill/>
        </p:spPr>
        <p:txBody>
          <a:bodyPr wrap="square">
            <a:spAutoFit/>
          </a:bodyPr>
          <a:lstStyle/>
          <a:p>
            <a:pPr algn="ctr"/>
            <a:r>
              <a:rPr lang="en-US" altLang="zh-TW" sz="2800" dirty="0">
                <a:latin typeface="微軟正黑體" panose="020B0604030504040204" pitchFamily="34" charset="-120"/>
                <a:ea typeface="微軟正黑體" panose="020B0604030504040204" pitchFamily="34" charset="-120"/>
                <a:cs typeface="芫荽" panose="02020500000000000000" charset="-120"/>
              </a:rPr>
              <a:t>PPG</a:t>
            </a:r>
            <a:r>
              <a:rPr lang="zh-TW" altLang="en-US" sz="2800" dirty="0">
                <a:latin typeface="微軟正黑體" panose="020B0604030504040204" pitchFamily="34" charset="-120"/>
                <a:ea typeface="微軟正黑體" panose="020B0604030504040204" pitchFamily="34" charset="-120"/>
                <a:cs typeface="芫荽" panose="02020500000000000000" charset="-120"/>
              </a:rPr>
              <a:t>訊號於</a:t>
            </a:r>
            <a:r>
              <a:rPr lang="en-US" altLang="zh-TW" sz="2800" dirty="0">
                <a:latin typeface="微軟正黑體" panose="020B0604030504040204" pitchFamily="34" charset="-120"/>
                <a:ea typeface="微軟正黑體" panose="020B0604030504040204" pitchFamily="34" charset="-120"/>
                <a:cs typeface="芫荽" panose="02020500000000000000" charset="-120"/>
              </a:rPr>
              <a:t>Butterworth</a:t>
            </a:r>
            <a:r>
              <a:rPr lang="zh-TW" altLang="en-US" sz="2800" dirty="0">
                <a:latin typeface="微軟正黑體" panose="020B0604030504040204" pitchFamily="34" charset="-120"/>
                <a:ea typeface="微軟正黑體" panose="020B0604030504040204" pitchFamily="34" charset="-120"/>
                <a:cs typeface="芫荽" panose="02020500000000000000" charset="-120"/>
              </a:rPr>
              <a:t>濾波前</a:t>
            </a:r>
            <a:r>
              <a:rPr lang="en-US" altLang="zh-TW" sz="2800" dirty="0">
                <a:latin typeface="微軟正黑體" panose="020B0604030504040204" pitchFamily="34" charset="-120"/>
                <a:ea typeface="微軟正黑體" panose="020B0604030504040204" pitchFamily="34" charset="-120"/>
                <a:cs typeface="芫荽" panose="02020500000000000000" charset="-120"/>
              </a:rPr>
              <a:t>/</a:t>
            </a:r>
            <a:r>
              <a:rPr lang="zh-TW" altLang="en-US" sz="2800" dirty="0">
                <a:latin typeface="微軟正黑體" panose="020B0604030504040204" pitchFamily="34" charset="-120"/>
                <a:ea typeface="微軟正黑體" panose="020B0604030504040204" pitchFamily="34" charset="-120"/>
                <a:cs typeface="芫荽" panose="02020500000000000000" charset="-120"/>
              </a:rPr>
              <a:t>後</a:t>
            </a:r>
          </a:p>
        </p:txBody>
      </p:sp>
      <p:sp>
        <p:nvSpPr>
          <p:cNvPr id="9" name="投影片編號版面配置區 8">
            <a:extLst>
              <a:ext uri="{FF2B5EF4-FFF2-40B4-BE49-F238E27FC236}">
                <a16:creationId xmlns:a16="http://schemas.microsoft.com/office/drawing/2014/main" id="{4350280D-4AE7-43CC-A503-2D94485E8BD6}"/>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10" name="頁尾版面配置區 9">
            <a:extLst>
              <a:ext uri="{FF2B5EF4-FFF2-40B4-BE49-F238E27FC236}">
                <a16:creationId xmlns:a16="http://schemas.microsoft.com/office/drawing/2014/main" id="{C9AE91AC-6A3B-415D-B7FB-10507DD6E20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44664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心律訊號切割</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9" y="3380244"/>
            <a:ext cx="7745812" cy="5397440"/>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訊號切割是一種常見的訊號處理方法，用於增加數據量以及判斷每一次心律周期的數據變化</a:t>
            </a:r>
          </a:p>
          <a:p>
            <a:pPr marL="285757" indent="-285757">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切割方式為兩個心律週期為一組，以便算出多種不同的心律週期特徵，本研究採用</a:t>
            </a:r>
            <a:r>
              <a:rPr lang="en-US" altLang="zh-TW" sz="3000" dirty="0">
                <a:latin typeface="微軟正黑體" panose="020B0604030504040204" pitchFamily="34" charset="-120"/>
                <a:ea typeface="微軟正黑體" panose="020B0604030504040204" pitchFamily="34" charset="-120"/>
                <a:cs typeface="芫荽" panose="02020500000000000000" charset="-120"/>
              </a:rPr>
              <a:t>Find Peak</a:t>
            </a:r>
            <a:r>
              <a:rPr lang="zh-TW" altLang="en-US" sz="3000" dirty="0">
                <a:latin typeface="微軟正黑體" panose="020B0604030504040204" pitchFamily="34" charset="-120"/>
                <a:ea typeface="微軟正黑體" panose="020B0604030504040204" pitchFamily="34" charset="-120"/>
                <a:cs typeface="芫荽" panose="02020500000000000000" charset="-120"/>
              </a:rPr>
              <a:t>演算法用於切割波峰及波谷。</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9" name="圖片 8">
            <a:extLst>
              <a:ext uri="{FF2B5EF4-FFF2-40B4-BE49-F238E27FC236}">
                <a16:creationId xmlns:a16="http://schemas.microsoft.com/office/drawing/2014/main" id="{118D113E-E20D-434F-BCC7-D31B3EA3380A}"/>
              </a:ext>
            </a:extLst>
          </p:cNvPr>
          <p:cNvPicPr>
            <a:picLocks noChangeAspect="1"/>
          </p:cNvPicPr>
          <p:nvPr/>
        </p:nvPicPr>
        <p:blipFill>
          <a:blip r:embed="rId8"/>
          <a:stretch>
            <a:fillRect/>
          </a:stretch>
        </p:blipFill>
        <p:spPr>
          <a:xfrm>
            <a:off x="10467343" y="3695700"/>
            <a:ext cx="6825087" cy="3956876"/>
          </a:xfrm>
          <a:prstGeom prst="rect">
            <a:avLst/>
          </a:prstGeom>
        </p:spPr>
      </p:pic>
      <p:sp>
        <p:nvSpPr>
          <p:cNvPr id="8" name="投影片編號版面配置區 7">
            <a:extLst>
              <a:ext uri="{FF2B5EF4-FFF2-40B4-BE49-F238E27FC236}">
                <a16:creationId xmlns:a16="http://schemas.microsoft.com/office/drawing/2014/main" id="{B72BB87B-217D-4380-B8BB-1C0912C036F9}"/>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10" name="頁尾版面配置區 9">
            <a:extLst>
              <a:ext uri="{FF2B5EF4-FFF2-40B4-BE49-F238E27FC236}">
                <a16:creationId xmlns:a16="http://schemas.microsoft.com/office/drawing/2014/main" id="{8C9200E7-EFC5-4E23-A062-6397A302E52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67752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訊號品質篩選</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1704121"/>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考量到</a:t>
            </a:r>
            <a:r>
              <a:rPr lang="en-US" altLang="zh-TW" sz="3000" dirty="0">
                <a:latin typeface="微軟正黑體" panose="020B0604030504040204" pitchFamily="34" charset="-120"/>
                <a:ea typeface="微軟正黑體" panose="020B0604030504040204" pitchFamily="34" charset="-120"/>
                <a:cs typeface="芫荽" panose="02020500000000000000" charset="-120"/>
              </a:rPr>
              <a:t>PPG</a:t>
            </a:r>
            <a:r>
              <a:rPr lang="zh-TW" altLang="en-US" sz="3000" dirty="0">
                <a:latin typeface="微軟正黑體" panose="020B0604030504040204" pitchFamily="34" charset="-120"/>
                <a:ea typeface="微軟正黑體" panose="020B0604030504040204" pitchFamily="34" charset="-120"/>
                <a:cs typeface="芫荽" panose="02020500000000000000" charset="-120"/>
              </a:rPr>
              <a:t>訊號在實際量測過程中易受環境干擾、使用者晃動與生理變異影響，為提升特徵萃取的準確性與後續分析的可重現性，本研究針對收集到的</a:t>
            </a:r>
            <a:r>
              <a:rPr lang="en-US" altLang="zh-TW" sz="3000" dirty="0">
                <a:latin typeface="微軟正黑體" panose="020B0604030504040204" pitchFamily="34" charset="-120"/>
                <a:ea typeface="微軟正黑體" panose="020B0604030504040204" pitchFamily="34" charset="-120"/>
                <a:cs typeface="芫荽" panose="02020500000000000000" charset="-120"/>
              </a:rPr>
              <a:t>PPG</a:t>
            </a:r>
            <a:r>
              <a:rPr lang="zh-TW" altLang="en-US" sz="3000" dirty="0">
                <a:latin typeface="微軟正黑體" panose="020B0604030504040204" pitchFamily="34" charset="-120"/>
                <a:ea typeface="微軟正黑體" panose="020B0604030504040204" pitchFamily="34" charset="-120"/>
                <a:cs typeface="芫荽" panose="02020500000000000000" charset="-120"/>
              </a:rPr>
              <a:t>訊號進行品質分級與篩選。</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8" name="圖片 7">
            <a:extLst>
              <a:ext uri="{FF2B5EF4-FFF2-40B4-BE49-F238E27FC236}">
                <a16:creationId xmlns:a16="http://schemas.microsoft.com/office/drawing/2014/main" id="{156BB50B-02EF-4ED7-9A52-5B30633D6D0D}"/>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7215557" y="5372100"/>
            <a:ext cx="9777043" cy="4369779"/>
          </a:xfrm>
          <a:prstGeom prst="rect">
            <a:avLst/>
          </a:prstGeom>
          <a:noFill/>
          <a:ln>
            <a:noFill/>
          </a:ln>
        </p:spPr>
      </p:pic>
      <p:sp>
        <p:nvSpPr>
          <p:cNvPr id="9" name="投影片編號版面配置區 8">
            <a:extLst>
              <a:ext uri="{FF2B5EF4-FFF2-40B4-BE49-F238E27FC236}">
                <a16:creationId xmlns:a16="http://schemas.microsoft.com/office/drawing/2014/main" id="{7B082EAF-B4DA-4E63-B3C1-09196564D064}"/>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10" name="頁尾版面配置區 9">
            <a:extLst>
              <a:ext uri="{FF2B5EF4-FFF2-40B4-BE49-F238E27FC236}">
                <a16:creationId xmlns:a16="http://schemas.microsoft.com/office/drawing/2014/main" id="{4E89D785-83F1-43D5-AD90-35EC1C5610A5}"/>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85862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訊號品質篩選</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1704121"/>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此波形品質分級策略的目的，除提升原始數據準確性，更是為後續導入遷移學習（</a:t>
            </a:r>
            <a:r>
              <a:rPr lang="en-US" altLang="zh-TW" sz="3000" dirty="0">
                <a:latin typeface="微軟正黑體" panose="020B0604030504040204" pitchFamily="34" charset="-120"/>
                <a:ea typeface="微軟正黑體" panose="020B0604030504040204" pitchFamily="34" charset="-120"/>
                <a:cs typeface="芫荽" panose="02020500000000000000" charset="-120"/>
              </a:rPr>
              <a:t>Transfer Learning</a:t>
            </a:r>
            <a:r>
              <a:rPr lang="zh-TW" altLang="en-US" sz="3000" dirty="0">
                <a:latin typeface="微軟正黑體" panose="020B0604030504040204" pitchFamily="34" charset="-120"/>
                <a:ea typeface="微軟正黑體" panose="020B0604030504040204" pitchFamily="34" charset="-120"/>
                <a:cs typeface="芫荽" panose="02020500000000000000" charset="-120"/>
              </a:rPr>
              <a:t>）模型建構預作準備</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graphicFrame>
        <p:nvGraphicFramePr>
          <p:cNvPr id="9" name="資料庫圖表 8">
            <a:extLst>
              <a:ext uri="{FF2B5EF4-FFF2-40B4-BE49-F238E27FC236}">
                <a16:creationId xmlns:a16="http://schemas.microsoft.com/office/drawing/2014/main" id="{6F28C151-200F-490C-93DB-CF183C8AA1C9}"/>
              </a:ext>
            </a:extLst>
          </p:cNvPr>
          <p:cNvGraphicFramePr/>
          <p:nvPr>
            <p:extLst>
              <p:ext uri="{D42A27DB-BD31-4B8C-83A1-F6EECF244321}">
                <p14:modId xmlns:p14="http://schemas.microsoft.com/office/powerpoint/2010/main" val="2185394697"/>
              </p:ext>
            </p:extLst>
          </p:nvPr>
        </p:nvGraphicFramePr>
        <p:xfrm>
          <a:off x="2350983" y="4430098"/>
          <a:ext cx="12192000" cy="600536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投影片編號版面配置區 7">
            <a:extLst>
              <a:ext uri="{FF2B5EF4-FFF2-40B4-BE49-F238E27FC236}">
                <a16:creationId xmlns:a16="http://schemas.microsoft.com/office/drawing/2014/main" id="{E9F50107-EC0B-4C31-B9E2-61D118020861}"/>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10" name="頁尾版面配置區 9">
            <a:extLst>
              <a:ext uri="{FF2B5EF4-FFF2-40B4-BE49-F238E27FC236}">
                <a16:creationId xmlns:a16="http://schemas.microsoft.com/office/drawing/2014/main" id="{CBB583EE-0FD3-491B-B4AC-AE0FECF7CF7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14440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遷移學習</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9498411" cy="5397440"/>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透過正常人特徵（</a:t>
            </a:r>
            <a:r>
              <a:rPr lang="en-US" altLang="zh-TW" sz="3000" dirty="0">
                <a:latin typeface="微軟正黑體" panose="020B0604030504040204" pitchFamily="34" charset="-120"/>
                <a:ea typeface="微軟正黑體" panose="020B0604030504040204" pitchFamily="34" charset="-120"/>
                <a:cs typeface="芫荽" panose="02020500000000000000" charset="-120"/>
              </a:rPr>
              <a:t>source domain</a:t>
            </a:r>
            <a:r>
              <a:rPr lang="zh-TW" altLang="en-US" sz="3000" dirty="0">
                <a:latin typeface="微軟正黑體" panose="020B0604030504040204" pitchFamily="34" charset="-120"/>
                <a:ea typeface="微軟正黑體" panose="020B0604030504040204" pitchFamily="34" charset="-120"/>
                <a:cs typeface="芫荽" panose="02020500000000000000" charset="-120"/>
              </a:rPr>
              <a:t>）中學習到的模型，來加速或提升在病患特徵（</a:t>
            </a:r>
            <a:r>
              <a:rPr lang="en-US" altLang="zh-TW" sz="3000" dirty="0">
                <a:latin typeface="微軟正黑體" panose="020B0604030504040204" pitchFamily="34" charset="-120"/>
                <a:ea typeface="微軟正黑體" panose="020B0604030504040204" pitchFamily="34" charset="-120"/>
                <a:cs typeface="芫荽" panose="02020500000000000000" charset="-120"/>
              </a:rPr>
              <a:t>target domain</a:t>
            </a:r>
            <a:r>
              <a:rPr lang="zh-TW" altLang="en-US" sz="3000" dirty="0">
                <a:latin typeface="微軟正黑體" panose="020B0604030504040204" pitchFamily="34" charset="-120"/>
                <a:ea typeface="微軟正黑體" panose="020B0604030504040204" pitchFamily="34" charset="-120"/>
                <a:cs typeface="芫荽" panose="02020500000000000000" charset="-120"/>
              </a:rPr>
              <a:t>）中模型的學習效果。當來源與目標領域存在某種程度的相似性時，即可將部分模型參數、結構或特徵表示進行遷移，使得在目標領域中即使只有有限標註資料，亦能取得良好預測表現。</a:t>
            </a:r>
          </a:p>
        </p:txBody>
      </p:sp>
      <p:pic>
        <p:nvPicPr>
          <p:cNvPr id="12" name="圖片 11">
            <a:extLst>
              <a:ext uri="{FF2B5EF4-FFF2-40B4-BE49-F238E27FC236}">
                <a16:creationId xmlns:a16="http://schemas.microsoft.com/office/drawing/2014/main" id="{E5A6FBF6-2A41-4141-B73A-7504610D7E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44014" y="3494955"/>
            <a:ext cx="6025001" cy="4756180"/>
          </a:xfrm>
          <a:prstGeom prst="rect">
            <a:avLst/>
          </a:prstGeom>
        </p:spPr>
      </p:pic>
      <p:sp>
        <p:nvSpPr>
          <p:cNvPr id="8" name="投影片編號版面配置區 7">
            <a:extLst>
              <a:ext uri="{FF2B5EF4-FFF2-40B4-BE49-F238E27FC236}">
                <a16:creationId xmlns:a16="http://schemas.microsoft.com/office/drawing/2014/main" id="{C75F9283-542F-476B-902C-6460BAD8F400}"/>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9" name="頁尾版面配置區 8">
            <a:extLst>
              <a:ext uri="{FF2B5EF4-FFF2-40B4-BE49-F238E27FC236}">
                <a16:creationId xmlns:a16="http://schemas.microsoft.com/office/drawing/2014/main" id="{B40D20D4-C0D9-4235-9B19-30EC885EFD3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1088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791414"/>
          </a:xfrm>
          <a:prstGeom prst="rect">
            <a:avLst/>
          </a:prstGeom>
        </p:spPr>
        <p:txBody>
          <a:bodyPr lIns="0" tIns="0" rIns="0" bIns="0" rtlCol="0" anchor="t">
            <a:spAutoFit/>
          </a:bodyPr>
          <a:lstStyle/>
          <a:p>
            <a:pPr algn="ctr">
              <a:lnSpc>
                <a:spcPts val="12435"/>
              </a:lnSpc>
            </a:pPr>
            <a:r>
              <a:rPr lang="en-US" sz="15544" b="1">
                <a:solidFill>
                  <a:srgbClr val="252D37"/>
                </a:solidFill>
                <a:latin typeface="Maven Pro Bold"/>
                <a:ea typeface="Maven Pro Bold"/>
                <a:cs typeface="Maven Pro Bold"/>
                <a:sym typeface="Maven Pro Bold"/>
              </a:rPr>
              <a:t>Introduction</a:t>
            </a:r>
          </a:p>
        </p:txBody>
      </p:sp>
      <p:sp>
        <p:nvSpPr>
          <p:cNvPr id="3" name="TextBox 3"/>
          <p:cNvSpPr txBox="1"/>
          <p:nvPr/>
        </p:nvSpPr>
        <p:spPr>
          <a:xfrm>
            <a:off x="4243940" y="5955758"/>
            <a:ext cx="9800119" cy="790235"/>
          </a:xfrm>
          <a:prstGeom prst="rect">
            <a:avLst/>
          </a:prstGeom>
        </p:spPr>
        <p:txBody>
          <a:bodyPr lIns="0" tIns="0" rIns="0" bIns="0" rtlCol="0" anchor="t">
            <a:spAutoFit/>
          </a:bodyPr>
          <a:lstStyle/>
          <a:p>
            <a:pPr algn="ctr">
              <a:lnSpc>
                <a:spcPts val="5926"/>
              </a:lnSpc>
            </a:pPr>
            <a:r>
              <a:rPr lang="en-US" sz="5926" dirty="0">
                <a:solidFill>
                  <a:srgbClr val="252D37"/>
                </a:solidFill>
                <a:latin typeface="Maven Pro"/>
                <a:ea typeface="Maven Pro"/>
                <a:cs typeface="Maven Pro"/>
                <a:sym typeface="Maven Pro"/>
              </a:rPr>
              <a:t>For your attention</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投影片編號版面配置區 8">
            <a:extLst>
              <a:ext uri="{FF2B5EF4-FFF2-40B4-BE49-F238E27FC236}">
                <a16:creationId xmlns:a16="http://schemas.microsoft.com/office/drawing/2014/main" id="{561348C7-3450-4863-835A-3227E844A081}"/>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10" name="頁尾版面配置區 9">
            <a:extLst>
              <a:ext uri="{FF2B5EF4-FFF2-40B4-BE49-F238E27FC236}">
                <a16:creationId xmlns:a16="http://schemas.microsoft.com/office/drawing/2014/main" id="{7514F707-A614-4C2B-86C8-A379F46C91E1}"/>
              </a:ext>
            </a:extLst>
          </p:cNvPr>
          <p:cNvSpPr>
            <a:spLocks noGrp="1"/>
          </p:cNvSpPr>
          <p:nvPr>
            <p:ph type="ftr" sz="quarter" idx="1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遷移學習</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1704121"/>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PPG</a:t>
            </a:r>
            <a:r>
              <a:rPr lang="zh-TW" altLang="en-US" sz="3000" dirty="0">
                <a:latin typeface="微軟正黑體" panose="020B0604030504040204" pitchFamily="34" charset="-120"/>
                <a:ea typeface="微軟正黑體" panose="020B0604030504040204" pitchFamily="34" charset="-120"/>
                <a:cs typeface="芫荽" panose="02020500000000000000" charset="-120"/>
              </a:rPr>
              <a:t>訊號雖具個體差異，但其形態特性在生理層面上具有可遷移性。因此，本研究採用基於梯度提升決策樹（</a:t>
            </a:r>
            <a:r>
              <a:rPr lang="en-US" altLang="zh-TW" sz="3000" dirty="0" err="1">
                <a:latin typeface="微軟正黑體" panose="020B0604030504040204" pitchFamily="34" charset="-120"/>
                <a:ea typeface="微軟正黑體" panose="020B0604030504040204" pitchFamily="34" charset="-120"/>
                <a:cs typeface="芫荽" panose="02020500000000000000" charset="-120"/>
              </a:rPr>
              <a:t>XGBoost</a:t>
            </a:r>
            <a:r>
              <a:rPr lang="zh-TW" altLang="en-US" sz="3000" dirty="0">
                <a:latin typeface="微軟正黑體" panose="020B0604030504040204" pitchFamily="34" charset="-120"/>
                <a:ea typeface="微軟正黑體" panose="020B0604030504040204" pitchFamily="34" charset="-120"/>
                <a:cs typeface="芫荽" panose="02020500000000000000" charset="-120"/>
              </a:rPr>
              <a:t>）之參數遷移策略</a:t>
            </a:r>
          </a:p>
        </p:txBody>
      </p:sp>
      <p:pic>
        <p:nvPicPr>
          <p:cNvPr id="9" name="圖片 8">
            <a:extLst>
              <a:ext uri="{FF2B5EF4-FFF2-40B4-BE49-F238E27FC236}">
                <a16:creationId xmlns:a16="http://schemas.microsoft.com/office/drawing/2014/main" id="{E006C4D2-7D95-463E-8F20-F586211E85AA}"/>
              </a:ext>
            </a:extLst>
          </p:cNvPr>
          <p:cNvPicPr>
            <a:picLocks noChangeAspect="1"/>
          </p:cNvPicPr>
          <p:nvPr/>
        </p:nvPicPr>
        <p:blipFill>
          <a:blip r:embed="rId8"/>
          <a:stretch>
            <a:fillRect/>
          </a:stretch>
        </p:blipFill>
        <p:spPr>
          <a:xfrm>
            <a:off x="457200" y="5494077"/>
            <a:ext cx="8382002" cy="3344377"/>
          </a:xfrm>
          <a:prstGeom prst="rect">
            <a:avLst/>
          </a:prstGeom>
        </p:spPr>
      </p:pic>
      <p:pic>
        <p:nvPicPr>
          <p:cNvPr id="10" name="圖片 9">
            <a:extLst>
              <a:ext uri="{FF2B5EF4-FFF2-40B4-BE49-F238E27FC236}">
                <a16:creationId xmlns:a16="http://schemas.microsoft.com/office/drawing/2014/main" id="{DE789105-0D32-43BB-808E-BBBE8C8552A5}"/>
              </a:ext>
            </a:extLst>
          </p:cNvPr>
          <p:cNvPicPr>
            <a:picLocks noChangeAspect="1"/>
          </p:cNvPicPr>
          <p:nvPr/>
        </p:nvPicPr>
        <p:blipFill>
          <a:blip r:embed="rId9"/>
          <a:stretch>
            <a:fillRect/>
          </a:stretch>
        </p:blipFill>
        <p:spPr>
          <a:xfrm>
            <a:off x="9448800" y="5476615"/>
            <a:ext cx="8382002" cy="3347766"/>
          </a:xfrm>
          <a:prstGeom prst="rect">
            <a:avLst/>
          </a:prstGeom>
        </p:spPr>
      </p:pic>
      <p:sp>
        <p:nvSpPr>
          <p:cNvPr id="11" name="文字方塊 10">
            <a:extLst>
              <a:ext uri="{FF2B5EF4-FFF2-40B4-BE49-F238E27FC236}">
                <a16:creationId xmlns:a16="http://schemas.microsoft.com/office/drawing/2014/main" id="{86749B46-42B3-4CD0-8BBC-BFB470064A9C}"/>
              </a:ext>
            </a:extLst>
          </p:cNvPr>
          <p:cNvSpPr txBox="1"/>
          <p:nvPr/>
        </p:nvSpPr>
        <p:spPr>
          <a:xfrm>
            <a:off x="1828800" y="8933702"/>
            <a:ext cx="6480000" cy="523220"/>
          </a:xfrm>
          <a:prstGeom prst="rect">
            <a:avLst/>
          </a:prstGeom>
          <a:noFill/>
        </p:spPr>
        <p:txBody>
          <a:bodyPr wrap="square">
            <a:spAutoFit/>
          </a:bodyPr>
          <a:lstStyle/>
          <a:p>
            <a:pPr algn="ctr"/>
            <a:r>
              <a:rPr lang="zh-TW" altLang="en-US" sz="2800" dirty="0">
                <a:latin typeface="微軟正黑體" panose="020B0604030504040204" pitchFamily="34" charset="-120"/>
                <a:ea typeface="微軟正黑體" panose="020B0604030504040204" pitchFamily="34" charset="-120"/>
                <a:cs typeface="芫荽" panose="02020500000000000000" charset="-120"/>
              </a:rPr>
              <a:t>未使用遷移學習之訊號</a:t>
            </a:r>
            <a:r>
              <a:rPr lang="en-US" altLang="zh-TW" sz="2800" dirty="0">
                <a:latin typeface="微軟正黑體" panose="020B0604030504040204" pitchFamily="34" charset="-120"/>
                <a:ea typeface="微軟正黑體" panose="020B0604030504040204" pitchFamily="34" charset="-120"/>
                <a:cs typeface="芫荽" panose="02020500000000000000" charset="-120"/>
              </a:rPr>
              <a:t>, MSE &lt; 300</a:t>
            </a:r>
            <a:endParaRPr lang="zh-TW" altLang="en-US" sz="2800" dirty="0">
              <a:latin typeface="微軟正黑體" panose="020B0604030504040204" pitchFamily="34" charset="-120"/>
              <a:ea typeface="微軟正黑體" panose="020B0604030504040204" pitchFamily="34" charset="-120"/>
              <a:cs typeface="芫荽" panose="02020500000000000000" charset="-120"/>
            </a:endParaRPr>
          </a:p>
        </p:txBody>
      </p:sp>
      <p:sp>
        <p:nvSpPr>
          <p:cNvPr id="12" name="文字方塊 11">
            <a:extLst>
              <a:ext uri="{FF2B5EF4-FFF2-40B4-BE49-F238E27FC236}">
                <a16:creationId xmlns:a16="http://schemas.microsoft.com/office/drawing/2014/main" id="{F7B51116-E5F1-4C63-8471-69398E3EF9B2}"/>
              </a:ext>
            </a:extLst>
          </p:cNvPr>
          <p:cNvSpPr txBox="1"/>
          <p:nvPr/>
        </p:nvSpPr>
        <p:spPr>
          <a:xfrm>
            <a:off x="10399801" y="8933702"/>
            <a:ext cx="6480000" cy="523220"/>
          </a:xfrm>
          <a:prstGeom prst="rect">
            <a:avLst/>
          </a:prstGeom>
          <a:noFill/>
        </p:spPr>
        <p:txBody>
          <a:bodyPr wrap="square">
            <a:spAutoFit/>
          </a:bodyPr>
          <a:lstStyle/>
          <a:p>
            <a:pPr algn="ctr"/>
            <a:r>
              <a:rPr lang="zh-TW" altLang="en-US" sz="2800" dirty="0">
                <a:latin typeface="微軟正黑體" panose="020B0604030504040204" pitchFamily="34" charset="-120"/>
                <a:ea typeface="微軟正黑體" panose="020B0604030504040204" pitchFamily="34" charset="-120"/>
                <a:cs typeface="芫荽" panose="02020500000000000000" charset="-120"/>
              </a:rPr>
              <a:t>使用遷移學習之訊號</a:t>
            </a:r>
            <a:r>
              <a:rPr lang="en-US" altLang="zh-TW" sz="2800" dirty="0">
                <a:latin typeface="微軟正黑體" panose="020B0604030504040204" pitchFamily="34" charset="-120"/>
                <a:ea typeface="微軟正黑體" panose="020B0604030504040204" pitchFamily="34" charset="-120"/>
                <a:cs typeface="芫荽" panose="02020500000000000000" charset="-120"/>
              </a:rPr>
              <a:t>, MSE &lt; 150</a:t>
            </a:r>
            <a:endParaRPr lang="zh-TW" altLang="en-US" sz="2800" dirty="0">
              <a:latin typeface="微軟正黑體" panose="020B0604030504040204" pitchFamily="34" charset="-120"/>
              <a:ea typeface="微軟正黑體" panose="020B0604030504040204" pitchFamily="34" charset="-120"/>
              <a:cs typeface="芫荽" panose="02020500000000000000" charset="-120"/>
            </a:endParaRPr>
          </a:p>
        </p:txBody>
      </p:sp>
      <p:sp>
        <p:nvSpPr>
          <p:cNvPr id="8" name="投影片編號版面配置區 7">
            <a:extLst>
              <a:ext uri="{FF2B5EF4-FFF2-40B4-BE49-F238E27FC236}">
                <a16:creationId xmlns:a16="http://schemas.microsoft.com/office/drawing/2014/main" id="{6206697E-A0AB-429C-AE4E-0C8CCA2D64A4}"/>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13" name="頁尾版面配置區 12">
            <a:extLst>
              <a:ext uri="{FF2B5EF4-FFF2-40B4-BE49-F238E27FC236}">
                <a16:creationId xmlns:a16="http://schemas.microsoft.com/office/drawing/2014/main" id="{1F15936F-DE6E-4C89-AC0A-CB1DB60C051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32830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心律週期之分類</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7244099"/>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在本研究使用了兩種不同的方法找出核心子集</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(1) Mann-Whitney U-Test</a:t>
            </a:r>
            <a:r>
              <a:rPr lang="zh-TW" altLang="en-US" sz="3000" dirty="0">
                <a:latin typeface="微軟正黑體" panose="020B0604030504040204" pitchFamily="34" charset="-120"/>
                <a:ea typeface="微軟正黑體" panose="020B0604030504040204" pitchFamily="34" charset="-120"/>
                <a:cs typeface="芫荽" panose="02020500000000000000" charset="-120"/>
              </a:rPr>
              <a:t> 核心</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(2) Permutation Importance</a:t>
            </a:r>
            <a:r>
              <a:rPr lang="zh-TW" altLang="en-US" sz="3000" dirty="0">
                <a:latin typeface="微軟正黑體" panose="020B0604030504040204" pitchFamily="34" charset="-120"/>
                <a:ea typeface="微軟正黑體" panose="020B0604030504040204" pitchFamily="34" charset="-120"/>
                <a:cs typeface="芫荽" panose="02020500000000000000" charset="-120"/>
              </a:rPr>
              <a:t> 改善</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為什麼不用其他的方法</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在本研究使用了三種不同的機器學習模型</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(1) K-Nearest Neighbors (KNN)</a:t>
            </a: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(2)Support Vector Machine (SVM) </a:t>
            </a: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(3)Random Forest (RF)</a:t>
            </a:r>
          </a:p>
        </p:txBody>
      </p:sp>
      <p:sp>
        <p:nvSpPr>
          <p:cNvPr id="8" name="投影片編號版面配置區 7">
            <a:extLst>
              <a:ext uri="{FF2B5EF4-FFF2-40B4-BE49-F238E27FC236}">
                <a16:creationId xmlns:a16="http://schemas.microsoft.com/office/drawing/2014/main" id="{F71E0122-8DC8-4652-840F-97F9D9BF9CCA}"/>
              </a:ext>
            </a:extLst>
          </p:cNvPr>
          <p:cNvSpPr>
            <a:spLocks noGrp="1"/>
          </p:cNvSpPr>
          <p:nvPr>
            <p:ph type="sldNum" sz="quarter" idx="12"/>
          </p:nvPr>
        </p:nvSpPr>
        <p:spPr/>
        <p:txBody>
          <a:bodyPr/>
          <a:lstStyle/>
          <a:p>
            <a:fld id="{B6F15528-21DE-4FAA-801E-634DDDAF4B2B}" type="slidenum">
              <a:rPr lang="en-US" smtClean="0"/>
              <a:pPr/>
              <a:t>31</a:t>
            </a:fld>
            <a:endParaRPr lang="en-US" dirty="0"/>
          </a:p>
        </p:txBody>
      </p:sp>
      <p:sp>
        <p:nvSpPr>
          <p:cNvPr id="9" name="頁尾版面配置區 8">
            <a:extLst>
              <a:ext uri="{FF2B5EF4-FFF2-40B4-BE49-F238E27FC236}">
                <a16:creationId xmlns:a16="http://schemas.microsoft.com/office/drawing/2014/main" id="{BCF911DC-3350-4B97-8E18-95740991BC1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73689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752600" y="2310554"/>
            <a:ext cx="6858001"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常態分佈檢定</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9" y="3238500"/>
            <a:ext cx="6755212" cy="4474110"/>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判斷該數據集是否符合高斯分布，若符合則需使用</a:t>
            </a:r>
            <a:r>
              <a:rPr lang="en-US" altLang="zh-TW" sz="3000" dirty="0">
                <a:latin typeface="微軟正黑體" panose="020B0604030504040204" pitchFamily="34" charset="-120"/>
                <a:ea typeface="微軟正黑體" panose="020B0604030504040204" pitchFamily="34" charset="-120"/>
                <a:cs typeface="芫荽" panose="02020500000000000000" charset="-120"/>
              </a:rPr>
              <a:t>T-Test</a:t>
            </a:r>
            <a:r>
              <a:rPr lang="zh-TW" altLang="en-US" sz="3000" dirty="0">
                <a:latin typeface="微軟正黑體" panose="020B0604030504040204" pitchFamily="34" charset="-120"/>
                <a:ea typeface="微軟正黑體" panose="020B0604030504040204" pitchFamily="34" charset="-120"/>
                <a:cs typeface="芫荽" panose="02020500000000000000" charset="-120"/>
              </a:rPr>
              <a:t>取得最佳子集</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本研究之特徵數據不符合常態分布，於是使用</a:t>
            </a:r>
            <a:r>
              <a:rPr lang="en-US" altLang="zh-TW" sz="3000" dirty="0">
                <a:latin typeface="微軟正黑體" panose="020B0604030504040204" pitchFamily="34" charset="-120"/>
                <a:ea typeface="微軟正黑體" panose="020B0604030504040204" pitchFamily="34" charset="-120"/>
                <a:cs typeface="芫荽" panose="02020500000000000000" charset="-120"/>
              </a:rPr>
              <a:t>Mann-Whitney U-Test</a:t>
            </a:r>
            <a:r>
              <a:rPr lang="zh-TW" altLang="en-US" sz="3000" dirty="0">
                <a:latin typeface="微軟正黑體" panose="020B0604030504040204" pitchFamily="34" charset="-120"/>
                <a:ea typeface="微軟正黑體" panose="020B0604030504040204" pitchFamily="34" charset="-120"/>
                <a:cs typeface="芫荽" panose="02020500000000000000" charset="-120"/>
              </a:rPr>
              <a:t>進行分類方法</a:t>
            </a:r>
          </a:p>
        </p:txBody>
      </p:sp>
      <p:pic>
        <p:nvPicPr>
          <p:cNvPr id="8" name="圖片 7">
            <a:extLst>
              <a:ext uri="{FF2B5EF4-FFF2-40B4-BE49-F238E27FC236}">
                <a16:creationId xmlns:a16="http://schemas.microsoft.com/office/drawing/2014/main" id="{01D512DC-73FC-492C-A82F-14361E736A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25000" y="946933"/>
            <a:ext cx="6586052" cy="8809454"/>
          </a:xfrm>
          <a:prstGeom prst="rect">
            <a:avLst/>
          </a:prstGeom>
        </p:spPr>
      </p:pic>
      <p:sp>
        <p:nvSpPr>
          <p:cNvPr id="9" name="投影片編號版面配置區 8">
            <a:extLst>
              <a:ext uri="{FF2B5EF4-FFF2-40B4-BE49-F238E27FC236}">
                <a16:creationId xmlns:a16="http://schemas.microsoft.com/office/drawing/2014/main" id="{EB75CAB7-5275-40C5-9865-46979824834F}"/>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10" name="頁尾版面配置區 9">
            <a:extLst>
              <a:ext uri="{FF2B5EF4-FFF2-40B4-BE49-F238E27FC236}">
                <a16:creationId xmlns:a16="http://schemas.microsoft.com/office/drawing/2014/main" id="{5C78517D-7530-49E1-AA37-9A2B04B37FE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73132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Mann-Whitney U</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檢定</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6320769"/>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Mann-Whitney U</a:t>
            </a:r>
            <a:r>
              <a:rPr lang="zh-TW" altLang="en-US" sz="3000" dirty="0">
                <a:latin typeface="微軟正黑體" panose="020B0604030504040204" pitchFamily="34" charset="-120"/>
                <a:ea typeface="微軟正黑體" panose="020B0604030504040204" pitchFamily="34" charset="-120"/>
                <a:cs typeface="芫荽" panose="02020500000000000000" charset="-120"/>
              </a:rPr>
              <a:t>檢定用於比較兩個獨立樣本之間的分布差異不需要假設數據符合常態分布</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設定兩個假設：</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    </a:t>
            </a:r>
            <a:r>
              <a:rPr lang="zh-TW" altLang="en-US" sz="3000" dirty="0">
                <a:latin typeface="微軟正黑體" panose="020B0604030504040204" pitchFamily="34" charset="-120"/>
                <a:ea typeface="微軟正黑體" panose="020B0604030504040204" pitchFamily="34" charset="-120"/>
                <a:cs typeface="芫荽" panose="02020500000000000000" charset="-120"/>
              </a:rPr>
              <a:t>虛無假設，它認為兩個樣本組的分布沒有顯著差異</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    </a:t>
            </a:r>
            <a:r>
              <a:rPr lang="zh-TW" altLang="en-US" sz="3000" dirty="0">
                <a:latin typeface="微軟正黑體" panose="020B0604030504040204" pitchFamily="34" charset="-120"/>
                <a:ea typeface="微軟正黑體" panose="020B0604030504040204" pitchFamily="34" charset="-120"/>
                <a:cs typeface="芫荽" panose="02020500000000000000" charset="-120"/>
              </a:rPr>
              <a:t>對立假設，指出兩個樣本組的分布存在顯著差異</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當</a:t>
            </a:r>
            <a:r>
              <a:rPr lang="en-US" altLang="zh-TW" sz="3000" dirty="0">
                <a:latin typeface="微軟正黑體" panose="020B0604030504040204" pitchFamily="34" charset="-120"/>
                <a:ea typeface="微軟正黑體" panose="020B0604030504040204" pitchFamily="34" charset="-120"/>
                <a:cs typeface="芫荽" panose="02020500000000000000" charset="-120"/>
              </a:rPr>
              <a:t>p</a:t>
            </a:r>
            <a:r>
              <a:rPr lang="zh-TW" altLang="en-US" sz="3000" dirty="0">
                <a:latin typeface="微軟正黑體" panose="020B0604030504040204" pitchFamily="34" charset="-120"/>
                <a:ea typeface="微軟正黑體" panose="020B0604030504040204" pitchFamily="34" charset="-120"/>
                <a:cs typeface="芫荽" panose="02020500000000000000" charset="-120"/>
              </a:rPr>
              <a:t>值小於</a:t>
            </a:r>
            <a:r>
              <a:rPr lang="en-US" altLang="zh-TW" sz="3000" dirty="0">
                <a:latin typeface="微軟正黑體" panose="020B0604030504040204" pitchFamily="34" charset="-120"/>
                <a:ea typeface="微軟正黑體" panose="020B0604030504040204" pitchFamily="34" charset="-120"/>
                <a:cs typeface="芫荽" panose="02020500000000000000" charset="-120"/>
              </a:rPr>
              <a:t>0.05</a:t>
            </a:r>
            <a:r>
              <a:rPr lang="zh-TW" altLang="en-US" sz="3000" dirty="0">
                <a:latin typeface="微軟正黑體" panose="020B0604030504040204" pitchFamily="34" charset="-120"/>
                <a:ea typeface="微軟正黑體" panose="020B0604030504040204" pitchFamily="34" charset="-120"/>
                <a:cs typeface="芫荽" panose="02020500000000000000" charset="-120"/>
              </a:rPr>
              <a:t>，有足夠的證據拒絕虛無假設，兩個樣本組間有顯著差異</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當</a:t>
            </a:r>
            <a:r>
              <a:rPr lang="en-US" altLang="zh-TW" sz="3000" dirty="0">
                <a:latin typeface="微軟正黑體" panose="020B0604030504040204" pitchFamily="34" charset="-120"/>
                <a:ea typeface="微軟正黑體" panose="020B0604030504040204" pitchFamily="34" charset="-120"/>
                <a:cs typeface="芫荽" panose="02020500000000000000" charset="-120"/>
              </a:rPr>
              <a:t>p</a:t>
            </a:r>
            <a:r>
              <a:rPr lang="zh-TW" altLang="en-US" sz="3000" dirty="0">
                <a:latin typeface="微軟正黑體" panose="020B0604030504040204" pitchFamily="34" charset="-120"/>
                <a:ea typeface="微軟正黑體" panose="020B0604030504040204" pitchFamily="34" charset="-120"/>
                <a:cs typeface="芫荽" panose="02020500000000000000" charset="-120"/>
              </a:rPr>
              <a:t>值大於</a:t>
            </a:r>
            <a:r>
              <a:rPr lang="en-US" altLang="zh-TW" sz="3000" dirty="0">
                <a:latin typeface="微軟正黑體" panose="020B0604030504040204" pitchFamily="34" charset="-120"/>
                <a:ea typeface="微軟正黑體" panose="020B0604030504040204" pitchFamily="34" charset="-120"/>
                <a:cs typeface="芫荽" panose="02020500000000000000" charset="-120"/>
              </a:rPr>
              <a:t>0.05</a:t>
            </a:r>
            <a:r>
              <a:rPr lang="zh-TW" altLang="en-US" sz="3000" dirty="0">
                <a:latin typeface="微軟正黑體" panose="020B0604030504040204" pitchFamily="34" charset="-120"/>
                <a:ea typeface="微軟正黑體" panose="020B0604030504040204" pitchFamily="34" charset="-120"/>
                <a:cs typeface="芫荽" panose="02020500000000000000" charset="-120"/>
              </a:rPr>
              <a:t>，沒有足夠證據拒絕虛無假設，兩個樣本組間沒有顯著差異</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sp>
        <p:nvSpPr>
          <p:cNvPr id="6" name="投影片編號版面配置區 5">
            <a:extLst>
              <a:ext uri="{FF2B5EF4-FFF2-40B4-BE49-F238E27FC236}">
                <a16:creationId xmlns:a16="http://schemas.microsoft.com/office/drawing/2014/main" id="{C1F1E507-8C4C-4677-BB6D-5165E4E36707}"/>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8" name="頁尾版面配置區 7">
            <a:extLst>
              <a:ext uri="{FF2B5EF4-FFF2-40B4-BE49-F238E27FC236}">
                <a16:creationId xmlns:a16="http://schemas.microsoft.com/office/drawing/2014/main" id="{2BD073C8-1BD3-4CB3-9D00-D2D9AFB7CA3F}"/>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14009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Permutation Importance</a:t>
            </a:r>
            <a:endPar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4422108"/>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由 </a:t>
            </a:r>
            <a:r>
              <a:rPr lang="en-US" altLang="zh-TW" sz="3000" dirty="0" err="1">
                <a:latin typeface="微軟正黑體" panose="020B0604030504040204" pitchFamily="34" charset="-120"/>
                <a:ea typeface="微軟正黑體" panose="020B0604030504040204" pitchFamily="34" charset="-120"/>
                <a:cs typeface="芫荽" panose="02020500000000000000" charset="-120"/>
              </a:rPr>
              <a:t>Breiman</a:t>
            </a:r>
            <a:r>
              <a:rPr lang="en-US" altLang="zh-TW" sz="3000" dirty="0">
                <a:latin typeface="微軟正黑體" panose="020B0604030504040204" pitchFamily="34" charset="-120"/>
                <a:ea typeface="微軟正黑體" panose="020B0604030504040204" pitchFamily="34" charset="-120"/>
                <a:cs typeface="芫荽" panose="02020500000000000000" charset="-120"/>
              </a:rPr>
              <a:t> (2001) </a:t>
            </a:r>
            <a:r>
              <a:rPr lang="zh-TW" altLang="en-US" sz="3000" dirty="0">
                <a:latin typeface="微軟正黑體" panose="020B0604030504040204" pitchFamily="34" charset="-120"/>
                <a:ea typeface="微軟正黑體" panose="020B0604030504040204" pitchFamily="34" charset="-120"/>
                <a:cs typeface="芫荽" panose="02020500000000000000" charset="-120"/>
              </a:rPr>
              <a:t>在其隨機森林（</a:t>
            </a:r>
            <a:r>
              <a:rPr lang="en-US" altLang="zh-TW" sz="3000" dirty="0">
                <a:latin typeface="微軟正黑體" panose="020B0604030504040204" pitchFamily="34" charset="-120"/>
                <a:ea typeface="微軟正黑體" panose="020B0604030504040204" pitchFamily="34" charset="-120"/>
                <a:cs typeface="芫荽" panose="02020500000000000000" charset="-120"/>
              </a:rPr>
              <a:t>Random Forest</a:t>
            </a:r>
            <a:r>
              <a:rPr lang="zh-TW" altLang="en-US" sz="3000" dirty="0">
                <a:latin typeface="微軟正黑體" panose="020B0604030504040204" pitchFamily="34" charset="-120"/>
                <a:ea typeface="微軟正黑體" panose="020B0604030504040204" pitchFamily="34" charset="-120"/>
                <a:cs typeface="芫荽" panose="02020500000000000000" charset="-120"/>
              </a:rPr>
              <a:t>）演算法的研究中提出</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是一種評估特徵重要性的方法，它通過測量在隨機打亂（置換）某個特徵的值後，模型的表現（例如準確率、</a:t>
            </a:r>
            <a:r>
              <a:rPr lang="en-US" altLang="zh-TW" sz="3000" dirty="0">
                <a:latin typeface="微軟正黑體" panose="020B0604030504040204" pitchFamily="34" charset="-120"/>
                <a:ea typeface="微軟正黑體" panose="020B0604030504040204" pitchFamily="34" charset="-120"/>
                <a:cs typeface="芫荽" panose="02020500000000000000" charset="-120"/>
              </a:rPr>
              <a:t>R^2 </a:t>
            </a:r>
            <a:r>
              <a:rPr lang="zh-TW" altLang="en-US" sz="3000" dirty="0">
                <a:latin typeface="微軟正黑體" panose="020B0604030504040204" pitchFamily="34" charset="-120"/>
                <a:ea typeface="微軟正黑體" panose="020B0604030504040204" pitchFamily="34" charset="-120"/>
                <a:cs typeface="芫荽" panose="02020500000000000000" charset="-120"/>
              </a:rPr>
              <a:t>或其他指標）如何變化來衡量該特徵的重要性。它測量的是特徵的重要性對模型預測能力的影響。</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p:txBody>
      </p:sp>
      <p:sp>
        <p:nvSpPr>
          <p:cNvPr id="6" name="投影片編號版面配置區 5">
            <a:extLst>
              <a:ext uri="{FF2B5EF4-FFF2-40B4-BE49-F238E27FC236}">
                <a16:creationId xmlns:a16="http://schemas.microsoft.com/office/drawing/2014/main" id="{9A189168-D34B-4C56-9580-0747FA4312C8}"/>
              </a:ext>
            </a:extLst>
          </p:cNvPr>
          <p:cNvSpPr>
            <a:spLocks noGrp="1"/>
          </p:cNvSpPr>
          <p:nvPr>
            <p:ph type="sldNum" sz="quarter" idx="12"/>
          </p:nvPr>
        </p:nvSpPr>
        <p:spPr/>
        <p:txBody>
          <a:bodyPr/>
          <a:lstStyle/>
          <a:p>
            <a:fld id="{B6F15528-21DE-4FAA-801E-634DDDAF4B2B}" type="slidenum">
              <a:rPr lang="en-US" smtClean="0"/>
              <a:pPr/>
              <a:t>34</a:t>
            </a:fld>
            <a:endParaRPr lang="en-US"/>
          </a:p>
        </p:txBody>
      </p:sp>
      <p:sp>
        <p:nvSpPr>
          <p:cNvPr id="8" name="頁尾版面配置區 7">
            <a:extLst>
              <a:ext uri="{FF2B5EF4-FFF2-40B4-BE49-F238E27FC236}">
                <a16:creationId xmlns:a16="http://schemas.microsoft.com/office/drawing/2014/main" id="{755750A0-862C-4C54-9276-E21B58CCBB8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35517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Permutation Importance</a:t>
            </a:r>
            <a:endPar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9574611" cy="6330323"/>
          </a:xfrm>
          <a:prstGeom prst="rect">
            <a:avLst/>
          </a:prstGeom>
        </p:spPr>
        <p:txBody>
          <a:bodyPr wrap="square" lIns="0" tIns="0" rIns="0" bIns="0" rtlCol="0" anchor="t">
            <a:spAutoFit/>
          </a:bodyPr>
          <a:lstStyle/>
          <a:p>
            <a:pPr marL="0" lvl="1">
              <a:lnSpc>
                <a:spcPct val="200000"/>
              </a:lnSpc>
            </a:pPr>
            <a:r>
              <a:rPr lang="zh-TW" altLang="en-US" sz="3000" b="1" dirty="0">
                <a:latin typeface="微軟正黑體" panose="020B0604030504040204" pitchFamily="34" charset="-120"/>
                <a:ea typeface="微軟正黑體" panose="020B0604030504040204" pitchFamily="34" charset="-120"/>
                <a:cs typeface="芫荽" panose="02020500000000000000" charset="-120"/>
              </a:rPr>
              <a:t>訓練模型</a:t>
            </a:r>
            <a:r>
              <a:rPr lang="zh-TW" altLang="en-US" sz="3000" dirty="0">
                <a:latin typeface="微軟正黑體" panose="020B0604030504040204" pitchFamily="34" charset="-120"/>
                <a:ea typeface="微軟正黑體" panose="020B0604030504040204" pitchFamily="34" charset="-120"/>
                <a:cs typeface="芫荽" panose="02020500000000000000" charset="-120"/>
              </a:rPr>
              <a:t>：用所有的特徵來訓練，並評估它的表現。</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0" lvl="1">
              <a:lnSpc>
                <a:spcPct val="200000"/>
              </a:lnSpc>
            </a:pPr>
            <a:r>
              <a:rPr lang="zh-TW" altLang="en-US" sz="3000" b="1" dirty="0">
                <a:latin typeface="微軟正黑體" panose="020B0604030504040204" pitchFamily="34" charset="-120"/>
                <a:ea typeface="微軟正黑體" panose="020B0604030504040204" pitchFamily="34" charset="-120"/>
                <a:cs typeface="芫荽" panose="02020500000000000000" charset="-120"/>
              </a:rPr>
              <a:t>置換特徵</a:t>
            </a:r>
            <a:r>
              <a:rPr lang="zh-TW" altLang="en-US" sz="3000" dirty="0">
                <a:latin typeface="微軟正黑體" panose="020B0604030504040204" pitchFamily="34" charset="-120"/>
                <a:ea typeface="微軟正黑體" panose="020B0604030504040204" pitchFamily="34" charset="-120"/>
                <a:cs typeface="芫荽" panose="02020500000000000000" charset="-120"/>
              </a:rPr>
              <a:t>：對每一個特徵，會隨機打亂該特徵的值將某個特徵的所有數據值隨機打亂</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0" lvl="1">
              <a:lnSpc>
                <a:spcPct val="200000"/>
              </a:lnSpc>
            </a:pPr>
            <a:r>
              <a:rPr lang="zh-TW" altLang="en-US" sz="3000" b="1" dirty="0">
                <a:latin typeface="微軟正黑體" panose="020B0604030504040204" pitchFamily="34" charset="-120"/>
                <a:ea typeface="微軟正黑體" panose="020B0604030504040204" pitchFamily="34" charset="-120"/>
                <a:cs typeface="芫荽" panose="02020500000000000000" charset="-120"/>
              </a:rPr>
              <a:t>重新評估模型表現</a:t>
            </a:r>
            <a:r>
              <a:rPr lang="zh-TW" altLang="en-US" sz="3000" dirty="0">
                <a:latin typeface="微軟正黑體" panose="020B0604030504040204" pitchFamily="34" charset="-120"/>
                <a:ea typeface="微軟正黑體" panose="020B0604030504040204" pitchFamily="34" charset="-120"/>
                <a:cs typeface="芫荽" panose="02020500000000000000" charset="-120"/>
              </a:rPr>
              <a:t>：模型會基於這些變化了的特徵重新進行預測，並計算出新的準確率。</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0" lvl="1">
              <a:lnSpc>
                <a:spcPct val="200000"/>
              </a:lnSpc>
            </a:pP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9" name="圖片 8">
            <a:extLst>
              <a:ext uri="{FF2B5EF4-FFF2-40B4-BE49-F238E27FC236}">
                <a16:creationId xmlns:a16="http://schemas.microsoft.com/office/drawing/2014/main" id="{1C9089EE-F74A-4ED3-B39E-C37431A9CC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75113" y="3023375"/>
            <a:ext cx="4657498" cy="6914067"/>
          </a:xfrm>
          <a:prstGeom prst="rect">
            <a:avLst/>
          </a:prstGeom>
        </p:spPr>
      </p:pic>
      <p:sp>
        <p:nvSpPr>
          <p:cNvPr id="6" name="投影片編號版面配置區 5">
            <a:extLst>
              <a:ext uri="{FF2B5EF4-FFF2-40B4-BE49-F238E27FC236}">
                <a16:creationId xmlns:a16="http://schemas.microsoft.com/office/drawing/2014/main" id="{5F554559-449B-44F4-AD1B-57176DD6B067}"/>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8" name="頁尾版面配置區 7">
            <a:extLst>
              <a:ext uri="{FF2B5EF4-FFF2-40B4-BE49-F238E27FC236}">
                <a16:creationId xmlns:a16="http://schemas.microsoft.com/office/drawing/2014/main" id="{021E46CE-EC0C-4754-8437-A6FDB088BB10}"/>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15396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分類投票表決</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4526175"/>
          </a:xfrm>
          <a:prstGeom prst="rect">
            <a:avLst/>
          </a:prstGeom>
        </p:spPr>
        <p:txBody>
          <a:bodyPr wrap="square" lIns="0" tIns="0" rIns="0" bIns="0" rtlCol="0" anchor="t">
            <a:spAutoFit/>
          </a:bodyPr>
          <a:lstStyle/>
          <a:p>
            <a:pPr marL="342900" indent="-3429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本研究使用來自病患的生理數據進行分析。每兩個週期為一組數據，總共有 </a:t>
            </a:r>
            <a:r>
              <a:rPr lang="en-US" altLang="zh-TW" sz="3000" dirty="0">
                <a:latin typeface="微軟正黑體" panose="020B0604030504040204" pitchFamily="34" charset="-120"/>
                <a:ea typeface="微軟正黑體" panose="020B0604030504040204" pitchFamily="34" charset="-120"/>
                <a:cs typeface="芫荽" panose="02020500000000000000" charset="-120"/>
              </a:rPr>
              <a:t>12553 </a:t>
            </a:r>
            <a:r>
              <a:rPr lang="zh-TW" altLang="en-US" sz="3000" dirty="0">
                <a:latin typeface="微軟正黑體" panose="020B0604030504040204" pitchFamily="34" charset="-120"/>
                <a:ea typeface="微軟正黑體" panose="020B0604030504040204" pitchFamily="34" charset="-120"/>
                <a:cs typeface="芫荽" panose="02020500000000000000" charset="-120"/>
              </a:rPr>
              <a:t>筆數據。</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342900" indent="-3429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選擇了三種常見的監督式學習演算法：支援向量機（</a:t>
            </a:r>
            <a:r>
              <a:rPr lang="en-US" altLang="zh-TW" sz="3000" dirty="0">
                <a:latin typeface="微軟正黑體" panose="020B0604030504040204" pitchFamily="34" charset="-120"/>
                <a:ea typeface="微軟正黑體" panose="020B0604030504040204" pitchFamily="34" charset="-120"/>
                <a:cs typeface="芫荽" panose="02020500000000000000" charset="-120"/>
              </a:rPr>
              <a:t>SVM</a:t>
            </a:r>
            <a:r>
              <a:rPr lang="zh-TW" altLang="en-US" sz="3000" dirty="0">
                <a:latin typeface="微軟正黑體" panose="020B0604030504040204" pitchFamily="34" charset="-120"/>
                <a:ea typeface="微軟正黑體" panose="020B0604030504040204" pitchFamily="34" charset="-120"/>
                <a:cs typeface="芫荽" panose="02020500000000000000" charset="-120"/>
              </a:rPr>
              <a:t>）、</a:t>
            </a:r>
            <a:r>
              <a:rPr lang="en-US" altLang="zh-TW" sz="3000" dirty="0">
                <a:latin typeface="微軟正黑體" panose="020B0604030504040204" pitchFamily="34" charset="-120"/>
                <a:ea typeface="微軟正黑體" panose="020B0604030504040204" pitchFamily="34" charset="-120"/>
                <a:cs typeface="芫荽" panose="02020500000000000000" charset="-120"/>
              </a:rPr>
              <a:t>K-</a:t>
            </a:r>
            <a:r>
              <a:rPr lang="zh-TW" altLang="en-US" sz="3000" dirty="0">
                <a:latin typeface="微軟正黑體" panose="020B0604030504040204" pitchFamily="34" charset="-120"/>
                <a:ea typeface="微軟正黑體" panose="020B0604030504040204" pitchFamily="34" charset="-120"/>
                <a:cs typeface="芫荽" panose="02020500000000000000" charset="-120"/>
              </a:rPr>
              <a:t>近鄰（</a:t>
            </a:r>
            <a:r>
              <a:rPr lang="en-US" altLang="zh-TW" sz="3000" dirty="0">
                <a:latin typeface="微軟正黑體" panose="020B0604030504040204" pitchFamily="34" charset="-120"/>
                <a:ea typeface="微軟正黑體" panose="020B0604030504040204" pitchFamily="34" charset="-120"/>
                <a:cs typeface="芫荽" panose="02020500000000000000" charset="-120"/>
              </a:rPr>
              <a:t>KNN</a:t>
            </a:r>
            <a:r>
              <a:rPr lang="zh-TW" altLang="en-US" sz="3000" dirty="0">
                <a:latin typeface="微軟正黑體" panose="020B0604030504040204" pitchFamily="34" charset="-120"/>
                <a:ea typeface="微軟正黑體" panose="020B0604030504040204" pitchFamily="34" charset="-120"/>
                <a:cs typeface="芫荽" panose="02020500000000000000" charset="-120"/>
              </a:rPr>
              <a:t>）、和 隨機森林（</a:t>
            </a:r>
            <a:r>
              <a:rPr lang="en-US" altLang="zh-TW" sz="3000" dirty="0">
                <a:latin typeface="微軟正黑體" panose="020B0604030504040204" pitchFamily="34" charset="-120"/>
                <a:ea typeface="微軟正黑體" panose="020B0604030504040204" pitchFamily="34" charset="-120"/>
                <a:cs typeface="芫荽" panose="02020500000000000000" charset="-120"/>
              </a:rPr>
              <a:t>RF</a:t>
            </a:r>
            <a:r>
              <a:rPr lang="zh-TW" altLang="en-US" sz="3000" dirty="0">
                <a:latin typeface="微軟正黑體" panose="020B0604030504040204" pitchFamily="34" charset="-120"/>
                <a:ea typeface="微軟正黑體" panose="020B0604030504040204" pitchFamily="34" charset="-120"/>
                <a:cs typeface="芫荽" panose="02020500000000000000" charset="-120"/>
              </a:rPr>
              <a:t>）。</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342900" indent="-3429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這些演算法對每一筆數據進行預測，並生成預測結果與實際標籤的對比表格。</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6" name="圖片 5">
            <a:extLst>
              <a:ext uri="{FF2B5EF4-FFF2-40B4-BE49-F238E27FC236}">
                <a16:creationId xmlns:a16="http://schemas.microsoft.com/office/drawing/2014/main" id="{C42EB076-83C8-4645-807B-6F67ADF0A00A}"/>
              </a:ext>
            </a:extLst>
          </p:cNvPr>
          <p:cNvPicPr>
            <a:picLocks noChangeAspect="1"/>
          </p:cNvPicPr>
          <p:nvPr/>
        </p:nvPicPr>
        <p:blipFill rotWithShape="1">
          <a:blip r:embed="rId6"/>
          <a:srcRect l="4479" t="2971"/>
          <a:stretch/>
        </p:blipFill>
        <p:spPr>
          <a:xfrm>
            <a:off x="891210" y="7432893"/>
            <a:ext cx="7772400" cy="1882975"/>
          </a:xfrm>
          <a:prstGeom prst="rect">
            <a:avLst/>
          </a:prstGeom>
        </p:spPr>
      </p:pic>
      <p:graphicFrame>
        <p:nvGraphicFramePr>
          <p:cNvPr id="8" name="表格 6">
            <a:extLst>
              <a:ext uri="{FF2B5EF4-FFF2-40B4-BE49-F238E27FC236}">
                <a16:creationId xmlns:a16="http://schemas.microsoft.com/office/drawing/2014/main" id="{A57732BF-CFE0-425B-99C6-FCA19DA96013}"/>
              </a:ext>
            </a:extLst>
          </p:cNvPr>
          <p:cNvGraphicFramePr>
            <a:graphicFrameLocks noGrp="1"/>
          </p:cNvGraphicFramePr>
          <p:nvPr>
            <p:extLst>
              <p:ext uri="{D42A27DB-BD31-4B8C-83A1-F6EECF244321}">
                <p14:modId xmlns:p14="http://schemas.microsoft.com/office/powerpoint/2010/main" val="1273315093"/>
              </p:ext>
            </p:extLst>
          </p:nvPr>
        </p:nvGraphicFramePr>
        <p:xfrm>
          <a:off x="12446924" y="7050603"/>
          <a:ext cx="5326725" cy="2651760"/>
        </p:xfrm>
        <a:graphic>
          <a:graphicData uri="http://schemas.openxmlformats.org/drawingml/2006/table">
            <a:tbl>
              <a:tblPr firstRow="1" bandRow="1">
                <a:tableStyleId>{5C22544A-7EE6-4342-B048-85BDC9FD1C3A}</a:tableStyleId>
              </a:tblPr>
              <a:tblGrid>
                <a:gridCol w="2335876">
                  <a:extLst>
                    <a:ext uri="{9D8B030D-6E8A-4147-A177-3AD203B41FA5}">
                      <a16:colId xmlns:a16="http://schemas.microsoft.com/office/drawing/2014/main" val="229938181"/>
                    </a:ext>
                  </a:extLst>
                </a:gridCol>
                <a:gridCol w="1905000">
                  <a:extLst>
                    <a:ext uri="{9D8B030D-6E8A-4147-A177-3AD203B41FA5}">
                      <a16:colId xmlns:a16="http://schemas.microsoft.com/office/drawing/2014/main" val="2908466465"/>
                    </a:ext>
                  </a:extLst>
                </a:gridCol>
                <a:gridCol w="1085849">
                  <a:extLst>
                    <a:ext uri="{9D8B030D-6E8A-4147-A177-3AD203B41FA5}">
                      <a16:colId xmlns:a16="http://schemas.microsoft.com/office/drawing/2014/main" val="3354044872"/>
                    </a:ext>
                  </a:extLst>
                </a:gridCol>
              </a:tblGrid>
              <a:tr h="370840">
                <a:tc>
                  <a:txBody>
                    <a:bodyPr/>
                    <a:lstStyle/>
                    <a:p>
                      <a:r>
                        <a:rPr lang="en-US" altLang="zh-TW" sz="2400" dirty="0">
                          <a:solidFill>
                            <a:schemeClr val="tx1"/>
                          </a:solidFill>
                        </a:rPr>
                        <a:t>Name</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Actual Label</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Predict Label</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0848100"/>
                  </a:ext>
                </a:extLst>
              </a:tr>
              <a:tr h="397176">
                <a:tc>
                  <a:txBody>
                    <a:bodyPr/>
                    <a:lstStyle/>
                    <a:p>
                      <a:r>
                        <a:rPr lang="en-US" altLang="zh-TW" sz="2400" dirty="0" err="1">
                          <a:solidFill>
                            <a:schemeClr val="tx1"/>
                          </a:solidFill>
                        </a:rPr>
                        <a:t>PantientA</a:t>
                      </a:r>
                      <a:r>
                        <a:rPr lang="en-US" altLang="zh-TW" sz="2400" dirty="0">
                          <a:solidFill>
                            <a:schemeClr val="tx1"/>
                          </a:solidFill>
                        </a:rPr>
                        <a:t> 1</a:t>
                      </a:r>
                      <a:r>
                        <a:rPr lang="en-US" altLang="zh-TW" sz="2400" baseline="30000" dirty="0">
                          <a:solidFill>
                            <a:schemeClr val="tx1"/>
                          </a:solidFill>
                        </a:rPr>
                        <a:t>st</a:t>
                      </a:r>
                      <a:endParaRPr lang="en-US" altLang="zh-TW"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6430728"/>
                  </a:ext>
                </a:extLst>
              </a:tr>
              <a:tr h="370840">
                <a:tc>
                  <a:txBody>
                    <a:bodyPr/>
                    <a:lstStyle/>
                    <a:p>
                      <a:r>
                        <a:rPr lang="en-US" altLang="zh-TW" sz="2400" dirty="0">
                          <a:solidFill>
                            <a:schemeClr val="tx1"/>
                          </a:solidFill>
                        </a:rPr>
                        <a:t>A 3</a:t>
                      </a:r>
                      <a:r>
                        <a:rPr lang="en-US" altLang="zh-TW" sz="2400" baseline="30000" dirty="0">
                          <a:solidFill>
                            <a:schemeClr val="tx1"/>
                          </a:solidFill>
                        </a:rPr>
                        <a:t>rd</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0</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6799773"/>
                  </a:ext>
                </a:extLst>
              </a:tr>
              <a:tr h="370840">
                <a:tc>
                  <a:txBody>
                    <a:bodyPr/>
                    <a:lstStyle/>
                    <a:p>
                      <a:r>
                        <a:rPr lang="en-US" altLang="zh-TW" sz="2400" dirty="0">
                          <a:solidFill>
                            <a:schemeClr val="tx1"/>
                          </a:solidFill>
                        </a:rPr>
                        <a:t>A 5</a:t>
                      </a:r>
                      <a:r>
                        <a:rPr lang="en-US" altLang="zh-TW" sz="2400" baseline="30000" dirty="0">
                          <a:solidFill>
                            <a:schemeClr val="tx1"/>
                          </a:solidFill>
                        </a:rPr>
                        <a:t>th</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553905"/>
                  </a:ext>
                </a:extLst>
              </a:tr>
              <a:tr h="370840">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9673013"/>
                  </a:ext>
                </a:extLst>
              </a:tr>
            </a:tbl>
          </a:graphicData>
        </a:graphic>
      </p:graphicFrame>
      <p:cxnSp>
        <p:nvCxnSpPr>
          <p:cNvPr id="9" name="直線單箭頭接點 8">
            <a:extLst>
              <a:ext uri="{FF2B5EF4-FFF2-40B4-BE49-F238E27FC236}">
                <a16:creationId xmlns:a16="http://schemas.microsoft.com/office/drawing/2014/main" id="{27ABF4AF-7460-4C71-A31E-BBBB020DE9B7}"/>
              </a:ext>
            </a:extLst>
          </p:cNvPr>
          <p:cNvCxnSpPr>
            <a:cxnSpLocks/>
            <a:stCxn id="6" idx="3"/>
            <a:endCxn id="8" idx="1"/>
          </p:cNvCxnSpPr>
          <p:nvPr/>
        </p:nvCxnSpPr>
        <p:spPr>
          <a:xfrm>
            <a:off x="8663610" y="8374381"/>
            <a:ext cx="3783314" cy="210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390F014C-631A-4086-87A4-8384610F1154}"/>
              </a:ext>
            </a:extLst>
          </p:cNvPr>
          <p:cNvSpPr txBox="1"/>
          <p:nvPr/>
        </p:nvSpPr>
        <p:spPr>
          <a:xfrm>
            <a:off x="8840767" y="7529905"/>
            <a:ext cx="3429000" cy="821122"/>
          </a:xfrm>
          <a:prstGeom prst="rect">
            <a:avLst/>
          </a:prstGeom>
          <a:noFill/>
        </p:spPr>
        <p:txBody>
          <a:bodyPr wrap="square">
            <a:spAutoFit/>
          </a:bodyPr>
          <a:lstStyle/>
          <a:p>
            <a:pPr algn="ctr">
              <a:lnSpc>
                <a:spcPct val="200000"/>
              </a:lnSpc>
            </a:pPr>
            <a:r>
              <a:rPr lang="en-US" altLang="zh-TW" sz="2800" dirty="0">
                <a:latin typeface="微軟正黑體" panose="020B0604030504040204" pitchFamily="34" charset="-120"/>
                <a:ea typeface="微軟正黑體" panose="020B0604030504040204" pitchFamily="34" charset="-120"/>
                <a:cs typeface="芫荽" panose="02020500000000000000" charset="-120"/>
              </a:rPr>
              <a:t>SVM</a:t>
            </a:r>
            <a:r>
              <a:rPr lang="zh-TW" altLang="en-US" sz="2800" dirty="0">
                <a:latin typeface="微軟正黑體" panose="020B0604030504040204" pitchFamily="34" charset="-120"/>
                <a:ea typeface="微軟正黑體" panose="020B0604030504040204" pitchFamily="34" charset="-120"/>
                <a:cs typeface="芫荽" panose="02020500000000000000" charset="-120"/>
              </a:rPr>
              <a:t>、</a:t>
            </a:r>
            <a:r>
              <a:rPr lang="en-US" altLang="zh-TW" sz="2800" dirty="0">
                <a:latin typeface="微軟正黑體" panose="020B0604030504040204" pitchFamily="34" charset="-120"/>
                <a:ea typeface="微軟正黑體" panose="020B0604030504040204" pitchFamily="34" charset="-120"/>
                <a:cs typeface="芫荽" panose="02020500000000000000" charset="-120"/>
              </a:rPr>
              <a:t>KNN</a:t>
            </a:r>
            <a:r>
              <a:rPr lang="zh-TW" altLang="en-US" sz="2800" dirty="0">
                <a:latin typeface="微軟正黑體" panose="020B0604030504040204" pitchFamily="34" charset="-120"/>
                <a:ea typeface="微軟正黑體" panose="020B0604030504040204" pitchFamily="34" charset="-120"/>
                <a:cs typeface="芫荽" panose="02020500000000000000" charset="-120"/>
              </a:rPr>
              <a:t>、</a:t>
            </a:r>
            <a:r>
              <a:rPr lang="en-US" altLang="zh-TW" sz="2800" dirty="0">
                <a:latin typeface="微軟正黑體" panose="020B0604030504040204" pitchFamily="34" charset="-120"/>
                <a:ea typeface="微軟正黑體" panose="020B0604030504040204" pitchFamily="34" charset="-120"/>
                <a:cs typeface="芫荽" panose="02020500000000000000" charset="-120"/>
              </a:rPr>
              <a:t>RF</a:t>
            </a:r>
          </a:p>
        </p:txBody>
      </p:sp>
      <p:sp>
        <p:nvSpPr>
          <p:cNvPr id="11" name="投影片編號版面配置區 10">
            <a:extLst>
              <a:ext uri="{FF2B5EF4-FFF2-40B4-BE49-F238E27FC236}">
                <a16:creationId xmlns:a16="http://schemas.microsoft.com/office/drawing/2014/main" id="{8BA0F681-A3FE-4460-AA58-A3B9A3E9F8AB}"/>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12" name="頁尾版面配置區 11">
            <a:extLst>
              <a:ext uri="{FF2B5EF4-FFF2-40B4-BE49-F238E27FC236}">
                <a16:creationId xmlns:a16="http://schemas.microsoft.com/office/drawing/2014/main" id="{C930E38B-4A41-4F5A-9E2F-D5831C8A089C}"/>
              </a:ext>
            </a:extLst>
          </p:cNvPr>
          <p:cNvSpPr>
            <a:spLocks noGrp="1"/>
          </p:cNvSpPr>
          <p:nvPr>
            <p:ph type="ftr" sz="quarter" idx="11"/>
          </p:nvPr>
        </p:nvSpPr>
        <p:spPr/>
        <p:txBody>
          <a:bodyPr/>
          <a:lstStyle/>
          <a:p>
            <a:endParaRPr lang="en-US"/>
          </a:p>
        </p:txBody>
      </p:sp>
      <p:sp>
        <p:nvSpPr>
          <p:cNvPr id="17" name="文字方塊 16">
            <a:extLst>
              <a:ext uri="{FF2B5EF4-FFF2-40B4-BE49-F238E27FC236}">
                <a16:creationId xmlns:a16="http://schemas.microsoft.com/office/drawing/2014/main" id="{B092D612-F715-4DC5-B03D-70192B55A053}"/>
              </a:ext>
            </a:extLst>
          </p:cNvPr>
          <p:cNvSpPr txBox="1"/>
          <p:nvPr/>
        </p:nvSpPr>
        <p:spPr>
          <a:xfrm>
            <a:off x="13182600" y="9465878"/>
            <a:ext cx="4267200" cy="821122"/>
          </a:xfrm>
          <a:prstGeom prst="rect">
            <a:avLst/>
          </a:prstGeom>
          <a:noFill/>
        </p:spPr>
        <p:txBody>
          <a:bodyPr wrap="square">
            <a:spAutoFit/>
          </a:bodyPr>
          <a:lstStyle/>
          <a:p>
            <a:pPr algn="ctr">
              <a:lnSpc>
                <a:spcPct val="200000"/>
              </a:lnSpc>
            </a:pPr>
            <a:r>
              <a:rPr lang="zh-TW" altLang="en-US" sz="2800" dirty="0">
                <a:latin typeface="微軟正黑體" panose="020B0604030504040204" pitchFamily="34" charset="-120"/>
                <a:ea typeface="微軟正黑體" panose="020B0604030504040204" pitchFamily="34" charset="-120"/>
                <a:cs typeface="芫荽" panose="02020500000000000000" charset="-120"/>
              </a:rPr>
              <a:t>附註</a:t>
            </a:r>
            <a:r>
              <a:rPr lang="en-US" altLang="zh-TW" sz="2800" dirty="0">
                <a:latin typeface="微軟正黑體" panose="020B0604030504040204" pitchFamily="34" charset="-120"/>
                <a:ea typeface="微軟正黑體" panose="020B0604030504040204" pitchFamily="34" charset="-120"/>
                <a:cs typeface="芫荽" panose="02020500000000000000" charset="-120"/>
              </a:rPr>
              <a:t>:A</a:t>
            </a:r>
            <a:r>
              <a:rPr lang="zh-TW" altLang="en-US" sz="2800" dirty="0">
                <a:latin typeface="微軟正黑體" panose="020B0604030504040204" pitchFamily="34" charset="-120"/>
                <a:ea typeface="微軟正黑體" panose="020B0604030504040204" pitchFamily="34" charset="-120"/>
                <a:cs typeface="芫荽" panose="02020500000000000000" charset="-120"/>
              </a:rPr>
              <a:t>、</a:t>
            </a:r>
            <a:r>
              <a:rPr lang="en-US" altLang="zh-TW" sz="2800" dirty="0">
                <a:latin typeface="微軟正黑體" panose="020B0604030504040204" pitchFamily="34" charset="-120"/>
                <a:ea typeface="微軟正黑體" panose="020B0604030504040204" pitchFamily="34" charset="-120"/>
                <a:cs typeface="芫荽" panose="02020500000000000000" charset="-120"/>
              </a:rPr>
              <a:t>1st</a:t>
            </a:r>
            <a:r>
              <a:rPr lang="zh-TW" altLang="en-US" sz="2800" dirty="0">
                <a:latin typeface="微軟正黑體" panose="020B0604030504040204" pitchFamily="34" charset="-120"/>
                <a:ea typeface="微軟正黑體" panose="020B0604030504040204" pitchFamily="34" charset="-120"/>
                <a:cs typeface="芫荽" panose="02020500000000000000" charset="-120"/>
              </a:rPr>
              <a:t>代表什麼</a:t>
            </a: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p:txBody>
      </p:sp>
    </p:spTree>
    <p:extLst>
      <p:ext uri="{BB962C8B-B14F-4D97-AF65-F5344CB8AC3E}">
        <p14:creationId xmlns:p14="http://schemas.microsoft.com/office/powerpoint/2010/main" val="150649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分類投票表決</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4772397"/>
          </a:xfrm>
          <a:prstGeom prst="rect">
            <a:avLst/>
          </a:prstGeom>
        </p:spPr>
        <p:txBody>
          <a:bodyPr wrap="square" lIns="0" tIns="0" rIns="0" bIns="0" rtlCol="0" anchor="t">
            <a:spAutoFit/>
          </a:bodyPr>
          <a:lstStyle/>
          <a:p>
            <a:pPr marL="342900" indent="-342900">
              <a:lnSpc>
                <a:spcPct val="200000"/>
              </a:lnSpc>
              <a:buFont typeface="Arial" panose="020B0604020202020204" pitchFamily="34" charset="0"/>
              <a:buChar char="•"/>
            </a:pPr>
            <a:r>
              <a:rPr lang="zh-TW" altLang="en-US" sz="3200" dirty="0">
                <a:latin typeface="微軟正黑體" panose="020B0604030504040204" pitchFamily="34" charset="-120"/>
                <a:ea typeface="微軟正黑體" panose="020B0604030504040204" pitchFamily="34" charset="-120"/>
                <a:cs typeface="芫荽" panose="02020500000000000000" charset="-120"/>
              </a:rPr>
              <a:t>為了提高分類結果的可靠性並減少單一模型可能帶來的偏差，本研究引入了投票表決（</a:t>
            </a:r>
            <a:r>
              <a:rPr lang="en-US" altLang="zh-TW" sz="3200" dirty="0">
                <a:latin typeface="微軟正黑體" panose="020B0604030504040204" pitchFamily="34" charset="-120"/>
                <a:ea typeface="微軟正黑體" panose="020B0604030504040204" pitchFamily="34" charset="-120"/>
                <a:cs typeface="芫荽" panose="02020500000000000000" charset="-120"/>
              </a:rPr>
              <a:t>Voting</a:t>
            </a:r>
            <a:r>
              <a:rPr lang="zh-TW" altLang="en-US" sz="3200" dirty="0">
                <a:latin typeface="微軟正黑體" panose="020B0604030504040204" pitchFamily="34" charset="-120"/>
                <a:ea typeface="微軟正黑體" panose="020B0604030504040204" pitchFamily="34" charset="-120"/>
                <a:cs typeface="芫荽" panose="02020500000000000000" charset="-120"/>
              </a:rPr>
              <a:t>）機制來確定每位病患的最終標籤。具體方法如下：對於每位病患，基於模型的預測結果進行投票。</a:t>
            </a: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a:p>
            <a:pPr marL="342900" indent="-342900">
              <a:lnSpc>
                <a:spcPct val="200000"/>
              </a:lnSpc>
              <a:buFont typeface="Arial" panose="020B0604020202020204" pitchFamily="34" charset="0"/>
              <a:buChar char="•"/>
            </a:pPr>
            <a:r>
              <a:rPr lang="zh-TW" altLang="en-US" sz="3200" dirty="0">
                <a:latin typeface="微軟正黑體" panose="020B0604030504040204" pitchFamily="34" charset="-120"/>
                <a:ea typeface="微軟正黑體" panose="020B0604030504040204" pitchFamily="34" charset="-120"/>
                <a:cs typeface="芫荽" panose="02020500000000000000" charset="-120"/>
              </a:rPr>
              <a:t>在最終標籤確定後，為了對分類模型進行評估，使用混淆矩陣來分析模型的效能。</a:t>
            </a: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p:txBody>
      </p:sp>
      <p:graphicFrame>
        <p:nvGraphicFramePr>
          <p:cNvPr id="11" name="表格 6">
            <a:extLst>
              <a:ext uri="{FF2B5EF4-FFF2-40B4-BE49-F238E27FC236}">
                <a16:creationId xmlns:a16="http://schemas.microsoft.com/office/drawing/2014/main" id="{982E50CE-F09F-4167-9BEB-01AA172247E9}"/>
              </a:ext>
            </a:extLst>
          </p:cNvPr>
          <p:cNvGraphicFramePr>
            <a:graphicFrameLocks noGrp="1"/>
          </p:cNvGraphicFramePr>
          <p:nvPr>
            <p:extLst>
              <p:ext uri="{D42A27DB-BD31-4B8C-83A1-F6EECF244321}">
                <p14:modId xmlns:p14="http://schemas.microsoft.com/office/powerpoint/2010/main" val="4257240221"/>
              </p:ext>
            </p:extLst>
          </p:nvPr>
        </p:nvGraphicFramePr>
        <p:xfrm>
          <a:off x="2935934" y="7219154"/>
          <a:ext cx="4316409" cy="2651760"/>
        </p:xfrm>
        <a:graphic>
          <a:graphicData uri="http://schemas.openxmlformats.org/drawingml/2006/table">
            <a:tbl>
              <a:tblPr firstRow="1" bandRow="1">
                <a:tableStyleId>{5C22544A-7EE6-4342-B048-85BDC9FD1C3A}</a:tableStyleId>
              </a:tblPr>
              <a:tblGrid>
                <a:gridCol w="1438803">
                  <a:extLst>
                    <a:ext uri="{9D8B030D-6E8A-4147-A177-3AD203B41FA5}">
                      <a16:colId xmlns:a16="http://schemas.microsoft.com/office/drawing/2014/main" val="229938181"/>
                    </a:ext>
                  </a:extLst>
                </a:gridCol>
                <a:gridCol w="1438803">
                  <a:extLst>
                    <a:ext uri="{9D8B030D-6E8A-4147-A177-3AD203B41FA5}">
                      <a16:colId xmlns:a16="http://schemas.microsoft.com/office/drawing/2014/main" val="2908466465"/>
                    </a:ext>
                  </a:extLst>
                </a:gridCol>
                <a:gridCol w="1438803">
                  <a:extLst>
                    <a:ext uri="{9D8B030D-6E8A-4147-A177-3AD203B41FA5}">
                      <a16:colId xmlns:a16="http://schemas.microsoft.com/office/drawing/2014/main" val="3354044872"/>
                    </a:ext>
                  </a:extLst>
                </a:gridCol>
              </a:tblGrid>
              <a:tr h="370840">
                <a:tc>
                  <a:txBody>
                    <a:bodyPr/>
                    <a:lstStyle/>
                    <a:p>
                      <a:r>
                        <a:rPr lang="en-US" altLang="zh-TW" sz="2400" dirty="0">
                          <a:solidFill>
                            <a:schemeClr val="tx1"/>
                          </a:solidFill>
                        </a:rPr>
                        <a:t>Name</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Actual Label</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Predict Label</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0848100"/>
                  </a:ext>
                </a:extLst>
              </a:tr>
              <a:tr h="370840">
                <a:tc>
                  <a:txBody>
                    <a:bodyPr/>
                    <a:lstStyle/>
                    <a:p>
                      <a:r>
                        <a:rPr lang="en-US" altLang="zh-TW" sz="2400" dirty="0">
                          <a:solidFill>
                            <a:schemeClr val="tx1"/>
                          </a:solidFill>
                        </a:rPr>
                        <a: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6430728"/>
                  </a:ext>
                </a:extLst>
              </a:tr>
              <a:tr h="370840">
                <a:tc>
                  <a:txBody>
                    <a:bodyPr/>
                    <a:lstStyle/>
                    <a:p>
                      <a:r>
                        <a:rPr lang="en-US" altLang="zh-TW" sz="2400" dirty="0">
                          <a:solidFill>
                            <a:schemeClr val="tx1"/>
                          </a:solidFill>
                        </a:rPr>
                        <a:t>B</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0</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6799773"/>
                  </a:ext>
                </a:extLst>
              </a:tr>
              <a:tr h="370840">
                <a:tc>
                  <a:txBody>
                    <a:bodyPr/>
                    <a:lstStyle/>
                    <a:p>
                      <a:r>
                        <a:rPr lang="en-US" altLang="zh-TW" sz="2400" dirty="0">
                          <a:solidFill>
                            <a:schemeClr val="tx1"/>
                          </a:solidFill>
                        </a:rPr>
                        <a:t>C</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0</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0</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553905"/>
                  </a:ext>
                </a:extLst>
              </a:tr>
              <a:tr h="370840">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9673013"/>
                  </a:ext>
                </a:extLst>
              </a:tr>
            </a:tbl>
          </a:graphicData>
        </a:graphic>
      </p:graphicFrame>
      <p:cxnSp>
        <p:nvCxnSpPr>
          <p:cNvPr id="12" name="直線單箭頭接點 11">
            <a:extLst>
              <a:ext uri="{FF2B5EF4-FFF2-40B4-BE49-F238E27FC236}">
                <a16:creationId xmlns:a16="http://schemas.microsoft.com/office/drawing/2014/main" id="{43B64B8C-1F5A-4366-B0A0-7AE6B043A901}"/>
              </a:ext>
            </a:extLst>
          </p:cNvPr>
          <p:cNvCxnSpPr/>
          <p:nvPr/>
        </p:nvCxnSpPr>
        <p:spPr>
          <a:xfrm flipV="1">
            <a:off x="7252343" y="8496300"/>
            <a:ext cx="3783314"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格 12">
            <a:extLst>
              <a:ext uri="{FF2B5EF4-FFF2-40B4-BE49-F238E27FC236}">
                <a16:creationId xmlns:a16="http://schemas.microsoft.com/office/drawing/2014/main" id="{733BA3B4-22E7-4385-B60A-C939EC7804AC}"/>
              </a:ext>
            </a:extLst>
          </p:cNvPr>
          <p:cNvGraphicFramePr>
            <a:graphicFrameLocks noGrp="1"/>
          </p:cNvGraphicFramePr>
          <p:nvPr>
            <p:extLst>
              <p:ext uri="{D42A27DB-BD31-4B8C-83A1-F6EECF244321}">
                <p14:modId xmlns:p14="http://schemas.microsoft.com/office/powerpoint/2010/main" val="646262868"/>
              </p:ext>
            </p:extLst>
          </p:nvPr>
        </p:nvGraphicFramePr>
        <p:xfrm>
          <a:off x="11035657" y="7219152"/>
          <a:ext cx="3783314" cy="2651762"/>
        </p:xfrm>
        <a:graphic>
          <a:graphicData uri="http://schemas.openxmlformats.org/drawingml/2006/table">
            <a:tbl>
              <a:tblPr firstRow="1" bandRow="1">
                <a:tableStyleId>{5C22544A-7EE6-4342-B048-85BDC9FD1C3A}</a:tableStyleId>
              </a:tblPr>
              <a:tblGrid>
                <a:gridCol w="1891657">
                  <a:extLst>
                    <a:ext uri="{9D8B030D-6E8A-4147-A177-3AD203B41FA5}">
                      <a16:colId xmlns:a16="http://schemas.microsoft.com/office/drawing/2014/main" val="2369732346"/>
                    </a:ext>
                  </a:extLst>
                </a:gridCol>
                <a:gridCol w="1891657">
                  <a:extLst>
                    <a:ext uri="{9D8B030D-6E8A-4147-A177-3AD203B41FA5}">
                      <a16:colId xmlns:a16="http://schemas.microsoft.com/office/drawing/2014/main" val="2702894792"/>
                    </a:ext>
                  </a:extLst>
                </a:gridCol>
              </a:tblGrid>
              <a:tr h="1325881">
                <a:tc>
                  <a:txBody>
                    <a:bodyPr/>
                    <a:lstStyle/>
                    <a:p>
                      <a:pPr algn="ctr"/>
                      <a:r>
                        <a:rPr lang="en-US" altLang="zh-TW" sz="4000" b="1" dirty="0">
                          <a:solidFill>
                            <a:schemeClr val="tx1"/>
                          </a:solidFill>
                        </a:rPr>
                        <a:t>TP</a:t>
                      </a:r>
                      <a:endParaRPr lang="zh-TW" altLang="en-US" sz="4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4000" b="1" dirty="0">
                          <a:solidFill>
                            <a:schemeClr val="tx1"/>
                          </a:solidFill>
                        </a:rPr>
                        <a:t>FN</a:t>
                      </a:r>
                      <a:endParaRPr lang="zh-TW" altLang="en-US" sz="4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9835621"/>
                  </a:ext>
                </a:extLst>
              </a:tr>
              <a:tr h="1325881">
                <a:tc>
                  <a:txBody>
                    <a:bodyPr/>
                    <a:lstStyle/>
                    <a:p>
                      <a:pPr algn="ctr"/>
                      <a:r>
                        <a:rPr lang="en-US" altLang="zh-TW" sz="4000" b="1" dirty="0">
                          <a:solidFill>
                            <a:schemeClr val="tx1"/>
                          </a:solidFill>
                        </a:rPr>
                        <a:t>FP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4000" b="1" dirty="0">
                          <a:solidFill>
                            <a:schemeClr val="tx1"/>
                          </a:solidFill>
                        </a:rPr>
                        <a:t>TN</a:t>
                      </a:r>
                      <a:endParaRPr lang="zh-TW" altLang="en-US" sz="4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6515288"/>
                  </a:ext>
                </a:extLst>
              </a:tr>
            </a:tbl>
          </a:graphicData>
        </a:graphic>
      </p:graphicFrame>
      <p:sp>
        <p:nvSpPr>
          <p:cNvPr id="6" name="投影片編號版面配置區 5">
            <a:extLst>
              <a:ext uri="{FF2B5EF4-FFF2-40B4-BE49-F238E27FC236}">
                <a16:creationId xmlns:a16="http://schemas.microsoft.com/office/drawing/2014/main" id="{FF610FF7-AF99-420C-8ACF-D8E42F576AC6}"/>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8" name="頁尾版面配置區 7">
            <a:extLst>
              <a:ext uri="{FF2B5EF4-FFF2-40B4-BE49-F238E27FC236}">
                <a16:creationId xmlns:a16="http://schemas.microsoft.com/office/drawing/2014/main" id="{BDE66148-8857-4F28-94EC-4620DEC3097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04993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620124"/>
          </a:xfrm>
          <a:prstGeom prst="rect">
            <a:avLst/>
          </a:prstGeom>
        </p:spPr>
        <p:txBody>
          <a:bodyPr lIns="0" tIns="0" rIns="0" bIns="0" rtlCol="0" anchor="t">
            <a:spAutoFit/>
          </a:bodyPr>
          <a:lstStyle/>
          <a:p>
            <a:pPr algn="ctr">
              <a:lnSpc>
                <a:spcPts val="12435"/>
              </a:lnSpc>
            </a:pPr>
            <a:r>
              <a:rPr lang="en-US" sz="15544" b="1" dirty="0">
                <a:solidFill>
                  <a:srgbClr val="252D37"/>
                </a:solidFill>
                <a:latin typeface="Maven Pro Bold"/>
                <a:ea typeface="Maven Pro Bold"/>
                <a:cs typeface="Maven Pro Bold"/>
                <a:sym typeface="Maven Pro Bold"/>
              </a:rPr>
              <a:t>Results</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投影片編號版面配置區 7">
            <a:extLst>
              <a:ext uri="{FF2B5EF4-FFF2-40B4-BE49-F238E27FC236}">
                <a16:creationId xmlns:a16="http://schemas.microsoft.com/office/drawing/2014/main" id="{536C17EC-378A-4AB8-9238-11C78F57E66C}"/>
              </a:ext>
            </a:extLst>
          </p:cNvPr>
          <p:cNvSpPr>
            <a:spLocks noGrp="1"/>
          </p:cNvSpPr>
          <p:nvPr>
            <p:ph type="sldNum" sz="quarter" idx="12"/>
          </p:nvPr>
        </p:nvSpPr>
        <p:spPr/>
        <p:txBody>
          <a:bodyPr/>
          <a:lstStyle/>
          <a:p>
            <a:fld id="{B6F15528-21DE-4FAA-801E-634DDDAF4B2B}" type="slidenum">
              <a:rPr lang="en-US" smtClean="0"/>
              <a:pPr/>
              <a:t>38</a:t>
            </a:fld>
            <a:endParaRPr lang="en-US"/>
          </a:p>
        </p:txBody>
      </p:sp>
      <p:sp>
        <p:nvSpPr>
          <p:cNvPr id="9" name="頁尾版面配置區 8">
            <a:extLst>
              <a:ext uri="{FF2B5EF4-FFF2-40B4-BE49-F238E27FC236}">
                <a16:creationId xmlns:a16="http://schemas.microsoft.com/office/drawing/2014/main" id="{5FD76E73-D816-4C5C-9896-D645DBEA9996}"/>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7654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209800" y="1780314"/>
            <a:ext cx="13563599" cy="848053"/>
          </a:xfrm>
          <a:prstGeom prst="rect">
            <a:avLst/>
          </a:prstGeom>
        </p:spPr>
        <p:txBody>
          <a:bodyPr wrap="square" lIns="0" tIns="0" rIns="0" bIns="0" rtlCol="0" anchor="t">
            <a:spAutoFit/>
          </a:bodyPr>
          <a:lstStyle/>
          <a:p>
            <a:pPr algn="ctr">
              <a:lnSpc>
                <a:spcPts val="6400"/>
              </a:lnSpc>
            </a:pPr>
            <a:r>
              <a:rPr lang="en-US" sz="8000" b="1" dirty="0">
                <a:solidFill>
                  <a:srgbClr val="252930"/>
                </a:solidFill>
                <a:latin typeface="Maven Pro Bold"/>
                <a:ea typeface="Maven Pro Bold"/>
                <a:cs typeface="Maven Pro Bold"/>
                <a:sym typeface="Maven Pro Bold"/>
              </a:rPr>
              <a:t>Mann-Whitney U</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檢定之結果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rot="5400000" flipH="1">
            <a:off x="14375212" y="-114300"/>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611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8" name="表格 7">
            <a:extLst>
              <a:ext uri="{FF2B5EF4-FFF2-40B4-BE49-F238E27FC236}">
                <a16:creationId xmlns:a16="http://schemas.microsoft.com/office/drawing/2014/main" id="{22473F02-75BF-4552-B459-49ECC59C53FB}"/>
              </a:ext>
            </a:extLst>
          </p:cNvPr>
          <p:cNvGraphicFramePr>
            <a:graphicFrameLocks noGrp="1"/>
          </p:cNvGraphicFramePr>
          <p:nvPr>
            <p:extLst>
              <p:ext uri="{D42A27DB-BD31-4B8C-83A1-F6EECF244321}">
                <p14:modId xmlns:p14="http://schemas.microsoft.com/office/powerpoint/2010/main" val="3005368455"/>
              </p:ext>
            </p:extLst>
          </p:nvPr>
        </p:nvGraphicFramePr>
        <p:xfrm>
          <a:off x="9448800" y="3162300"/>
          <a:ext cx="8101469" cy="6448472"/>
        </p:xfrm>
        <a:graphic>
          <a:graphicData uri="http://schemas.openxmlformats.org/drawingml/2006/table">
            <a:tbl>
              <a:tblPr firstRow="1" bandRow="1">
                <a:tableStyleId>{5940675A-B579-460E-94D1-54222C63F5DA}</a:tableStyleId>
              </a:tblPr>
              <a:tblGrid>
                <a:gridCol w="4063707">
                  <a:extLst>
                    <a:ext uri="{9D8B030D-6E8A-4147-A177-3AD203B41FA5}">
                      <a16:colId xmlns:a16="http://schemas.microsoft.com/office/drawing/2014/main" val="573022723"/>
                    </a:ext>
                  </a:extLst>
                </a:gridCol>
                <a:gridCol w="4037762">
                  <a:extLst>
                    <a:ext uri="{9D8B030D-6E8A-4147-A177-3AD203B41FA5}">
                      <a16:colId xmlns:a16="http://schemas.microsoft.com/office/drawing/2014/main" val="3360068527"/>
                    </a:ext>
                  </a:extLst>
                </a:gridCol>
              </a:tblGrid>
              <a:tr h="398318">
                <a:tc>
                  <a:txBody>
                    <a:bodyPr/>
                    <a:lstStyle/>
                    <a:p>
                      <a:r>
                        <a:rPr lang="zh-TW" altLang="en-US" sz="2000" dirty="0">
                          <a:solidFill>
                            <a:schemeClr val="tx1"/>
                          </a:solidFill>
                          <a:latin typeface="微軟正黑體" panose="020B0604030504040204" pitchFamily="34" charset="-120"/>
                          <a:ea typeface="微軟正黑體" panose="020B0604030504040204" pitchFamily="34" charset="-120"/>
                        </a:rPr>
                        <a:t>特徵</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dirty="0">
                          <a:solidFill>
                            <a:schemeClr val="tx1"/>
                          </a:solidFill>
                        </a:rPr>
                        <a:t>P value</a:t>
                      </a:r>
                      <a:endParaRPr lang="zh-TW" altLang="en-US" sz="2000" dirty="0">
                        <a:solidFill>
                          <a:schemeClr val="tx1"/>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4689480"/>
                  </a:ext>
                </a:extLst>
              </a:tr>
              <a:tr h="403851">
                <a:tc>
                  <a:txBody>
                    <a:bodyPr/>
                    <a:lstStyle/>
                    <a:p>
                      <a:r>
                        <a:rPr lang="en-US" altLang="zh-TW" sz="2000" b="1" kern="1200" dirty="0">
                          <a:solidFill>
                            <a:schemeClr val="dk1"/>
                          </a:solidFill>
                          <a:effectLst/>
                        </a:rPr>
                        <a:t>systolic peak</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5129752"/>
                  </a:ext>
                </a:extLst>
              </a:tr>
              <a:tr h="403851">
                <a:tc>
                  <a:txBody>
                    <a:bodyPr/>
                    <a:lstStyle/>
                    <a:p>
                      <a:r>
                        <a:rPr lang="en-US" altLang="zh-TW" sz="2000" b="1" kern="1200" dirty="0">
                          <a:solidFill>
                            <a:schemeClr val="dk1"/>
                          </a:solidFill>
                          <a:effectLst/>
                        </a:rPr>
                        <a:t>Diastolic peak</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4103993"/>
                  </a:ext>
                </a:extLst>
              </a:tr>
              <a:tr h="403851">
                <a:tc>
                  <a:txBody>
                    <a:bodyPr/>
                    <a:lstStyle/>
                    <a:p>
                      <a:r>
                        <a:rPr lang="en-US" altLang="zh-TW" sz="2000" b="1" kern="1200" dirty="0">
                          <a:solidFill>
                            <a:schemeClr val="dk1"/>
                          </a:solidFill>
                          <a:effectLst/>
                        </a:rPr>
                        <a:t>Cardiac cycle</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0.0032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3961359"/>
                  </a:ext>
                </a:extLst>
              </a:tr>
              <a:tr h="403851">
                <a:tc>
                  <a:txBody>
                    <a:bodyPr/>
                    <a:lstStyle/>
                    <a:p>
                      <a:r>
                        <a:rPr lang="en-US" altLang="zh-TW" sz="2000" b="1" kern="1200" dirty="0">
                          <a:solidFill>
                            <a:schemeClr val="dk1"/>
                          </a:solidFill>
                          <a:effectLst/>
                        </a:rPr>
                        <a:t>Cycle Area</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0.0090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640667"/>
                  </a:ext>
                </a:extLst>
              </a:tr>
              <a:tr h="403851">
                <a:tc>
                  <a:txBody>
                    <a:bodyPr/>
                    <a:lstStyle/>
                    <a:p>
                      <a:r>
                        <a:rPr lang="en-US" altLang="zh-TW" sz="2000" b="1" kern="1200" dirty="0">
                          <a:solidFill>
                            <a:schemeClr val="dk1"/>
                          </a:solidFill>
                          <a:effectLst/>
                        </a:rPr>
                        <a:t>SSI</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3507301"/>
                  </a:ext>
                </a:extLst>
              </a:tr>
              <a:tr h="403851">
                <a:tc>
                  <a:txBody>
                    <a:bodyPr/>
                    <a:lstStyle/>
                    <a:p>
                      <a:r>
                        <a:rPr lang="en-US" altLang="zh-TW" sz="2000" b="1" kern="1200" dirty="0">
                          <a:solidFill>
                            <a:schemeClr val="dk1"/>
                          </a:solidFill>
                          <a:effectLst/>
                        </a:rPr>
                        <a:t>Peak to Valley</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0.0255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8330083"/>
                  </a:ext>
                </a:extLst>
              </a:tr>
              <a:tr h="403851">
                <a:tc>
                  <a:txBody>
                    <a:bodyPr/>
                    <a:lstStyle/>
                    <a:p>
                      <a:r>
                        <a:rPr lang="en-US" altLang="zh-TW" sz="2000" b="0" strike="sngStrike" kern="1200" dirty="0">
                          <a:solidFill>
                            <a:schemeClr val="dk1"/>
                          </a:solidFill>
                          <a:effectLst/>
                        </a:rPr>
                        <a:t>Systolic height</a:t>
                      </a:r>
                      <a:endParaRPr lang="zh-TW" altLang="en-US" sz="2000" strike="sngStrike"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0" strike="sngStrike" kern="1200" dirty="0">
                          <a:solidFill>
                            <a:schemeClr val="dk1"/>
                          </a:solidFill>
                          <a:effectLst/>
                        </a:rPr>
                        <a:t>0.5414</a:t>
                      </a:r>
                      <a:endParaRPr lang="zh-TW" altLang="en-US" sz="2000" strike="sngStrike"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4962097"/>
                  </a:ext>
                </a:extLst>
              </a:tr>
              <a:tr h="403851">
                <a:tc>
                  <a:txBody>
                    <a:bodyPr/>
                    <a:lstStyle/>
                    <a:p>
                      <a:r>
                        <a:rPr lang="en-US" altLang="zh-TW" sz="2000" b="1" kern="1200" dirty="0" err="1">
                          <a:solidFill>
                            <a:schemeClr val="dk1"/>
                          </a:solidFill>
                          <a:effectLst/>
                        </a:rPr>
                        <a:t>Delta_T</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2848765"/>
                  </a:ext>
                </a:extLst>
              </a:tr>
              <a:tr h="403851">
                <a:tc>
                  <a:txBody>
                    <a:bodyPr/>
                    <a:lstStyle/>
                    <a:p>
                      <a:r>
                        <a:rPr lang="en-US" altLang="zh-TW" sz="2000" b="1" kern="1200" dirty="0">
                          <a:solidFill>
                            <a:schemeClr val="dk1"/>
                          </a:solidFill>
                          <a:effectLst/>
                        </a:rPr>
                        <a:t>SDPPG cycle</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0.0003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4566095"/>
                  </a:ext>
                </a:extLst>
              </a:tr>
              <a:tr h="403851">
                <a:tc>
                  <a:txBody>
                    <a:bodyPr/>
                    <a:lstStyle/>
                    <a:p>
                      <a:r>
                        <a:rPr lang="en-US" altLang="zh-TW" sz="2000" b="1" kern="1200" dirty="0">
                          <a:solidFill>
                            <a:schemeClr val="dk1"/>
                          </a:solidFill>
                          <a:effectLst/>
                        </a:rPr>
                        <a:t>SDPPG peak</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0.0032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1493134"/>
                  </a:ext>
                </a:extLst>
              </a:tr>
              <a:tr h="403851">
                <a:tc>
                  <a:txBody>
                    <a:bodyPr/>
                    <a:lstStyle/>
                    <a:p>
                      <a:r>
                        <a:rPr lang="en-US" altLang="zh-TW" sz="2000" b="0" strike="sngStrike" kern="1200" dirty="0" err="1">
                          <a:solidFill>
                            <a:schemeClr val="dk1"/>
                          </a:solidFill>
                          <a:effectLst/>
                        </a:rPr>
                        <a:t>Ratio_BA</a:t>
                      </a:r>
                      <a:endParaRPr lang="zh-TW" altLang="en-US" sz="2000" strike="sngStrike"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0" strike="sngStrike" kern="1200" dirty="0">
                          <a:solidFill>
                            <a:schemeClr val="dk1"/>
                          </a:solidFill>
                          <a:effectLst/>
                        </a:rPr>
                        <a:t>0.5070</a:t>
                      </a:r>
                      <a:endParaRPr lang="zh-TW" altLang="en-US" sz="2000" strike="sngStrike"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9643657"/>
                  </a:ext>
                </a:extLst>
              </a:tr>
              <a:tr h="403851">
                <a:tc>
                  <a:txBody>
                    <a:bodyPr/>
                    <a:lstStyle/>
                    <a:p>
                      <a:r>
                        <a:rPr lang="en-US" altLang="zh-TW" sz="2000" b="1" kern="1200" dirty="0" err="1">
                          <a:solidFill>
                            <a:schemeClr val="dk1"/>
                          </a:solidFill>
                          <a:effectLst/>
                        </a:rPr>
                        <a:t>Ratio_CA</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0.0011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6074058"/>
                  </a:ext>
                </a:extLst>
              </a:tr>
              <a:tr h="403851">
                <a:tc>
                  <a:txBody>
                    <a:bodyPr/>
                    <a:lstStyle/>
                    <a:p>
                      <a:r>
                        <a:rPr lang="en-US" altLang="zh-TW" sz="2000" b="1" kern="1200" dirty="0" err="1">
                          <a:solidFill>
                            <a:schemeClr val="dk1"/>
                          </a:solidFill>
                          <a:effectLst/>
                        </a:rPr>
                        <a:t>Ratio_DA</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0.0002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3023177"/>
                  </a:ext>
                </a:extLst>
              </a:tr>
              <a:tr h="403851">
                <a:tc>
                  <a:txBody>
                    <a:bodyPr/>
                    <a:lstStyle/>
                    <a:p>
                      <a:r>
                        <a:rPr lang="en-US" altLang="zh-TW" sz="2000" b="1" kern="1200" dirty="0" err="1">
                          <a:solidFill>
                            <a:schemeClr val="dk1"/>
                          </a:solidFill>
                          <a:effectLst/>
                        </a:rPr>
                        <a:t>Ratio_BDCE_A</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4855796"/>
                  </a:ext>
                </a:extLst>
              </a:tr>
              <a:tr h="348568">
                <a:tc>
                  <a:txBody>
                    <a:bodyPr/>
                    <a:lstStyle/>
                    <a:p>
                      <a:r>
                        <a:rPr lang="en-US" altLang="zh-TW" sz="2000" b="0" strike="sngStrike" kern="1200" dirty="0" err="1">
                          <a:solidFill>
                            <a:schemeClr val="dk1"/>
                          </a:solidFill>
                          <a:effectLst/>
                        </a:rPr>
                        <a:t>Ratio_CDB_A</a:t>
                      </a:r>
                      <a:endParaRPr lang="zh-TW" altLang="en-US" sz="2000" strike="sngStrike"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TW" sz="2000" b="0" strike="sngStrike" kern="1200" dirty="0">
                          <a:solidFill>
                            <a:schemeClr val="dk1"/>
                          </a:solidFill>
                          <a:effectLst/>
                        </a:rPr>
                        <a:t>0.2501</a:t>
                      </a:r>
                      <a:endParaRPr lang="zh-TW" altLang="en-US" sz="2000" strike="sngStrike"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00303102"/>
                  </a:ext>
                </a:extLst>
              </a:tr>
            </a:tbl>
          </a:graphicData>
        </a:graphic>
      </p:graphicFrame>
      <p:sp>
        <p:nvSpPr>
          <p:cNvPr id="9" name="TextBox 3">
            <a:extLst>
              <a:ext uri="{FF2B5EF4-FFF2-40B4-BE49-F238E27FC236}">
                <a16:creationId xmlns:a16="http://schemas.microsoft.com/office/drawing/2014/main" id="{9F09D0F4-9F96-456B-BCC6-30CB427BA446}"/>
              </a:ext>
            </a:extLst>
          </p:cNvPr>
          <p:cNvSpPr txBox="1"/>
          <p:nvPr/>
        </p:nvSpPr>
        <p:spPr>
          <a:xfrm>
            <a:off x="1855388" y="3238500"/>
            <a:ext cx="7136211" cy="1694631"/>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P</a:t>
            </a:r>
            <a:r>
              <a:rPr lang="zh-TW" altLang="en-US" sz="3000" dirty="0">
                <a:latin typeface="微軟正黑體" panose="020B0604030504040204" pitchFamily="34" charset="-120"/>
                <a:ea typeface="微軟正黑體" panose="020B0604030504040204" pitchFamily="34" charset="-120"/>
                <a:cs typeface="芫荽" panose="02020500000000000000" charset="-120"/>
              </a:rPr>
              <a:t>值小於</a:t>
            </a:r>
            <a:r>
              <a:rPr lang="en-US" altLang="zh-TW" sz="3000" dirty="0">
                <a:latin typeface="微軟正黑體" panose="020B0604030504040204" pitchFamily="34" charset="-120"/>
                <a:ea typeface="微軟正黑體" panose="020B0604030504040204" pitchFamily="34" charset="-120"/>
                <a:cs typeface="芫荽" panose="02020500000000000000" charset="-120"/>
              </a:rPr>
              <a:t>0.05</a:t>
            </a:r>
            <a:r>
              <a:rPr lang="zh-TW" altLang="en-US" sz="3000" dirty="0">
                <a:latin typeface="微軟正黑體" panose="020B0604030504040204" pitchFamily="34" charset="-120"/>
                <a:ea typeface="微軟正黑體" panose="020B0604030504040204" pitchFamily="34" charset="-120"/>
                <a:cs typeface="芫荽" panose="02020500000000000000" charset="-120"/>
              </a:rPr>
              <a:t>以星號表示</a:t>
            </a: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並不會加進分類模型進行分類</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sp>
        <p:nvSpPr>
          <p:cNvPr id="4" name="投影片編號版面配置區 3">
            <a:extLst>
              <a:ext uri="{FF2B5EF4-FFF2-40B4-BE49-F238E27FC236}">
                <a16:creationId xmlns:a16="http://schemas.microsoft.com/office/drawing/2014/main" id="{59142844-D733-44A6-82E5-92C635E92E33}"/>
              </a:ext>
            </a:extLst>
          </p:cNvPr>
          <p:cNvSpPr>
            <a:spLocks noGrp="1"/>
          </p:cNvSpPr>
          <p:nvPr>
            <p:ph type="sldNum" sz="quarter" idx="12"/>
          </p:nvPr>
        </p:nvSpPr>
        <p:spPr/>
        <p:txBody>
          <a:bodyPr/>
          <a:lstStyle/>
          <a:p>
            <a:fld id="{B6F15528-21DE-4FAA-801E-634DDDAF4B2B}" type="slidenum">
              <a:rPr lang="en-US" smtClean="0"/>
              <a:pPr/>
              <a:t>39</a:t>
            </a:fld>
            <a:endParaRPr lang="en-US"/>
          </a:p>
        </p:txBody>
      </p:sp>
      <p:sp>
        <p:nvSpPr>
          <p:cNvPr id="10" name="頁尾版面配置區 9">
            <a:extLst>
              <a:ext uri="{FF2B5EF4-FFF2-40B4-BE49-F238E27FC236}">
                <a16:creationId xmlns:a16="http://schemas.microsoft.com/office/drawing/2014/main" id="{CC86EA5E-1126-40BF-94AF-95BA5F4D40D2}"/>
              </a:ext>
            </a:extLst>
          </p:cNvPr>
          <p:cNvSpPr>
            <a:spLocks noGrp="1"/>
          </p:cNvSpPr>
          <p:nvPr>
            <p:ph type="ftr" sz="quarter" idx="1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596087" y="1912981"/>
            <a:ext cx="9095826" cy="851002"/>
          </a:xfrm>
          <a:prstGeom prst="rect">
            <a:avLst/>
          </a:prstGeom>
        </p:spPr>
        <p:txBody>
          <a:bodyPr lIns="0" tIns="0" rIns="0" bIns="0" rtlCol="0" anchor="t">
            <a:spAutoFit/>
          </a:bodyPr>
          <a:lstStyle/>
          <a:p>
            <a:pPr algn="ctr">
              <a:lnSpc>
                <a:spcPts val="6400"/>
              </a:lnSpc>
            </a:pPr>
            <a:r>
              <a:rPr lang="en-US" sz="8000" b="1" dirty="0" err="1">
                <a:solidFill>
                  <a:srgbClr val="252D37"/>
                </a:solidFill>
                <a:latin typeface="微軟正黑體" panose="020B0604030504040204" pitchFamily="34" charset="-120"/>
                <a:ea typeface="微軟正黑體" panose="020B0604030504040204" pitchFamily="34" charset="-120"/>
                <a:cs typeface="Maven Pro Bold"/>
                <a:sym typeface="Maven Pro Bold"/>
              </a:rPr>
              <a:t>簡介-研究背景</a:t>
            </a:r>
            <a:endParaRPr lang="en-US" sz="8000" b="1" dirty="0">
              <a:solidFill>
                <a:srgbClr val="252D37"/>
              </a:solidFill>
              <a:latin typeface="微軟正黑體" panose="020B0604030504040204" pitchFamily="34" charset="-120"/>
              <a:ea typeface="微軟正黑體" panose="020B0604030504040204" pitchFamily="34" charset="-120"/>
              <a:cs typeface="Maven Pro Bold"/>
              <a:sym typeface="Maven Pro Bold"/>
            </a:endParaRPr>
          </a:p>
        </p:txBody>
      </p:sp>
      <p:sp>
        <p:nvSpPr>
          <p:cNvPr id="3" name="TextBox 3"/>
          <p:cNvSpPr txBox="1"/>
          <p:nvPr/>
        </p:nvSpPr>
        <p:spPr>
          <a:xfrm>
            <a:off x="1922802" y="3695700"/>
            <a:ext cx="14442396" cy="4438844"/>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en-US" sz="3000" dirty="0" err="1">
                <a:solidFill>
                  <a:srgbClr val="252D37"/>
                </a:solidFill>
                <a:latin typeface="微軟正黑體" panose="020B0604030504040204" pitchFamily="34" charset="-120"/>
                <a:ea typeface="微軟正黑體" panose="020B0604030504040204" pitchFamily="34" charset="-120"/>
                <a:cs typeface="Maven Pro"/>
                <a:sym typeface="Maven Pro"/>
              </a:rPr>
              <a:t>動靜脈廔管（arteriovenous</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 graft, </a:t>
            </a:r>
            <a:r>
              <a:rPr lang="en-US" sz="3000" dirty="0" err="1">
                <a:solidFill>
                  <a:srgbClr val="252D37"/>
                </a:solidFill>
                <a:latin typeface="微軟正黑體" panose="020B0604030504040204" pitchFamily="34" charset="-120"/>
                <a:ea typeface="微軟正黑體" panose="020B0604030504040204" pitchFamily="34" charset="-120"/>
                <a:cs typeface="Maven Pro"/>
                <a:sym typeface="Maven Pro"/>
              </a:rPr>
              <a:t>AVG）手術是一項常見的血管造入口徑手術，能提供穩定的血流動力條件，保障透析效果</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a:t>
            </a:r>
          </a:p>
          <a:p>
            <a:pPr marL="457200" indent="-457200" algn="just">
              <a:lnSpc>
                <a:spcPts val="5910"/>
              </a:lnSpc>
              <a:buFont typeface="Arial" panose="020B0604020202020204" pitchFamily="34" charset="0"/>
              <a:buChar char="•"/>
            </a:pPr>
            <a:r>
              <a:rPr lang="en-US" sz="3000" dirty="0" err="1">
                <a:solidFill>
                  <a:srgbClr val="252D37"/>
                </a:solidFill>
                <a:latin typeface="微軟正黑體" panose="020B0604030504040204" pitchFamily="34" charset="-120"/>
                <a:ea typeface="微軟正黑體" panose="020B0604030504040204" pitchFamily="34" charset="-120"/>
                <a:cs typeface="Maven Pro"/>
                <a:sym typeface="Maven Pro"/>
              </a:rPr>
              <a:t>但是會因為血栓或是血液中含有阻塞物而導致廔管阻塞，導致病患輸血困難</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a:t>
            </a:r>
          </a:p>
          <a:p>
            <a:pPr marL="457200" indent="-457200" algn="just">
              <a:lnSpc>
                <a:spcPts val="5910"/>
              </a:lnSpc>
              <a:buFont typeface="Arial" panose="020B0604020202020204" pitchFamily="34" charset="0"/>
              <a:buChar char="•"/>
            </a:pPr>
            <a:r>
              <a:rPr lang="en-US" sz="3000" dirty="0" err="1">
                <a:solidFill>
                  <a:srgbClr val="252D37"/>
                </a:solidFill>
                <a:latin typeface="微軟正黑體" panose="020B0604030504040204" pitchFamily="34" charset="-120"/>
                <a:ea typeface="微軟正黑體" panose="020B0604030504040204" pitchFamily="34" charset="-120"/>
                <a:cs typeface="Maven Pro"/>
                <a:sym typeface="Maven Pro"/>
              </a:rPr>
              <a:t>嚴重者會造成臉部或手部出現腫脹且發紫，需要立即進行重建手術來恢復血流通路</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a:t>
            </a:r>
          </a:p>
          <a:p>
            <a:pPr algn="just">
              <a:lnSpc>
                <a:spcPts val="5910"/>
              </a:lnSpc>
            </a:pPr>
            <a:endParaRPr lang="en-US" sz="3000" dirty="0">
              <a:solidFill>
                <a:srgbClr val="252D37"/>
              </a:solidFill>
              <a:latin typeface="微軟正黑體" panose="020B0604030504040204" pitchFamily="34" charset="-120"/>
              <a:ea typeface="微軟正黑體" panose="020B0604030504040204" pitchFamily="34" charset="-120"/>
              <a:cs typeface="Maven Pro"/>
              <a:sym typeface="Maven Pro"/>
            </a:endParaRP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投影片編號版面配置區 7">
            <a:extLst>
              <a:ext uri="{FF2B5EF4-FFF2-40B4-BE49-F238E27FC236}">
                <a16:creationId xmlns:a16="http://schemas.microsoft.com/office/drawing/2014/main" id="{B37EC22D-A8DE-4869-BFD3-D8E35EE00558}"/>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9" name="頁尾版面配置區 8">
            <a:extLst>
              <a:ext uri="{FF2B5EF4-FFF2-40B4-BE49-F238E27FC236}">
                <a16:creationId xmlns:a16="http://schemas.microsoft.com/office/drawing/2014/main" id="{1A050AB8-91F9-45EA-A9A3-EAD10DCC24FE}"/>
              </a:ext>
            </a:extLst>
          </p:cNvPr>
          <p:cNvSpPr>
            <a:spLocks noGrp="1"/>
          </p:cNvSpPr>
          <p:nvPr>
            <p:ph type="ftr" sz="quarter" idx="11"/>
          </p:nvPr>
        </p:nvSpPr>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9" y="916304"/>
            <a:ext cx="12906376"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SVM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8" name="表格 28">
            <a:extLst>
              <a:ext uri="{FF2B5EF4-FFF2-40B4-BE49-F238E27FC236}">
                <a16:creationId xmlns:a16="http://schemas.microsoft.com/office/drawing/2014/main" id="{8C6BC3F3-4439-4DBB-B995-FB2233C1A0FD}"/>
              </a:ext>
            </a:extLst>
          </p:cNvPr>
          <p:cNvGraphicFramePr>
            <a:graphicFrameLocks noGrp="1"/>
          </p:cNvGraphicFramePr>
          <p:nvPr>
            <p:extLst>
              <p:ext uri="{D42A27DB-BD31-4B8C-83A1-F6EECF244321}">
                <p14:modId xmlns:p14="http://schemas.microsoft.com/office/powerpoint/2010/main" val="539339625"/>
              </p:ext>
            </p:extLst>
          </p:nvPr>
        </p:nvGraphicFramePr>
        <p:xfrm>
          <a:off x="1600200" y="2878455"/>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kern="1200" dirty="0">
                          <a:solidFill>
                            <a:schemeClr val="tx1"/>
                          </a:solidFill>
                          <a:effectLst/>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0.736</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0.848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0.662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0.625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0.72</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0.822</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0.793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0.778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12" name="圖片 11">
            <a:extLst>
              <a:ext uri="{FF2B5EF4-FFF2-40B4-BE49-F238E27FC236}">
                <a16:creationId xmlns:a16="http://schemas.microsoft.com/office/drawing/2014/main" id="{4A501DFC-AE6C-4255-9586-7174C2A917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7799" y="4409912"/>
            <a:ext cx="4572396" cy="3772227"/>
          </a:xfrm>
          <a:prstGeom prst="rect">
            <a:avLst/>
          </a:prstGeom>
        </p:spPr>
      </p:pic>
      <p:pic>
        <p:nvPicPr>
          <p:cNvPr id="14" name="圖片 13">
            <a:extLst>
              <a:ext uri="{FF2B5EF4-FFF2-40B4-BE49-F238E27FC236}">
                <a16:creationId xmlns:a16="http://schemas.microsoft.com/office/drawing/2014/main" id="{1CCBEFDD-38F0-40DB-AE9F-E3470A095C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53200" y="4409911"/>
            <a:ext cx="4534293" cy="3772227"/>
          </a:xfrm>
          <a:prstGeom prst="rect">
            <a:avLst/>
          </a:prstGeom>
        </p:spPr>
      </p:pic>
      <p:sp>
        <p:nvSpPr>
          <p:cNvPr id="4" name="投影片編號版面配置區 3">
            <a:extLst>
              <a:ext uri="{FF2B5EF4-FFF2-40B4-BE49-F238E27FC236}">
                <a16:creationId xmlns:a16="http://schemas.microsoft.com/office/drawing/2014/main" id="{EC831506-A7D4-4DB3-AEBE-A4F61ECDEA69}"/>
              </a:ext>
            </a:extLst>
          </p:cNvPr>
          <p:cNvSpPr>
            <a:spLocks noGrp="1"/>
          </p:cNvSpPr>
          <p:nvPr>
            <p:ph type="sldNum" sz="quarter" idx="12"/>
          </p:nvPr>
        </p:nvSpPr>
        <p:spPr/>
        <p:txBody>
          <a:bodyPr/>
          <a:lstStyle/>
          <a:p>
            <a:fld id="{B6F15528-21DE-4FAA-801E-634DDDAF4B2B}" type="slidenum">
              <a:rPr lang="en-US" smtClean="0"/>
              <a:pPr/>
              <a:t>40</a:t>
            </a:fld>
            <a:endParaRPr lang="en-US"/>
          </a:p>
        </p:txBody>
      </p:sp>
      <p:sp>
        <p:nvSpPr>
          <p:cNvPr id="9" name="頁尾版面配置區 8">
            <a:extLst>
              <a:ext uri="{FF2B5EF4-FFF2-40B4-BE49-F238E27FC236}">
                <a16:creationId xmlns:a16="http://schemas.microsoft.com/office/drawing/2014/main" id="{BD137FE9-4E22-4FBD-A904-8D89042D5F9A}"/>
              </a:ext>
            </a:extLst>
          </p:cNvPr>
          <p:cNvSpPr>
            <a:spLocks noGrp="1"/>
          </p:cNvSpPr>
          <p:nvPr>
            <p:ph type="ftr" sz="quarter" idx="11"/>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9" y="916304"/>
            <a:ext cx="12906376"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KNN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8" name="表格 28">
            <a:extLst>
              <a:ext uri="{FF2B5EF4-FFF2-40B4-BE49-F238E27FC236}">
                <a16:creationId xmlns:a16="http://schemas.microsoft.com/office/drawing/2014/main" id="{8C6BC3F3-4439-4DBB-B995-FB2233C1A0FD}"/>
              </a:ext>
            </a:extLst>
          </p:cNvPr>
          <p:cNvGraphicFramePr>
            <a:graphicFrameLocks noGrp="1"/>
          </p:cNvGraphicFramePr>
          <p:nvPr>
            <p:extLst>
              <p:ext uri="{D42A27DB-BD31-4B8C-83A1-F6EECF244321}">
                <p14:modId xmlns:p14="http://schemas.microsoft.com/office/powerpoint/2010/main" val="936013667"/>
              </p:ext>
            </p:extLst>
          </p:nvPr>
        </p:nvGraphicFramePr>
        <p:xfrm>
          <a:off x="1600200" y="2878455"/>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0.804</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0.833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0.751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0.756</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0.933</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0.966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0.903</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4" name="圖片 3">
            <a:extLst>
              <a:ext uri="{FF2B5EF4-FFF2-40B4-BE49-F238E27FC236}">
                <a16:creationId xmlns:a16="http://schemas.microsoft.com/office/drawing/2014/main" id="{63B2CCFB-4676-43D9-8228-8AF21047B3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7799" y="4409912"/>
            <a:ext cx="4572396" cy="3772227"/>
          </a:xfrm>
          <a:prstGeom prst="rect">
            <a:avLst/>
          </a:prstGeom>
        </p:spPr>
      </p:pic>
      <p:pic>
        <p:nvPicPr>
          <p:cNvPr id="14" name="圖片 13">
            <a:extLst>
              <a:ext uri="{FF2B5EF4-FFF2-40B4-BE49-F238E27FC236}">
                <a16:creationId xmlns:a16="http://schemas.microsoft.com/office/drawing/2014/main" id="{30CD4A56-F06A-487C-BF10-B1FFA37EAB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53200" y="4409911"/>
            <a:ext cx="4412362" cy="3772227"/>
          </a:xfrm>
          <a:prstGeom prst="rect">
            <a:avLst/>
          </a:prstGeom>
        </p:spPr>
      </p:pic>
      <p:sp>
        <p:nvSpPr>
          <p:cNvPr id="9" name="投影片編號版面配置區 8">
            <a:extLst>
              <a:ext uri="{FF2B5EF4-FFF2-40B4-BE49-F238E27FC236}">
                <a16:creationId xmlns:a16="http://schemas.microsoft.com/office/drawing/2014/main" id="{DEB92592-56FE-4904-9808-8363BEBF9597}"/>
              </a:ext>
            </a:extLst>
          </p:cNvPr>
          <p:cNvSpPr>
            <a:spLocks noGrp="1"/>
          </p:cNvSpPr>
          <p:nvPr>
            <p:ph type="sldNum" sz="quarter" idx="12"/>
          </p:nvPr>
        </p:nvSpPr>
        <p:spPr/>
        <p:txBody>
          <a:bodyPr/>
          <a:lstStyle/>
          <a:p>
            <a:fld id="{B6F15528-21DE-4FAA-801E-634DDDAF4B2B}" type="slidenum">
              <a:rPr lang="en-US" smtClean="0"/>
              <a:pPr/>
              <a:t>41</a:t>
            </a:fld>
            <a:endParaRPr lang="en-US"/>
          </a:p>
        </p:txBody>
      </p:sp>
      <p:sp>
        <p:nvSpPr>
          <p:cNvPr id="10" name="頁尾版面配置區 9">
            <a:extLst>
              <a:ext uri="{FF2B5EF4-FFF2-40B4-BE49-F238E27FC236}">
                <a16:creationId xmlns:a16="http://schemas.microsoft.com/office/drawing/2014/main" id="{1F9D0589-3225-4483-933A-2B2CEA1C2F5B}"/>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49688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9" y="916304"/>
            <a:ext cx="12906376"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RF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8" name="表格 28">
            <a:extLst>
              <a:ext uri="{FF2B5EF4-FFF2-40B4-BE49-F238E27FC236}">
                <a16:creationId xmlns:a16="http://schemas.microsoft.com/office/drawing/2014/main" id="{8C6BC3F3-4439-4DBB-B995-FB2233C1A0FD}"/>
              </a:ext>
            </a:extLst>
          </p:cNvPr>
          <p:cNvGraphicFramePr>
            <a:graphicFrameLocks noGrp="1"/>
          </p:cNvGraphicFramePr>
          <p:nvPr>
            <p:extLst>
              <p:ext uri="{D42A27DB-BD31-4B8C-83A1-F6EECF244321}">
                <p14:modId xmlns:p14="http://schemas.microsoft.com/office/powerpoint/2010/main" val="253814096"/>
              </p:ext>
            </p:extLst>
          </p:nvPr>
        </p:nvGraphicFramePr>
        <p:xfrm>
          <a:off x="1600200" y="2878455"/>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0.831</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0.739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0.892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0.819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0.777</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0.933</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0.966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0.903</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4" name="圖片 3">
            <a:extLst>
              <a:ext uri="{FF2B5EF4-FFF2-40B4-BE49-F238E27FC236}">
                <a16:creationId xmlns:a16="http://schemas.microsoft.com/office/drawing/2014/main" id="{C5F34960-118D-4AF8-988D-1638B910F1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7799" y="4442132"/>
            <a:ext cx="4572396" cy="3787468"/>
          </a:xfrm>
          <a:prstGeom prst="rect">
            <a:avLst/>
          </a:prstGeom>
        </p:spPr>
      </p:pic>
      <p:pic>
        <p:nvPicPr>
          <p:cNvPr id="12" name="圖片 11">
            <a:extLst>
              <a:ext uri="{FF2B5EF4-FFF2-40B4-BE49-F238E27FC236}">
                <a16:creationId xmlns:a16="http://schemas.microsoft.com/office/drawing/2014/main" id="{CDE13631-7D06-4633-AC04-89AEBEEC77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3434" y="4442132"/>
            <a:ext cx="4432128" cy="3789125"/>
          </a:xfrm>
          <a:prstGeom prst="rect">
            <a:avLst/>
          </a:prstGeom>
        </p:spPr>
      </p:pic>
      <p:sp>
        <p:nvSpPr>
          <p:cNvPr id="9" name="投影片編號版面配置區 8">
            <a:extLst>
              <a:ext uri="{FF2B5EF4-FFF2-40B4-BE49-F238E27FC236}">
                <a16:creationId xmlns:a16="http://schemas.microsoft.com/office/drawing/2014/main" id="{D18ADCE4-457E-4681-97A9-5C0D0E1D6828}"/>
              </a:ext>
            </a:extLst>
          </p:cNvPr>
          <p:cNvSpPr>
            <a:spLocks noGrp="1"/>
          </p:cNvSpPr>
          <p:nvPr>
            <p:ph type="sldNum" sz="quarter" idx="12"/>
          </p:nvPr>
        </p:nvSpPr>
        <p:spPr/>
        <p:txBody>
          <a:bodyPr/>
          <a:lstStyle/>
          <a:p>
            <a:fld id="{B6F15528-21DE-4FAA-801E-634DDDAF4B2B}" type="slidenum">
              <a:rPr lang="en-US" smtClean="0"/>
              <a:pPr/>
              <a:t>42</a:t>
            </a:fld>
            <a:endParaRPr lang="en-US"/>
          </a:p>
        </p:txBody>
      </p:sp>
      <p:sp>
        <p:nvSpPr>
          <p:cNvPr id="10" name="頁尾版面配置區 9">
            <a:extLst>
              <a:ext uri="{FF2B5EF4-FFF2-40B4-BE49-F238E27FC236}">
                <a16:creationId xmlns:a16="http://schemas.microsoft.com/office/drawing/2014/main" id="{B44DCD42-3E4F-4430-8B78-82E2FAC9C5C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95259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737732" y="1780314"/>
            <a:ext cx="16102468" cy="848053"/>
          </a:xfrm>
          <a:prstGeom prst="rect">
            <a:avLst/>
          </a:prstGeom>
        </p:spPr>
        <p:txBody>
          <a:bodyPr wrap="square" lIns="0" tIns="0" rIns="0" bIns="0" rtlCol="0" anchor="t">
            <a:spAutoFit/>
          </a:bodyPr>
          <a:lstStyle/>
          <a:p>
            <a:pPr algn="ctr">
              <a:lnSpc>
                <a:spcPts val="6400"/>
              </a:lnSpc>
            </a:pPr>
            <a:r>
              <a:rPr lang="en-US" sz="8000" b="1" dirty="0">
                <a:solidFill>
                  <a:srgbClr val="252930"/>
                </a:solidFill>
                <a:latin typeface="Maven Pro Bold"/>
                <a:ea typeface="Maven Pro Bold"/>
                <a:cs typeface="Maven Pro Bold"/>
                <a:sym typeface="Maven Pro Bold"/>
              </a:rPr>
              <a:t>Permutation Importance</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特徵篩選</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6" name="Freeform 6"/>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17611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3">
            <a:extLst>
              <a:ext uri="{FF2B5EF4-FFF2-40B4-BE49-F238E27FC236}">
                <a16:creationId xmlns:a16="http://schemas.microsoft.com/office/drawing/2014/main" id="{9F09D0F4-9F96-456B-BCC6-30CB427BA446}"/>
              </a:ext>
            </a:extLst>
          </p:cNvPr>
          <p:cNvSpPr txBox="1"/>
          <p:nvPr/>
        </p:nvSpPr>
        <p:spPr>
          <a:xfrm>
            <a:off x="1855388" y="3238500"/>
            <a:ext cx="14832412" cy="4526175"/>
          </a:xfrm>
          <a:prstGeom prst="rect">
            <a:avLst/>
          </a:prstGeom>
        </p:spPr>
        <p:txBody>
          <a:bodyPr wrap="square" lIns="0" tIns="0" rIns="0" bIns="0" rtlCol="0" anchor="t">
            <a:spAutoFit/>
          </a:bodyPr>
          <a:lstStyle/>
          <a:p>
            <a:pPr marL="342900" lvl="0" indent="-342900">
              <a:lnSpc>
                <a:spcPct val="200000"/>
              </a:lnSpc>
              <a:buFont typeface="Arial" panose="020B0604020202020204" pitchFamily="34" charset="0"/>
              <a:buChar char="•"/>
            </a:pPr>
            <a:r>
              <a:rPr lang="zh-TW" altLang="en-US" sz="3000" dirty="0">
                <a:effectLst/>
                <a:latin typeface="微軟正黑體" panose="020B0604030504040204" pitchFamily="34" charset="-120"/>
                <a:ea typeface="微軟正黑體" panose="020B0604030504040204" pitchFamily="34" charset="-120"/>
                <a:cs typeface="芫荽" panose="02020500000000000000" charset="-120"/>
              </a:rPr>
              <a:t>結合多輪隨機打亂平均值，每個特徵打亂</a:t>
            </a:r>
            <a:r>
              <a:rPr lang="en-US" altLang="zh-TW" sz="3000" dirty="0">
                <a:effectLst/>
                <a:latin typeface="微軟正黑體" panose="020B0604030504040204" pitchFamily="34" charset="-120"/>
                <a:ea typeface="微軟正黑體" panose="020B0604030504040204" pitchFamily="34" charset="-120"/>
                <a:cs typeface="芫荽" panose="02020500000000000000" charset="-120"/>
              </a:rPr>
              <a:t>100</a:t>
            </a:r>
            <a:r>
              <a:rPr lang="zh-TW" altLang="en-US" sz="3000" dirty="0">
                <a:effectLst/>
                <a:latin typeface="微軟正黑體" panose="020B0604030504040204" pitchFamily="34" charset="-120"/>
                <a:ea typeface="微軟正黑體" panose="020B0604030504040204" pitchFamily="34" charset="-120"/>
                <a:cs typeface="芫荽" panose="02020500000000000000" charset="-120"/>
              </a:rPr>
              <a:t>次，取其重要性平均值作為最終排序依據</a:t>
            </a:r>
            <a:endParaRPr lang="en-US" altLang="zh-TW" sz="3000" dirty="0">
              <a:effectLst/>
              <a:latin typeface="微軟正黑體" panose="020B0604030504040204" pitchFamily="34" charset="-120"/>
              <a:ea typeface="微軟正黑體" panose="020B0604030504040204" pitchFamily="34" charset="-120"/>
              <a:cs typeface="芫荽" panose="02020500000000000000" charset="-120"/>
            </a:endParaRPr>
          </a:p>
          <a:p>
            <a:pPr marL="342900" lvl="0" indent="-342900">
              <a:lnSpc>
                <a:spcPct val="200000"/>
              </a:lnSpc>
              <a:buFont typeface="Arial" panose="020B0604020202020204" pitchFamily="34" charset="0"/>
              <a:buChar char="•"/>
            </a:pPr>
            <a:r>
              <a:rPr lang="zh-TW" altLang="en-US" sz="3000" dirty="0">
                <a:effectLst/>
                <a:latin typeface="微軟正黑體" panose="020B0604030504040204" pitchFamily="34" charset="-120"/>
                <a:ea typeface="微軟正黑體" panose="020B0604030504040204" pitchFamily="34" charset="-120"/>
                <a:cs typeface="芫荽" panose="02020500000000000000" charset="-120"/>
              </a:rPr>
              <a:t>在每輪分類結果後</a:t>
            </a:r>
            <a:r>
              <a:rPr lang="zh-TW" altLang="en-US" sz="3000" dirty="0">
                <a:latin typeface="微軟正黑體" panose="020B0604030504040204" pitchFamily="34" charset="-120"/>
                <a:ea typeface="微軟正黑體" panose="020B0604030504040204" pitchFamily="34" charset="-120"/>
                <a:cs typeface="芫荽" panose="02020500000000000000" charset="-120"/>
              </a:rPr>
              <a:t>，剔除特徵重要性最低之特徵</a:t>
            </a:r>
            <a:endParaRPr lang="en-US" altLang="zh-TW" sz="3000" dirty="0">
              <a:effectLst/>
              <a:latin typeface="微軟正黑體" panose="020B0604030504040204" pitchFamily="34" charset="-120"/>
              <a:ea typeface="微軟正黑體" panose="020B0604030504040204" pitchFamily="34" charset="-120"/>
              <a:cs typeface="芫荽" panose="02020500000000000000" charset="-120"/>
            </a:endParaRPr>
          </a:p>
          <a:p>
            <a:pPr marL="342900" lvl="0" indent="-342900">
              <a:lnSpc>
                <a:spcPct val="200000"/>
              </a:lnSpc>
              <a:buFont typeface="Arial" panose="020B0604020202020204" pitchFamily="34" charset="0"/>
              <a:buChar char="•"/>
            </a:pPr>
            <a:r>
              <a:rPr lang="zh-TW" altLang="en-US" sz="3000" dirty="0">
                <a:effectLst/>
                <a:latin typeface="微軟正黑體" panose="020B0604030504040204" pitchFamily="34" charset="-120"/>
                <a:ea typeface="微軟正黑體" panose="020B0604030504040204" pitchFamily="34" charset="-120"/>
                <a:cs typeface="芫荽" panose="02020500000000000000" charset="-120"/>
              </a:rPr>
              <a:t>並觀察分類結果之準確率是否有進行提升，若無明顯提升五次，則會採用</a:t>
            </a:r>
            <a:r>
              <a:rPr lang="en-US" altLang="zh-TW" sz="3000" dirty="0">
                <a:effectLst/>
                <a:latin typeface="微軟正黑體" panose="020B0604030504040204" pitchFamily="34" charset="-120"/>
                <a:ea typeface="微軟正黑體" panose="020B0604030504040204" pitchFamily="34" charset="-120"/>
                <a:cs typeface="芫荽" panose="02020500000000000000" charset="-120"/>
              </a:rPr>
              <a:t>Early Stopping</a:t>
            </a:r>
            <a:r>
              <a:rPr lang="zh-TW" altLang="en-US" sz="3000" dirty="0">
                <a:effectLst/>
                <a:latin typeface="微軟正黑體" panose="020B0604030504040204" pitchFamily="34" charset="-120"/>
                <a:ea typeface="微軟正黑體" panose="020B0604030504040204" pitchFamily="34" charset="-120"/>
                <a:cs typeface="芫荽" panose="02020500000000000000" charset="-120"/>
              </a:rPr>
              <a:t>機制停止。</a:t>
            </a:r>
            <a:endParaRPr lang="en-US" altLang="zh-TW" sz="3000" dirty="0">
              <a:effectLst/>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p:txBody>
      </p:sp>
      <p:sp>
        <p:nvSpPr>
          <p:cNvPr id="4" name="投影片編號版面配置區 3">
            <a:extLst>
              <a:ext uri="{FF2B5EF4-FFF2-40B4-BE49-F238E27FC236}">
                <a16:creationId xmlns:a16="http://schemas.microsoft.com/office/drawing/2014/main" id="{AA1EA882-B924-4A23-9FC7-36D40CF43FF9}"/>
              </a:ext>
            </a:extLst>
          </p:cNvPr>
          <p:cNvSpPr>
            <a:spLocks noGrp="1"/>
          </p:cNvSpPr>
          <p:nvPr>
            <p:ph type="sldNum" sz="quarter" idx="12"/>
          </p:nvPr>
        </p:nvSpPr>
        <p:spPr/>
        <p:txBody>
          <a:bodyPr/>
          <a:lstStyle/>
          <a:p>
            <a:fld id="{B6F15528-21DE-4FAA-801E-634DDDAF4B2B}" type="slidenum">
              <a:rPr lang="en-US" smtClean="0"/>
              <a:pPr/>
              <a:t>43</a:t>
            </a:fld>
            <a:endParaRPr lang="en-US"/>
          </a:p>
        </p:txBody>
      </p:sp>
      <p:sp>
        <p:nvSpPr>
          <p:cNvPr id="5" name="頁尾版面配置區 4">
            <a:extLst>
              <a:ext uri="{FF2B5EF4-FFF2-40B4-BE49-F238E27FC236}">
                <a16:creationId xmlns:a16="http://schemas.microsoft.com/office/drawing/2014/main" id="{CCCC1424-A1AD-48F6-A9C8-B6BBFFA84C7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51706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2296D98A-4A37-450C-992A-67A512FBC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78" y="6134100"/>
            <a:ext cx="4557305" cy="3791371"/>
          </a:xfrm>
          <a:prstGeom prst="rect">
            <a:avLst/>
          </a:prstGeom>
        </p:spPr>
      </p:pic>
      <p:pic>
        <p:nvPicPr>
          <p:cNvPr id="11" name="圖片 10">
            <a:extLst>
              <a:ext uri="{FF2B5EF4-FFF2-40B4-BE49-F238E27FC236}">
                <a16:creationId xmlns:a16="http://schemas.microsoft.com/office/drawing/2014/main" id="{E64748B0-2BAA-4988-BE79-020CD6855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8478" y="2232453"/>
            <a:ext cx="4559263" cy="3761392"/>
          </a:xfrm>
          <a:prstGeom prst="rect">
            <a:avLst/>
          </a:prstGeom>
        </p:spPr>
      </p:pic>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SVM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所有特徵組合分類結果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25600" y="-114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3866224380"/>
              </p:ext>
            </p:extLst>
          </p:nvPr>
        </p:nvGraphicFramePr>
        <p:xfrm>
          <a:off x="1464363" y="3664076"/>
          <a:ext cx="8610600" cy="5958336"/>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b="1" dirty="0">
                          <a:solidFill>
                            <a:schemeClr val="tx1"/>
                          </a:solidFill>
                        </a:rPr>
                        <a:t>Feature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b="1"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b="1" dirty="0" err="1">
                          <a:solidFill>
                            <a:schemeClr val="tx1"/>
                          </a:solidFill>
                        </a:rPr>
                        <a:t>Ratio_CA</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0.117884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b="1" dirty="0" err="1">
                          <a:solidFill>
                            <a:schemeClr val="tx1"/>
                          </a:solidFill>
                        </a:rPr>
                        <a:t>Ratio_BA</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0.108170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b="1" dirty="0">
                          <a:solidFill>
                            <a:schemeClr val="tx1"/>
                          </a:solidFill>
                        </a:rPr>
                        <a:t>Diastolic peak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0.107592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b="1" dirty="0">
                          <a:solidFill>
                            <a:schemeClr val="tx1"/>
                          </a:solidFill>
                        </a:rPr>
                        <a:t>Peak to Valley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0.090600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b="1" dirty="0" err="1">
                          <a:solidFill>
                            <a:schemeClr val="tx1"/>
                          </a:solidFill>
                        </a:rPr>
                        <a:t>Ratio_CDB_A</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0.088999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b="1" dirty="0" err="1">
                          <a:solidFill>
                            <a:schemeClr val="tx1"/>
                          </a:solidFill>
                        </a:rPr>
                        <a:t>Ratio_BDCE_A</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0.065412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b="1" dirty="0">
                          <a:solidFill>
                            <a:schemeClr val="tx1"/>
                          </a:solidFill>
                        </a:rPr>
                        <a:t>1st Derivative peak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0.060082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372396">
                <a:tc>
                  <a:txBody>
                    <a:bodyPr/>
                    <a:lstStyle/>
                    <a:p>
                      <a:r>
                        <a:rPr lang="en-US" altLang="zh-TW" b="1" dirty="0" err="1">
                          <a:solidFill>
                            <a:schemeClr val="tx1"/>
                          </a:solidFill>
                        </a:rPr>
                        <a:t>Ratio_DA</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0.056168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r h="372396">
                <a:tc>
                  <a:txBody>
                    <a:bodyPr/>
                    <a:lstStyle/>
                    <a:p>
                      <a:r>
                        <a:rPr lang="en-US" altLang="zh-TW" b="1" dirty="0">
                          <a:solidFill>
                            <a:schemeClr val="tx1"/>
                          </a:solidFill>
                        </a:rPr>
                        <a:t>Cycle Area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0.048338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10877751"/>
                  </a:ext>
                </a:extLst>
              </a:tr>
              <a:tr h="372396">
                <a:tc>
                  <a:txBody>
                    <a:bodyPr/>
                    <a:lstStyle/>
                    <a:p>
                      <a:r>
                        <a:rPr lang="en-US" altLang="zh-TW" b="1" dirty="0" err="1">
                          <a:solidFill>
                            <a:schemeClr val="tx1"/>
                          </a:solidFill>
                        </a:rPr>
                        <a:t>Delta_T</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0.043874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87037045"/>
                  </a:ext>
                </a:extLst>
              </a:tr>
              <a:tr h="372396">
                <a:tc>
                  <a:txBody>
                    <a:bodyPr/>
                    <a:lstStyle/>
                    <a:p>
                      <a:r>
                        <a:rPr lang="en-US" altLang="zh-TW" b="1" dirty="0">
                          <a:solidFill>
                            <a:schemeClr val="tx1"/>
                          </a:solidFill>
                        </a:rPr>
                        <a:t>systolic peak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0.043755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53468639"/>
                  </a:ext>
                </a:extLst>
              </a:tr>
              <a:tr h="372396">
                <a:tc>
                  <a:txBody>
                    <a:bodyPr/>
                    <a:lstStyle/>
                    <a:p>
                      <a:r>
                        <a:rPr lang="en-US" altLang="zh-TW" b="1" dirty="0">
                          <a:solidFill>
                            <a:schemeClr val="tx1"/>
                          </a:solidFill>
                        </a:rPr>
                        <a:t>SSI</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0.029711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741802957"/>
                  </a:ext>
                </a:extLst>
              </a:tr>
              <a:tr h="372396">
                <a:tc>
                  <a:txBody>
                    <a:bodyPr/>
                    <a:lstStyle/>
                    <a:p>
                      <a:r>
                        <a:rPr lang="en-US" altLang="zh-TW" b="1" dirty="0">
                          <a:solidFill>
                            <a:schemeClr val="tx1"/>
                          </a:solidFill>
                        </a:rPr>
                        <a:t>1st Derivative cycle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0.019825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376014133"/>
                  </a:ext>
                </a:extLst>
              </a:tr>
              <a:tr h="372396">
                <a:tc>
                  <a:txBody>
                    <a:bodyPr/>
                    <a:lstStyle/>
                    <a:p>
                      <a:r>
                        <a:rPr lang="en-US" altLang="zh-TW" b="1" dirty="0">
                          <a:solidFill>
                            <a:schemeClr val="tx1"/>
                          </a:solidFill>
                        </a:rPr>
                        <a:t>Cardiac cycle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0.017374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086131658"/>
                  </a:ext>
                </a:extLst>
              </a:tr>
              <a:tr h="372396">
                <a:tc>
                  <a:txBody>
                    <a:bodyPr/>
                    <a:lstStyle/>
                    <a:p>
                      <a:r>
                        <a:rPr lang="en-US" altLang="zh-TW" b="1" dirty="0">
                          <a:solidFill>
                            <a:schemeClr val="tx1"/>
                          </a:solidFill>
                        </a:rPr>
                        <a:t>Systolic peak y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r>
                        <a:rPr lang="en-US" altLang="zh-TW" dirty="0">
                          <a:solidFill>
                            <a:schemeClr val="tx1"/>
                          </a:solidFill>
                        </a:rPr>
                        <a:t>0.009416</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69188266"/>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extLst>
              <p:ext uri="{D42A27DB-BD31-4B8C-83A1-F6EECF244321}">
                <p14:modId xmlns:p14="http://schemas.microsoft.com/office/powerpoint/2010/main" val="1184872121"/>
              </p:ext>
            </p:extLst>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kern="1200" dirty="0">
                          <a:solidFill>
                            <a:schemeClr val="tx1"/>
                          </a:solidFill>
                          <a:effectLst/>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0.751</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0.823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0.703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0.648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0.725</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0.844</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0.828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0.737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sp>
        <p:nvSpPr>
          <p:cNvPr id="4" name="投影片編號版面配置區 3">
            <a:extLst>
              <a:ext uri="{FF2B5EF4-FFF2-40B4-BE49-F238E27FC236}">
                <a16:creationId xmlns:a16="http://schemas.microsoft.com/office/drawing/2014/main" id="{9223597D-F070-44F8-B472-3027C7DA1393}"/>
              </a:ext>
            </a:extLst>
          </p:cNvPr>
          <p:cNvSpPr>
            <a:spLocks noGrp="1"/>
          </p:cNvSpPr>
          <p:nvPr>
            <p:ph type="sldNum" sz="quarter" idx="12"/>
          </p:nvPr>
        </p:nvSpPr>
        <p:spPr/>
        <p:txBody>
          <a:bodyPr/>
          <a:lstStyle/>
          <a:p>
            <a:fld id="{B6F15528-21DE-4FAA-801E-634DDDAF4B2B}" type="slidenum">
              <a:rPr lang="en-US" smtClean="0"/>
              <a:pPr/>
              <a:t>44</a:t>
            </a:fld>
            <a:endParaRPr lang="en-US"/>
          </a:p>
        </p:txBody>
      </p:sp>
      <p:sp>
        <p:nvSpPr>
          <p:cNvPr id="8" name="頁尾版面配置區 7">
            <a:extLst>
              <a:ext uri="{FF2B5EF4-FFF2-40B4-BE49-F238E27FC236}">
                <a16:creationId xmlns:a16="http://schemas.microsoft.com/office/drawing/2014/main" id="{467BDBA2-22E0-4AE6-8F48-D48C24D0D9F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76424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SVM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3082052830"/>
              </p:ext>
            </p:extLst>
          </p:nvPr>
        </p:nvGraphicFramePr>
        <p:xfrm>
          <a:off x="1447798" y="4458318"/>
          <a:ext cx="8610600" cy="3351564"/>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dirty="0">
                          <a:solidFill>
                            <a:schemeClr val="tx1"/>
                          </a:solidFill>
                        </a:rPr>
                        <a:t>Feature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sz="1800" b="1" i="0" kern="1200" dirty="0" err="1">
                          <a:solidFill>
                            <a:schemeClr val="dk1"/>
                          </a:solidFill>
                          <a:effectLst/>
                          <a:latin typeface="+mn-lt"/>
                          <a:ea typeface="+mn-ea"/>
                          <a:cs typeface="+mn-cs"/>
                        </a:rPr>
                        <a:t>Ratio_CA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0.125032</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sz="1800" b="1" i="0" kern="1200" dirty="0" err="1">
                          <a:solidFill>
                            <a:schemeClr val="dk1"/>
                          </a:solidFill>
                          <a:effectLst/>
                          <a:latin typeface="+mn-lt"/>
                          <a:ea typeface="+mn-ea"/>
                          <a:cs typeface="+mn-cs"/>
                        </a:rPr>
                        <a:t>Ratio_CDB_A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0.114219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sz="1800" b="1" i="0" kern="1200">
                          <a:solidFill>
                            <a:schemeClr val="dk1"/>
                          </a:solidFill>
                          <a:effectLst/>
                          <a:latin typeface="+mn-lt"/>
                          <a:ea typeface="+mn-ea"/>
                          <a:cs typeface="+mn-cs"/>
                        </a:rPr>
                        <a:t>Diastolic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0.109987</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sz="1800" b="1" i="0" kern="1200" dirty="0">
                          <a:solidFill>
                            <a:schemeClr val="dk1"/>
                          </a:solidFill>
                          <a:effectLst/>
                          <a:latin typeface="+mn-lt"/>
                          <a:ea typeface="+mn-ea"/>
                          <a:cs typeface="+mn-cs"/>
                        </a:rPr>
                        <a:t>Peak to Valley</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0.098757</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sz="1800" b="1" i="0" kern="1200" dirty="0" err="1">
                          <a:solidFill>
                            <a:schemeClr val="dk1"/>
                          </a:solidFill>
                          <a:effectLst/>
                          <a:latin typeface="+mn-lt"/>
                          <a:ea typeface="+mn-ea"/>
                          <a:cs typeface="+mn-cs"/>
                        </a:rPr>
                        <a:t>Ratio_BA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0.080866</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sz="1800" b="1" i="0" kern="1200" dirty="0" err="1">
                          <a:solidFill>
                            <a:schemeClr val="dk1"/>
                          </a:solidFill>
                          <a:effectLst/>
                          <a:latin typeface="+mn-lt"/>
                          <a:ea typeface="+mn-ea"/>
                          <a:cs typeface="+mn-cs"/>
                        </a:rPr>
                        <a:t>Delta_T</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0.065133</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sz="1800" b="1" i="0" kern="1200" dirty="0">
                          <a:solidFill>
                            <a:schemeClr val="dk1"/>
                          </a:solidFill>
                          <a:effectLst/>
                          <a:latin typeface="+mn-lt"/>
                          <a:ea typeface="+mn-ea"/>
                          <a:cs typeface="+mn-cs"/>
                        </a:rPr>
                        <a:t>1st Derivative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0.063508</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372396">
                <a:tc>
                  <a:txBody>
                    <a:bodyPr/>
                    <a:lstStyle/>
                    <a:p>
                      <a:r>
                        <a:rPr lang="en-US" altLang="zh-TW" sz="1800" b="1" i="0" kern="1200" dirty="0">
                          <a:solidFill>
                            <a:schemeClr val="dk1"/>
                          </a:solidFill>
                          <a:effectLst/>
                          <a:latin typeface="+mn-lt"/>
                          <a:ea typeface="+mn-ea"/>
                          <a:cs typeface="+mn-cs"/>
                        </a:rPr>
                        <a:t>Cycle Area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0.054426</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kern="1200" dirty="0">
                          <a:solidFill>
                            <a:schemeClr val="tx1"/>
                          </a:solidFill>
                          <a:effectLst/>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0.751</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0.823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0.703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0.648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0.725</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0.844</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0.828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0.737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4" name="圖片 3">
            <a:extLst>
              <a:ext uri="{FF2B5EF4-FFF2-40B4-BE49-F238E27FC236}">
                <a16:creationId xmlns:a16="http://schemas.microsoft.com/office/drawing/2014/main" id="{FEBB44C6-E325-40CE-A11C-0A8C9E3434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80932" y="2234957"/>
            <a:ext cx="4567048" cy="3767815"/>
          </a:xfrm>
          <a:prstGeom prst="rect">
            <a:avLst/>
          </a:prstGeom>
        </p:spPr>
      </p:pic>
      <p:pic>
        <p:nvPicPr>
          <p:cNvPr id="12" name="圖片 11">
            <a:extLst>
              <a:ext uri="{FF2B5EF4-FFF2-40B4-BE49-F238E27FC236}">
                <a16:creationId xmlns:a16="http://schemas.microsoft.com/office/drawing/2014/main" id="{E35A421F-A836-4287-91E8-E3F31F7DBE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80932" y="6134099"/>
            <a:ext cx="4572396" cy="3964323"/>
          </a:xfrm>
          <a:prstGeom prst="rect">
            <a:avLst/>
          </a:prstGeom>
        </p:spPr>
      </p:pic>
      <p:sp>
        <p:nvSpPr>
          <p:cNvPr id="8" name="投影片編號版面配置區 7">
            <a:extLst>
              <a:ext uri="{FF2B5EF4-FFF2-40B4-BE49-F238E27FC236}">
                <a16:creationId xmlns:a16="http://schemas.microsoft.com/office/drawing/2014/main" id="{57E4DD37-A1FE-4CA7-95FD-46EF618DD5A8}"/>
              </a:ext>
            </a:extLst>
          </p:cNvPr>
          <p:cNvSpPr>
            <a:spLocks noGrp="1"/>
          </p:cNvSpPr>
          <p:nvPr>
            <p:ph type="sldNum" sz="quarter" idx="12"/>
          </p:nvPr>
        </p:nvSpPr>
        <p:spPr/>
        <p:txBody>
          <a:bodyPr/>
          <a:lstStyle/>
          <a:p>
            <a:fld id="{B6F15528-21DE-4FAA-801E-634DDDAF4B2B}" type="slidenum">
              <a:rPr lang="en-US" smtClean="0"/>
              <a:pPr/>
              <a:t>45</a:t>
            </a:fld>
            <a:endParaRPr lang="en-US"/>
          </a:p>
        </p:txBody>
      </p:sp>
      <p:sp>
        <p:nvSpPr>
          <p:cNvPr id="11" name="頁尾版面配置區 10">
            <a:extLst>
              <a:ext uri="{FF2B5EF4-FFF2-40B4-BE49-F238E27FC236}">
                <a16:creationId xmlns:a16="http://schemas.microsoft.com/office/drawing/2014/main" id="{EE66333E-3DE2-45B8-A316-296CE947F36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83591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KNN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所有特徵組合分類結果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25600" y="-114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797242809"/>
              </p:ext>
            </p:extLst>
          </p:nvPr>
        </p:nvGraphicFramePr>
        <p:xfrm>
          <a:off x="1464363" y="3664076"/>
          <a:ext cx="8610600" cy="5958336"/>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b="1" dirty="0">
                          <a:solidFill>
                            <a:schemeClr val="tx1"/>
                          </a:solidFill>
                        </a:rPr>
                        <a:t>Feature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b="1"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sz="1800" b="1" i="0" kern="1200" dirty="0">
                          <a:solidFill>
                            <a:schemeClr val="dk1"/>
                          </a:solidFill>
                          <a:effectLst/>
                          <a:latin typeface="+mn-lt"/>
                          <a:ea typeface="+mn-ea"/>
                          <a:cs typeface="+mn-cs"/>
                        </a:rPr>
                        <a:t>Diastolic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0.086036</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sz="1800" b="1" i="0" kern="1200" dirty="0">
                          <a:solidFill>
                            <a:schemeClr val="dk1"/>
                          </a:solidFill>
                          <a:effectLst/>
                          <a:latin typeface="+mn-lt"/>
                          <a:ea typeface="+mn-ea"/>
                          <a:cs typeface="+mn-cs"/>
                        </a:rPr>
                        <a:t>1st Derivative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0.029041</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sz="1800" b="1" i="0" kern="1200" dirty="0">
                          <a:solidFill>
                            <a:schemeClr val="dk1"/>
                          </a:solidFill>
                          <a:effectLst/>
                          <a:latin typeface="+mn-lt"/>
                          <a:ea typeface="+mn-ea"/>
                          <a:cs typeface="+mn-cs"/>
                        </a:rPr>
                        <a:t>Cycle Area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0.022671</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sz="1800" b="1" i="0" kern="1200" dirty="0">
                          <a:solidFill>
                            <a:schemeClr val="dk1"/>
                          </a:solidFill>
                          <a:effectLst/>
                          <a:latin typeface="+mn-lt"/>
                          <a:ea typeface="+mn-ea"/>
                          <a:cs typeface="+mn-cs"/>
                        </a:rPr>
                        <a:t>SSI</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0.014570</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sz="1800" b="1" i="0" kern="1200" dirty="0">
                          <a:solidFill>
                            <a:schemeClr val="dk1"/>
                          </a:solidFill>
                          <a:effectLst/>
                          <a:latin typeface="+mn-lt"/>
                          <a:ea typeface="+mn-ea"/>
                          <a:cs typeface="+mn-cs"/>
                        </a:rPr>
                        <a:t>1st Derivative cycle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0.013494</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sz="1800" b="1" i="0" kern="1200" dirty="0" err="1">
                          <a:solidFill>
                            <a:schemeClr val="dk1"/>
                          </a:solidFill>
                          <a:effectLst/>
                          <a:latin typeface="+mn-lt"/>
                          <a:ea typeface="+mn-ea"/>
                          <a:cs typeface="+mn-cs"/>
                        </a:rPr>
                        <a:t>Ratio_CDB_A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0.010802</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sz="1800" b="1" i="0" kern="1200" dirty="0" err="1">
                          <a:solidFill>
                            <a:schemeClr val="dk1"/>
                          </a:solidFill>
                          <a:effectLst/>
                          <a:latin typeface="+mn-lt"/>
                          <a:ea typeface="+mn-ea"/>
                          <a:cs typeface="+mn-cs"/>
                        </a:rPr>
                        <a:t>Ratio_BA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0.009291</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372396">
                <a:tc>
                  <a:txBody>
                    <a:bodyPr/>
                    <a:lstStyle/>
                    <a:p>
                      <a:r>
                        <a:rPr lang="en-US" altLang="zh-TW" sz="1800" b="1" i="0" kern="1200" dirty="0">
                          <a:solidFill>
                            <a:schemeClr val="dk1"/>
                          </a:solidFill>
                          <a:effectLst/>
                          <a:latin typeface="+mn-lt"/>
                          <a:ea typeface="+mn-ea"/>
                          <a:cs typeface="+mn-cs"/>
                        </a:rPr>
                        <a:t>systolic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0.008051</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r h="372396">
                <a:tc>
                  <a:txBody>
                    <a:bodyPr/>
                    <a:lstStyle/>
                    <a:p>
                      <a:r>
                        <a:rPr lang="en-US" altLang="zh-TW" sz="1800" b="1" i="0" kern="1200" dirty="0" err="1">
                          <a:solidFill>
                            <a:schemeClr val="dk1"/>
                          </a:solidFill>
                          <a:effectLst/>
                          <a:latin typeface="+mn-lt"/>
                          <a:ea typeface="+mn-ea"/>
                          <a:cs typeface="+mn-cs"/>
                        </a:rPr>
                        <a:t>Delta_T</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0.007836</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10877751"/>
                  </a:ext>
                </a:extLst>
              </a:tr>
              <a:tr h="372396">
                <a:tc>
                  <a:txBody>
                    <a:bodyPr/>
                    <a:lstStyle/>
                    <a:p>
                      <a:r>
                        <a:rPr lang="en-US" altLang="zh-TW" sz="1800" b="1" i="0" kern="1200" dirty="0">
                          <a:solidFill>
                            <a:schemeClr val="dk1"/>
                          </a:solidFill>
                          <a:effectLst/>
                          <a:latin typeface="+mn-lt"/>
                          <a:ea typeface="+mn-ea"/>
                          <a:cs typeface="+mn-cs"/>
                        </a:rPr>
                        <a:t>Peak to Valley</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0.006341</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87037045"/>
                  </a:ext>
                </a:extLst>
              </a:tr>
              <a:tr h="372396">
                <a:tc>
                  <a:txBody>
                    <a:bodyPr/>
                    <a:lstStyle/>
                    <a:p>
                      <a:r>
                        <a:rPr lang="en-US" altLang="zh-TW" sz="1800" b="1" i="0" kern="1200" dirty="0">
                          <a:solidFill>
                            <a:schemeClr val="dk1"/>
                          </a:solidFill>
                          <a:effectLst/>
                          <a:latin typeface="+mn-lt"/>
                          <a:ea typeface="+mn-ea"/>
                          <a:cs typeface="+mn-cs"/>
                        </a:rPr>
                        <a:t>Systolic peak y</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0.005194</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53468639"/>
                  </a:ext>
                </a:extLst>
              </a:tr>
              <a:tr h="372396">
                <a:tc>
                  <a:txBody>
                    <a:bodyPr/>
                    <a:lstStyle/>
                    <a:p>
                      <a:r>
                        <a:rPr lang="en-US" altLang="zh-TW" sz="1800" b="1" i="0" kern="1200" dirty="0">
                          <a:solidFill>
                            <a:schemeClr val="dk1"/>
                          </a:solidFill>
                          <a:effectLst/>
                          <a:latin typeface="+mn-lt"/>
                          <a:ea typeface="+mn-ea"/>
                          <a:cs typeface="+mn-cs"/>
                        </a:rPr>
                        <a:t>Cardiac cycle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0.003582</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741802957"/>
                  </a:ext>
                </a:extLst>
              </a:tr>
              <a:tr h="372396">
                <a:tc>
                  <a:txBody>
                    <a:bodyPr/>
                    <a:lstStyle/>
                    <a:p>
                      <a:r>
                        <a:rPr lang="en-US" altLang="zh-TW" sz="1800" b="1" i="0" kern="1200" dirty="0" err="1">
                          <a:solidFill>
                            <a:schemeClr val="dk1"/>
                          </a:solidFill>
                          <a:effectLst/>
                          <a:latin typeface="+mn-lt"/>
                          <a:ea typeface="+mn-ea"/>
                          <a:cs typeface="+mn-cs"/>
                        </a:rPr>
                        <a:t>Ratio_BDCE_A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0.003019</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376014133"/>
                  </a:ext>
                </a:extLst>
              </a:tr>
              <a:tr h="372396">
                <a:tc>
                  <a:txBody>
                    <a:bodyPr/>
                    <a:lstStyle/>
                    <a:p>
                      <a:r>
                        <a:rPr lang="en-US" altLang="zh-TW" sz="1800" b="1" i="0" kern="1200" dirty="0" err="1">
                          <a:solidFill>
                            <a:schemeClr val="dk1"/>
                          </a:solidFill>
                          <a:effectLst/>
                          <a:latin typeface="+mn-lt"/>
                          <a:ea typeface="+mn-ea"/>
                          <a:cs typeface="+mn-cs"/>
                        </a:rPr>
                        <a:t>Ratio_DA</a:t>
                      </a:r>
                      <a:r>
                        <a:rPr lang="en-US" altLang="zh-TW" sz="1800" b="1" i="0" kern="1200" dirty="0">
                          <a:solidFill>
                            <a:schemeClr val="dk1"/>
                          </a:solidFill>
                          <a:effectLst/>
                          <a:latin typeface="+mn-lt"/>
                          <a:ea typeface="+mn-ea"/>
                          <a:cs typeface="+mn-cs"/>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0.002337</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086131658"/>
                  </a:ext>
                </a:extLst>
              </a:tr>
              <a:tr h="372396">
                <a:tc>
                  <a:txBody>
                    <a:bodyPr/>
                    <a:lstStyle/>
                    <a:p>
                      <a:r>
                        <a:rPr lang="en-US" altLang="zh-TW" sz="1800" b="1" i="0" kern="1200" dirty="0" err="1">
                          <a:solidFill>
                            <a:schemeClr val="dk1"/>
                          </a:solidFill>
                          <a:effectLst/>
                          <a:latin typeface="+mn-lt"/>
                          <a:ea typeface="+mn-ea"/>
                          <a:cs typeface="+mn-cs"/>
                        </a:rPr>
                        <a:t>Ratio_CA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r>
                        <a:rPr lang="en-US" altLang="zh-TW" sz="1800" b="0" i="0" kern="1200" dirty="0">
                          <a:solidFill>
                            <a:schemeClr val="dk1"/>
                          </a:solidFill>
                          <a:effectLst/>
                          <a:latin typeface="+mn-lt"/>
                          <a:ea typeface="+mn-ea"/>
                          <a:cs typeface="+mn-cs"/>
                        </a:rPr>
                        <a:t>0.001782</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69188266"/>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extLst>
              <p:ext uri="{D42A27DB-BD31-4B8C-83A1-F6EECF244321}">
                <p14:modId xmlns:p14="http://schemas.microsoft.com/office/powerpoint/2010/main" val="2863766409"/>
              </p:ext>
            </p:extLst>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0.819</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0.838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0.764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0.777</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0.956</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0.966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4" name="圖片 3">
            <a:extLst>
              <a:ext uri="{FF2B5EF4-FFF2-40B4-BE49-F238E27FC236}">
                <a16:creationId xmlns:a16="http://schemas.microsoft.com/office/drawing/2014/main" id="{19093E0A-F20B-4574-A759-40180FF40F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80930" y="2233041"/>
            <a:ext cx="4572395" cy="3772226"/>
          </a:xfrm>
          <a:prstGeom prst="rect">
            <a:avLst/>
          </a:prstGeom>
        </p:spPr>
      </p:pic>
      <p:pic>
        <p:nvPicPr>
          <p:cNvPr id="12" name="圖片 11">
            <a:extLst>
              <a:ext uri="{FF2B5EF4-FFF2-40B4-BE49-F238E27FC236}">
                <a16:creationId xmlns:a16="http://schemas.microsoft.com/office/drawing/2014/main" id="{D47C915D-6137-424F-BDA0-6FA8CB907B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80931" y="6090898"/>
            <a:ext cx="4624922" cy="3953949"/>
          </a:xfrm>
          <a:prstGeom prst="rect">
            <a:avLst/>
          </a:prstGeom>
        </p:spPr>
      </p:pic>
      <p:sp>
        <p:nvSpPr>
          <p:cNvPr id="8" name="投影片編號版面配置區 7">
            <a:extLst>
              <a:ext uri="{FF2B5EF4-FFF2-40B4-BE49-F238E27FC236}">
                <a16:creationId xmlns:a16="http://schemas.microsoft.com/office/drawing/2014/main" id="{7AF60338-26D9-480C-93C0-8A32680FAAF7}"/>
              </a:ext>
            </a:extLst>
          </p:cNvPr>
          <p:cNvSpPr>
            <a:spLocks noGrp="1"/>
          </p:cNvSpPr>
          <p:nvPr>
            <p:ph type="sldNum" sz="quarter" idx="12"/>
          </p:nvPr>
        </p:nvSpPr>
        <p:spPr/>
        <p:txBody>
          <a:bodyPr/>
          <a:lstStyle/>
          <a:p>
            <a:fld id="{B6F15528-21DE-4FAA-801E-634DDDAF4B2B}" type="slidenum">
              <a:rPr lang="en-US" smtClean="0"/>
              <a:pPr/>
              <a:t>46</a:t>
            </a:fld>
            <a:endParaRPr lang="en-US"/>
          </a:p>
        </p:txBody>
      </p:sp>
      <p:sp>
        <p:nvSpPr>
          <p:cNvPr id="11" name="頁尾版面配置區 10">
            <a:extLst>
              <a:ext uri="{FF2B5EF4-FFF2-40B4-BE49-F238E27FC236}">
                <a16:creationId xmlns:a16="http://schemas.microsoft.com/office/drawing/2014/main" id="{007AC794-FE19-4BB0-8721-7F5BEAD277B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36058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KNN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3123715334"/>
              </p:ext>
            </p:extLst>
          </p:nvPr>
        </p:nvGraphicFramePr>
        <p:xfrm>
          <a:off x="1447798" y="4458318"/>
          <a:ext cx="8610600" cy="3351564"/>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dirty="0">
                          <a:solidFill>
                            <a:schemeClr val="tx1"/>
                          </a:solidFill>
                        </a:rPr>
                        <a:t>Feature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sz="1800" b="1" i="0" kern="1200" dirty="0">
                          <a:solidFill>
                            <a:schemeClr val="dk1"/>
                          </a:solidFill>
                          <a:effectLst/>
                          <a:latin typeface="+mn-lt"/>
                          <a:ea typeface="+mn-ea"/>
                          <a:cs typeface="+mn-cs"/>
                        </a:rPr>
                        <a:t>systolic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0.151702</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sz="1800" b="1" i="0" kern="1200" dirty="0">
                          <a:solidFill>
                            <a:schemeClr val="dk1"/>
                          </a:solidFill>
                          <a:effectLst/>
                          <a:latin typeface="+mn-lt"/>
                          <a:ea typeface="+mn-ea"/>
                          <a:cs typeface="+mn-cs"/>
                        </a:rPr>
                        <a:t>Diastolic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0.132496</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sz="1800" b="1" i="0" kern="1200" dirty="0" err="1">
                          <a:solidFill>
                            <a:schemeClr val="dk1"/>
                          </a:solidFill>
                          <a:effectLst/>
                          <a:latin typeface="+mn-lt"/>
                          <a:ea typeface="+mn-ea"/>
                          <a:cs typeface="+mn-cs"/>
                        </a:rPr>
                        <a:t>Ratio_CDB_A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0.097738</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sz="1800" b="1" i="0" kern="1200" dirty="0">
                          <a:solidFill>
                            <a:schemeClr val="dk1"/>
                          </a:solidFill>
                          <a:effectLst/>
                          <a:latin typeface="+mn-lt"/>
                          <a:ea typeface="+mn-ea"/>
                          <a:cs typeface="+mn-cs"/>
                        </a:rPr>
                        <a:t>1st Derivative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0.082095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sz="1800" b="1" i="0" kern="1200" dirty="0">
                          <a:solidFill>
                            <a:schemeClr val="dk1"/>
                          </a:solidFill>
                          <a:effectLst/>
                          <a:latin typeface="+mn-lt"/>
                          <a:ea typeface="+mn-ea"/>
                          <a:cs typeface="+mn-cs"/>
                        </a:rPr>
                        <a:t>Cycle Area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0.071989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sz="1800" b="1" i="0" kern="1200" dirty="0" err="1">
                          <a:solidFill>
                            <a:schemeClr val="dk1"/>
                          </a:solidFill>
                          <a:effectLst/>
                          <a:latin typeface="+mn-lt"/>
                          <a:ea typeface="+mn-ea"/>
                          <a:cs typeface="+mn-cs"/>
                        </a:rPr>
                        <a:t>Ratio_BA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0.054018</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b="1" dirty="0">
                          <a:solidFill>
                            <a:schemeClr val="tx1"/>
                          </a:solidFill>
                        </a:rPr>
                        <a:t>Feature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372396">
                <a:tc>
                  <a:txBody>
                    <a:bodyPr/>
                    <a:lstStyle/>
                    <a:p>
                      <a:r>
                        <a:rPr lang="en-US" altLang="zh-TW" sz="1800" b="1" i="0" kern="1200" dirty="0">
                          <a:solidFill>
                            <a:schemeClr val="dk1"/>
                          </a:solidFill>
                          <a:effectLst/>
                          <a:latin typeface="+mn-lt"/>
                          <a:ea typeface="+mn-ea"/>
                          <a:cs typeface="+mn-cs"/>
                        </a:rPr>
                        <a:t>systolic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0.151702</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extLst>
              <p:ext uri="{D42A27DB-BD31-4B8C-83A1-F6EECF244321}">
                <p14:modId xmlns:p14="http://schemas.microsoft.com/office/powerpoint/2010/main" val="3532547802"/>
              </p:ext>
            </p:extLst>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0.814</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0.839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0.762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0.769</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0.978</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0.968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8" name="圖片 7">
            <a:extLst>
              <a:ext uri="{FF2B5EF4-FFF2-40B4-BE49-F238E27FC236}">
                <a16:creationId xmlns:a16="http://schemas.microsoft.com/office/drawing/2014/main" id="{A1FB9D28-CC56-4742-82FA-A0A90E7CAD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80932" y="2263109"/>
            <a:ext cx="4572396" cy="3772227"/>
          </a:xfrm>
          <a:prstGeom prst="rect">
            <a:avLst/>
          </a:prstGeom>
        </p:spPr>
      </p:pic>
      <p:pic>
        <p:nvPicPr>
          <p:cNvPr id="13" name="圖片 12">
            <a:extLst>
              <a:ext uri="{FF2B5EF4-FFF2-40B4-BE49-F238E27FC236}">
                <a16:creationId xmlns:a16="http://schemas.microsoft.com/office/drawing/2014/main" id="{72F4CDDC-2D77-43F9-AA48-5E3EED36B9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80932" y="6151036"/>
            <a:ext cx="4572396" cy="3924837"/>
          </a:xfrm>
          <a:prstGeom prst="rect">
            <a:avLst/>
          </a:prstGeom>
        </p:spPr>
      </p:pic>
      <p:sp>
        <p:nvSpPr>
          <p:cNvPr id="4" name="投影片編號版面配置區 3">
            <a:extLst>
              <a:ext uri="{FF2B5EF4-FFF2-40B4-BE49-F238E27FC236}">
                <a16:creationId xmlns:a16="http://schemas.microsoft.com/office/drawing/2014/main" id="{45EECAAB-E95E-4286-9E48-3D66034B2F82}"/>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11" name="頁尾版面配置區 10">
            <a:extLst>
              <a:ext uri="{FF2B5EF4-FFF2-40B4-BE49-F238E27FC236}">
                <a16:creationId xmlns:a16="http://schemas.microsoft.com/office/drawing/2014/main" id="{56DC1DE2-6CD1-4272-B0D3-CA984123E769}"/>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13492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RF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所有特徵組合分類結果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25600" y="-114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3965322452"/>
              </p:ext>
            </p:extLst>
          </p:nvPr>
        </p:nvGraphicFramePr>
        <p:xfrm>
          <a:off x="1464363" y="3664076"/>
          <a:ext cx="8610600" cy="5958336"/>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dirty="0">
                          <a:solidFill>
                            <a:schemeClr val="tx1"/>
                          </a:solidFill>
                        </a:rPr>
                        <a:t>Feature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sz="1800" b="1" i="0" kern="1200" dirty="0">
                          <a:solidFill>
                            <a:schemeClr val="dk1"/>
                          </a:solidFill>
                          <a:effectLst/>
                          <a:latin typeface="+mn-lt"/>
                          <a:ea typeface="+mn-ea"/>
                          <a:cs typeface="+mn-cs"/>
                        </a:rPr>
                        <a:t>Diastolic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0.102309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sz="1800" b="1" i="0" kern="1200" dirty="0">
                          <a:solidFill>
                            <a:schemeClr val="dk1"/>
                          </a:solidFill>
                          <a:effectLst/>
                          <a:latin typeface="+mn-lt"/>
                          <a:ea typeface="+mn-ea"/>
                          <a:cs typeface="+mn-cs"/>
                        </a:rPr>
                        <a:t>1st Derivative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0.087529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sz="1800" b="1" i="0" kern="1200" dirty="0">
                          <a:solidFill>
                            <a:schemeClr val="dk1"/>
                          </a:solidFill>
                          <a:effectLst/>
                          <a:latin typeface="+mn-lt"/>
                          <a:ea typeface="+mn-ea"/>
                          <a:cs typeface="+mn-cs"/>
                        </a:rPr>
                        <a:t>Cycle Area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0.086463</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sz="1800" b="1" i="0" kern="1200" dirty="0" err="1">
                          <a:solidFill>
                            <a:schemeClr val="dk1"/>
                          </a:solidFill>
                          <a:effectLst/>
                          <a:latin typeface="+mn-lt"/>
                          <a:ea typeface="+mn-ea"/>
                          <a:cs typeface="+mn-cs"/>
                        </a:rPr>
                        <a:t>Ratio_BA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0.085323</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sz="1800" b="1" i="0" kern="1200" dirty="0" err="1">
                          <a:solidFill>
                            <a:schemeClr val="dk1"/>
                          </a:solidFill>
                          <a:effectLst/>
                          <a:latin typeface="+mn-lt"/>
                          <a:ea typeface="+mn-ea"/>
                          <a:cs typeface="+mn-cs"/>
                        </a:rPr>
                        <a:t>Delta_T</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0.076921</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sz="1800" b="1" i="0" kern="1200" dirty="0" err="1">
                          <a:solidFill>
                            <a:schemeClr val="dk1"/>
                          </a:solidFill>
                          <a:effectLst/>
                          <a:latin typeface="+mn-lt"/>
                          <a:ea typeface="+mn-ea"/>
                          <a:cs typeface="+mn-cs"/>
                        </a:rPr>
                        <a:t>Ratio_CDB_A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0.073200</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sz="1800" b="1" i="0" kern="1200" dirty="0">
                          <a:solidFill>
                            <a:schemeClr val="dk1"/>
                          </a:solidFill>
                          <a:effectLst/>
                          <a:latin typeface="+mn-lt"/>
                          <a:ea typeface="+mn-ea"/>
                          <a:cs typeface="+mn-cs"/>
                        </a:rPr>
                        <a:t>systolic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0.062337</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372396">
                <a:tc>
                  <a:txBody>
                    <a:bodyPr/>
                    <a:lstStyle/>
                    <a:p>
                      <a:r>
                        <a:rPr lang="en-US" altLang="zh-TW" sz="1800" b="1" i="0" kern="1200" dirty="0" err="1">
                          <a:solidFill>
                            <a:schemeClr val="dk1"/>
                          </a:solidFill>
                          <a:effectLst/>
                          <a:latin typeface="+mn-lt"/>
                          <a:ea typeface="+mn-ea"/>
                          <a:cs typeface="+mn-cs"/>
                        </a:rPr>
                        <a:t>Ratio_BDCE_A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0.061317</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r h="372396">
                <a:tc>
                  <a:txBody>
                    <a:bodyPr/>
                    <a:lstStyle/>
                    <a:p>
                      <a:r>
                        <a:rPr lang="en-US" altLang="zh-TW" sz="1800" b="1" i="0" kern="1200" dirty="0" err="1">
                          <a:solidFill>
                            <a:schemeClr val="dk1"/>
                          </a:solidFill>
                          <a:effectLst/>
                          <a:latin typeface="+mn-lt"/>
                          <a:ea typeface="+mn-ea"/>
                          <a:cs typeface="+mn-cs"/>
                        </a:rPr>
                        <a:t>Ratio_CA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0.060025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10877751"/>
                  </a:ext>
                </a:extLst>
              </a:tr>
              <a:tr h="372396">
                <a:tc>
                  <a:txBody>
                    <a:bodyPr/>
                    <a:lstStyle/>
                    <a:p>
                      <a:r>
                        <a:rPr lang="en-US" altLang="zh-TW" sz="1800" b="1" i="0" kern="1200" dirty="0">
                          <a:solidFill>
                            <a:schemeClr val="dk1"/>
                          </a:solidFill>
                          <a:effectLst/>
                          <a:latin typeface="+mn-lt"/>
                          <a:ea typeface="+mn-ea"/>
                          <a:cs typeface="+mn-cs"/>
                        </a:rPr>
                        <a:t>Peak to Valley</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0.059183</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87037045"/>
                  </a:ext>
                </a:extLst>
              </a:tr>
              <a:tr h="372396">
                <a:tc>
                  <a:txBody>
                    <a:bodyPr/>
                    <a:lstStyle/>
                    <a:p>
                      <a:r>
                        <a:rPr lang="en-US" altLang="zh-TW" sz="1800" b="1" i="0" kern="1200" dirty="0" err="1">
                          <a:solidFill>
                            <a:schemeClr val="dk1"/>
                          </a:solidFill>
                          <a:effectLst/>
                          <a:latin typeface="+mn-lt"/>
                          <a:ea typeface="+mn-ea"/>
                          <a:cs typeface="+mn-cs"/>
                        </a:rPr>
                        <a:t>Ratio_DA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0.059005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53468639"/>
                  </a:ext>
                </a:extLst>
              </a:tr>
              <a:tr h="372396">
                <a:tc>
                  <a:txBody>
                    <a:bodyPr/>
                    <a:lstStyle/>
                    <a:p>
                      <a:r>
                        <a:rPr lang="en-US" altLang="zh-TW" sz="1800" b="1" i="0" kern="1200" dirty="0">
                          <a:solidFill>
                            <a:schemeClr val="dk1"/>
                          </a:solidFill>
                          <a:effectLst/>
                          <a:latin typeface="+mn-lt"/>
                          <a:ea typeface="+mn-ea"/>
                          <a:cs typeface="+mn-cs"/>
                        </a:rPr>
                        <a:t>Systolic peak y</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0.053229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741802957"/>
                  </a:ext>
                </a:extLst>
              </a:tr>
              <a:tr h="372396">
                <a:tc>
                  <a:txBody>
                    <a:bodyPr/>
                    <a:lstStyle/>
                    <a:p>
                      <a:r>
                        <a:rPr lang="en-US" altLang="zh-TW" sz="1800" b="1" i="0" kern="1200" dirty="0">
                          <a:solidFill>
                            <a:schemeClr val="dk1"/>
                          </a:solidFill>
                          <a:effectLst/>
                          <a:latin typeface="+mn-lt"/>
                          <a:ea typeface="+mn-ea"/>
                          <a:cs typeface="+mn-cs"/>
                        </a:rPr>
                        <a:t>SSI</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0.047045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376014133"/>
                  </a:ext>
                </a:extLst>
              </a:tr>
              <a:tr h="372396">
                <a:tc>
                  <a:txBody>
                    <a:bodyPr/>
                    <a:lstStyle/>
                    <a:p>
                      <a:r>
                        <a:rPr lang="en-US" altLang="zh-TW" sz="1800" b="1" i="0" kern="1200" dirty="0">
                          <a:solidFill>
                            <a:schemeClr val="dk1"/>
                          </a:solidFill>
                          <a:effectLst/>
                          <a:latin typeface="+mn-lt"/>
                          <a:ea typeface="+mn-ea"/>
                          <a:cs typeface="+mn-cs"/>
                        </a:rPr>
                        <a:t>Cardiac cycle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0.044838</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086131658"/>
                  </a:ext>
                </a:extLst>
              </a:tr>
              <a:tr h="372396">
                <a:tc>
                  <a:txBody>
                    <a:bodyPr/>
                    <a:lstStyle/>
                    <a:p>
                      <a:r>
                        <a:rPr lang="en-US" altLang="zh-TW" sz="1800" b="1" i="0" kern="1200" dirty="0">
                          <a:solidFill>
                            <a:schemeClr val="dk1"/>
                          </a:solidFill>
                          <a:effectLst/>
                          <a:latin typeface="+mn-lt"/>
                          <a:ea typeface="+mn-ea"/>
                          <a:cs typeface="+mn-cs"/>
                        </a:rPr>
                        <a:t>1st Derivative cycle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r>
                        <a:rPr lang="en-US" altLang="zh-TW" sz="1800" b="0" i="0" kern="1200" dirty="0">
                          <a:solidFill>
                            <a:schemeClr val="dk1"/>
                          </a:solidFill>
                          <a:effectLst/>
                          <a:latin typeface="+mn-lt"/>
                          <a:ea typeface="+mn-ea"/>
                          <a:cs typeface="+mn-cs"/>
                        </a:rPr>
                        <a:t>0.041275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69188266"/>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extLst>
              <p:ext uri="{D42A27DB-BD31-4B8C-83A1-F6EECF244321}">
                <p14:modId xmlns:p14="http://schemas.microsoft.com/office/powerpoint/2010/main" val="789604155"/>
              </p:ext>
            </p:extLst>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0.841</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0.901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0.834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0.79</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0.956</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0.933</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12" name="圖片 11">
            <a:extLst>
              <a:ext uri="{FF2B5EF4-FFF2-40B4-BE49-F238E27FC236}">
                <a16:creationId xmlns:a16="http://schemas.microsoft.com/office/drawing/2014/main" id="{6F1E701A-13D1-4603-9BCF-D97BB06AF212}"/>
              </a:ext>
            </a:extLst>
          </p:cNvPr>
          <p:cNvPicPr>
            <a:picLocks noChangeAspect="1"/>
          </p:cNvPicPr>
          <p:nvPr/>
        </p:nvPicPr>
        <p:blipFill>
          <a:blip r:embed="rId8"/>
          <a:stretch>
            <a:fillRect/>
          </a:stretch>
        </p:blipFill>
        <p:spPr>
          <a:xfrm>
            <a:off x="10588478" y="2147410"/>
            <a:ext cx="4557305" cy="3757110"/>
          </a:xfrm>
          <a:prstGeom prst="rect">
            <a:avLst/>
          </a:prstGeom>
        </p:spPr>
      </p:pic>
      <p:pic>
        <p:nvPicPr>
          <p:cNvPr id="13" name="圖片 12">
            <a:extLst>
              <a:ext uri="{FF2B5EF4-FFF2-40B4-BE49-F238E27FC236}">
                <a16:creationId xmlns:a16="http://schemas.microsoft.com/office/drawing/2014/main" id="{A0E9E52F-F6DD-425A-81D8-0E6D3ABE2333}"/>
              </a:ext>
            </a:extLst>
          </p:cNvPr>
          <p:cNvPicPr>
            <a:picLocks noChangeAspect="1"/>
          </p:cNvPicPr>
          <p:nvPr/>
        </p:nvPicPr>
        <p:blipFill>
          <a:blip r:embed="rId9"/>
          <a:stretch>
            <a:fillRect/>
          </a:stretch>
        </p:blipFill>
        <p:spPr>
          <a:xfrm>
            <a:off x="10588478" y="6127142"/>
            <a:ext cx="4557305" cy="3901748"/>
          </a:xfrm>
          <a:prstGeom prst="rect">
            <a:avLst/>
          </a:prstGeom>
        </p:spPr>
      </p:pic>
      <p:sp>
        <p:nvSpPr>
          <p:cNvPr id="4" name="投影片編號版面配置區 3">
            <a:extLst>
              <a:ext uri="{FF2B5EF4-FFF2-40B4-BE49-F238E27FC236}">
                <a16:creationId xmlns:a16="http://schemas.microsoft.com/office/drawing/2014/main" id="{A76601F8-1611-4905-BAB3-5DA6D034FF86}"/>
              </a:ext>
            </a:extLst>
          </p:cNvPr>
          <p:cNvSpPr>
            <a:spLocks noGrp="1"/>
          </p:cNvSpPr>
          <p:nvPr>
            <p:ph type="sldNum" sz="quarter" idx="12"/>
          </p:nvPr>
        </p:nvSpPr>
        <p:spPr/>
        <p:txBody>
          <a:bodyPr/>
          <a:lstStyle/>
          <a:p>
            <a:fld id="{B6F15528-21DE-4FAA-801E-634DDDAF4B2B}" type="slidenum">
              <a:rPr lang="en-US" smtClean="0"/>
              <a:pPr/>
              <a:t>48</a:t>
            </a:fld>
            <a:endParaRPr lang="en-US"/>
          </a:p>
        </p:txBody>
      </p:sp>
      <p:sp>
        <p:nvSpPr>
          <p:cNvPr id="8" name="頁尾版面配置區 7">
            <a:extLst>
              <a:ext uri="{FF2B5EF4-FFF2-40B4-BE49-F238E27FC236}">
                <a16:creationId xmlns:a16="http://schemas.microsoft.com/office/drawing/2014/main" id="{E83FB46C-D7FF-499F-B985-A8BC85D4407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3353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RF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1544174481"/>
              </p:ext>
            </p:extLst>
          </p:nvPr>
        </p:nvGraphicFramePr>
        <p:xfrm>
          <a:off x="1447798" y="4458318"/>
          <a:ext cx="8610600" cy="3344928"/>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dirty="0">
                          <a:solidFill>
                            <a:schemeClr val="tx1"/>
                          </a:solidFill>
                        </a:rPr>
                        <a:t>Feature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sz="1800" b="1" i="0" kern="1200" dirty="0">
                          <a:solidFill>
                            <a:schemeClr val="dk1"/>
                          </a:solidFill>
                          <a:effectLst/>
                          <a:latin typeface="+mn-lt"/>
                          <a:ea typeface="+mn-ea"/>
                          <a:cs typeface="+mn-cs"/>
                        </a:rPr>
                        <a:t>Diastolic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0.136330</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sz="1800" b="1" i="0" kern="1200" dirty="0">
                          <a:solidFill>
                            <a:schemeClr val="dk1"/>
                          </a:solidFill>
                          <a:effectLst/>
                          <a:latin typeface="+mn-lt"/>
                          <a:ea typeface="+mn-ea"/>
                          <a:cs typeface="+mn-cs"/>
                        </a:rPr>
                        <a:t>1st Derivative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0.124640</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sz="1800" b="1" i="0" kern="1200" dirty="0">
                          <a:solidFill>
                            <a:schemeClr val="dk1"/>
                          </a:solidFill>
                          <a:effectLst/>
                          <a:latin typeface="+mn-lt"/>
                          <a:ea typeface="+mn-ea"/>
                          <a:cs typeface="+mn-cs"/>
                        </a:rPr>
                        <a:t>Cycle Area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0.122633</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sz="1800" b="1" i="0" kern="1200" dirty="0" err="1">
                          <a:solidFill>
                            <a:schemeClr val="dk1"/>
                          </a:solidFill>
                          <a:effectLst/>
                          <a:latin typeface="+mn-lt"/>
                          <a:ea typeface="+mn-ea"/>
                          <a:cs typeface="+mn-cs"/>
                        </a:rPr>
                        <a:t>Delta_T</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0.117182</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sz="1800" b="1" i="0" kern="1200" dirty="0" err="1">
                          <a:solidFill>
                            <a:schemeClr val="dk1"/>
                          </a:solidFill>
                          <a:effectLst/>
                          <a:latin typeface="+mn-lt"/>
                          <a:ea typeface="+mn-ea"/>
                          <a:cs typeface="+mn-cs"/>
                        </a:rPr>
                        <a:t>Ratio_BA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0.116749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sz="1800" b="1" i="0" kern="1200" dirty="0" err="1">
                          <a:solidFill>
                            <a:schemeClr val="dk1"/>
                          </a:solidFill>
                          <a:effectLst/>
                          <a:latin typeface="+mn-lt"/>
                          <a:ea typeface="+mn-ea"/>
                          <a:cs typeface="+mn-cs"/>
                        </a:rPr>
                        <a:t>Ratio_CDB_A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0.105695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sz="1800" b="1" i="0" kern="1200" dirty="0" err="1">
                          <a:solidFill>
                            <a:schemeClr val="dk1"/>
                          </a:solidFill>
                          <a:effectLst/>
                          <a:latin typeface="+mn-lt"/>
                          <a:ea typeface="+mn-ea"/>
                          <a:cs typeface="+mn-cs"/>
                        </a:rPr>
                        <a:t>Ratio_BDCE_A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0.096969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0">
                <a:tc>
                  <a:txBody>
                    <a:bodyPr/>
                    <a:lstStyle/>
                    <a:p>
                      <a:r>
                        <a:rPr lang="en-US" altLang="zh-TW" sz="1800" b="1" i="0" kern="1200" dirty="0">
                          <a:solidFill>
                            <a:schemeClr val="dk1"/>
                          </a:solidFill>
                          <a:effectLst/>
                          <a:latin typeface="+mn-lt"/>
                          <a:ea typeface="+mn-ea"/>
                          <a:cs typeface="+mn-cs"/>
                        </a:rPr>
                        <a:t>systolic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0.093645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extLst>
              <p:ext uri="{D42A27DB-BD31-4B8C-83A1-F6EECF244321}">
                <p14:modId xmlns:p14="http://schemas.microsoft.com/office/powerpoint/2010/main" val="3408629086"/>
              </p:ext>
            </p:extLst>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0.839</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0.752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0.897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0.829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0.789</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0.978</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0.968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11" name="圖片 10">
            <a:extLst>
              <a:ext uri="{FF2B5EF4-FFF2-40B4-BE49-F238E27FC236}">
                <a16:creationId xmlns:a16="http://schemas.microsoft.com/office/drawing/2014/main" id="{1BD292B3-53AE-4157-B8EB-A13BC3730F5B}"/>
              </a:ext>
            </a:extLst>
          </p:cNvPr>
          <p:cNvPicPr>
            <a:picLocks noChangeAspect="1"/>
          </p:cNvPicPr>
          <p:nvPr/>
        </p:nvPicPr>
        <p:blipFill>
          <a:blip r:embed="rId8"/>
          <a:stretch>
            <a:fillRect/>
          </a:stretch>
        </p:blipFill>
        <p:spPr>
          <a:xfrm>
            <a:off x="10553693" y="2246420"/>
            <a:ext cx="4557675" cy="3744888"/>
          </a:xfrm>
          <a:prstGeom prst="rect">
            <a:avLst/>
          </a:prstGeom>
        </p:spPr>
      </p:pic>
      <p:pic>
        <p:nvPicPr>
          <p:cNvPr id="12" name="圖片 11">
            <a:extLst>
              <a:ext uri="{FF2B5EF4-FFF2-40B4-BE49-F238E27FC236}">
                <a16:creationId xmlns:a16="http://schemas.microsoft.com/office/drawing/2014/main" id="{8EB50B36-35CE-43EC-8F8D-61588944E56B}"/>
              </a:ext>
            </a:extLst>
          </p:cNvPr>
          <p:cNvPicPr>
            <a:picLocks noChangeAspect="1"/>
          </p:cNvPicPr>
          <p:nvPr/>
        </p:nvPicPr>
        <p:blipFill>
          <a:blip r:embed="rId9"/>
          <a:stretch>
            <a:fillRect/>
          </a:stretch>
        </p:blipFill>
        <p:spPr>
          <a:xfrm>
            <a:off x="10564258" y="6134739"/>
            <a:ext cx="4547110" cy="3894151"/>
          </a:xfrm>
          <a:prstGeom prst="rect">
            <a:avLst/>
          </a:prstGeom>
        </p:spPr>
      </p:pic>
      <p:sp>
        <p:nvSpPr>
          <p:cNvPr id="4" name="投影片編號版面配置區 3">
            <a:extLst>
              <a:ext uri="{FF2B5EF4-FFF2-40B4-BE49-F238E27FC236}">
                <a16:creationId xmlns:a16="http://schemas.microsoft.com/office/drawing/2014/main" id="{A8119DD3-6441-4EAB-8B45-DC17E7D5E971}"/>
              </a:ext>
            </a:extLst>
          </p:cNvPr>
          <p:cNvSpPr>
            <a:spLocks noGrp="1"/>
          </p:cNvSpPr>
          <p:nvPr>
            <p:ph type="sldNum" sz="quarter" idx="12"/>
          </p:nvPr>
        </p:nvSpPr>
        <p:spPr/>
        <p:txBody>
          <a:bodyPr/>
          <a:lstStyle/>
          <a:p>
            <a:fld id="{B6F15528-21DE-4FAA-801E-634DDDAF4B2B}" type="slidenum">
              <a:rPr lang="en-US" smtClean="0"/>
              <a:pPr/>
              <a:t>49</a:t>
            </a:fld>
            <a:endParaRPr lang="en-US"/>
          </a:p>
        </p:txBody>
      </p:sp>
      <p:sp>
        <p:nvSpPr>
          <p:cNvPr id="8" name="頁尾版面配置區 7">
            <a:extLst>
              <a:ext uri="{FF2B5EF4-FFF2-40B4-BE49-F238E27FC236}">
                <a16:creationId xmlns:a16="http://schemas.microsoft.com/office/drawing/2014/main" id="{0DA43328-A780-4DF8-85D1-C4C7EEF7A11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4069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596087" y="1912981"/>
            <a:ext cx="9095826" cy="851002"/>
          </a:xfrm>
          <a:prstGeom prst="rect">
            <a:avLst/>
          </a:prstGeom>
        </p:spPr>
        <p:txBody>
          <a:bodyPr lIns="0" tIns="0" rIns="0" bIns="0" rtlCol="0" anchor="t">
            <a:spAutoFit/>
          </a:bodyPr>
          <a:lstStyle/>
          <a:p>
            <a:pPr algn="ctr">
              <a:lnSpc>
                <a:spcPts val="6400"/>
              </a:lnSpc>
            </a:pPr>
            <a:r>
              <a:rPr lang="en-US" sz="8000" b="1">
                <a:solidFill>
                  <a:srgbClr val="252D37"/>
                </a:solidFill>
                <a:latin typeface="微軟正黑體" panose="020B0604030504040204" pitchFamily="34" charset="-120"/>
                <a:ea typeface="微軟正黑體" panose="020B0604030504040204" pitchFamily="34" charset="-120"/>
                <a:cs typeface="Maven Pro Bold"/>
                <a:sym typeface="Maven Pro Bold"/>
              </a:rPr>
              <a:t>簡介-研究背景</a:t>
            </a: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64C171AE-948F-4EAB-904B-196B8A1A36A8}"/>
              </a:ext>
            </a:extLst>
          </p:cNvPr>
          <p:cNvSpPr txBox="1"/>
          <p:nvPr/>
        </p:nvSpPr>
        <p:spPr>
          <a:xfrm>
            <a:off x="1922802" y="3695700"/>
            <a:ext cx="14442396" cy="3425746"/>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醫生通常使用都卜勒超音波、血管造影等方法，但檢查成本高、流程繁瑣。</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服用顯影劑後，會對腎功能造成額外負擔，也需要在病患出現明顯症狀才能夠診斷。</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開發一種非侵入式且低成本的診斷方法，對於改善病患的醫療效率至關重要。</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algn="just">
              <a:lnSpc>
                <a:spcPts val="5910"/>
              </a:lnSpc>
            </a:pPr>
            <a:endParaRPr lang="en-US" sz="3000" dirty="0">
              <a:solidFill>
                <a:srgbClr val="252D37"/>
              </a:solidFill>
              <a:latin typeface="微軟正黑體" panose="020B0604030504040204" pitchFamily="34" charset="-120"/>
              <a:ea typeface="微軟正黑體" panose="020B0604030504040204" pitchFamily="34" charset="-120"/>
              <a:cs typeface="Maven Pro"/>
              <a:sym typeface="Maven Pro"/>
            </a:endParaRPr>
          </a:p>
        </p:txBody>
      </p:sp>
      <p:sp>
        <p:nvSpPr>
          <p:cNvPr id="8" name="投影片編號版面配置區 7">
            <a:extLst>
              <a:ext uri="{FF2B5EF4-FFF2-40B4-BE49-F238E27FC236}">
                <a16:creationId xmlns:a16="http://schemas.microsoft.com/office/drawing/2014/main" id="{CC0253C6-ECE1-4BDD-9925-CB497B50B0FF}"/>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9" name="頁尾版面配置區 8">
            <a:extLst>
              <a:ext uri="{FF2B5EF4-FFF2-40B4-BE49-F238E27FC236}">
                <a16:creationId xmlns:a16="http://schemas.microsoft.com/office/drawing/2014/main" id="{D6D742E8-566B-45E3-8ED8-EC27E470AE12}"/>
              </a:ext>
            </a:extLst>
          </p:cNvPr>
          <p:cNvSpPr>
            <a:spLocks noGrp="1"/>
          </p:cNvSpPr>
          <p:nvPr>
            <p:ph type="ftr" sz="quarter" idx="11"/>
          </p:nvPr>
        </p:nvSpPr>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5" name="TextBox 5"/>
          <p:cNvSpPr txBox="1"/>
          <p:nvPr/>
        </p:nvSpPr>
        <p:spPr>
          <a:xfrm>
            <a:off x="1475802" y="3116591"/>
            <a:ext cx="12534900" cy="3550780"/>
          </a:xfrm>
          <a:prstGeom prst="rect">
            <a:avLst/>
          </a:prstGeom>
        </p:spPr>
        <p:txBody>
          <a:bodyPr wrap="square" lIns="0" tIns="0" rIns="0" bIns="0" rtlCol="0" anchor="t">
            <a:spAutoFit/>
          </a:bodyPr>
          <a:lstStyle/>
          <a:p>
            <a:pPr marL="299561" lvl="1" algn="just">
              <a:lnSpc>
                <a:spcPct val="200000"/>
              </a:lnSpc>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實驗結果顯示，</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Mann-Whitney U</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檢定與</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Permutation Importance</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所篩選的顯著性特徵，能有效區分易堵塞與不易堵塞病患。</a:t>
            </a:r>
            <a:endPar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endParaRPr>
          </a:p>
          <a:p>
            <a:pPr marL="299561" lvl="1" algn="just">
              <a:lnSpc>
                <a:spcPct val="200000"/>
              </a:lnSpc>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這些特徵與血流動力學有密切相關性，與臨床文獻結果相符，顯示</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PPG</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導數特徵在評估瘻管功能方面具有重要的生理意義。</a:t>
            </a:r>
            <a:endParaRPr lang="en-US" sz="3000" dirty="0">
              <a:solidFill>
                <a:srgbClr val="252D37"/>
              </a:solidFill>
              <a:latin typeface="微軟正黑體" panose="020B0604030504040204" pitchFamily="34" charset="-120"/>
              <a:ea typeface="微軟正黑體" panose="020B0604030504040204" pitchFamily="34" charset="-120"/>
              <a:cs typeface="Maven Pro"/>
              <a:sym typeface="Maven Pro"/>
            </a:endParaRPr>
          </a:p>
        </p:txBody>
      </p:sp>
      <p:sp>
        <p:nvSpPr>
          <p:cNvPr id="6" name="TextBox 6"/>
          <p:cNvSpPr txBox="1"/>
          <p:nvPr/>
        </p:nvSpPr>
        <p:spPr>
          <a:xfrm>
            <a:off x="5145692" y="1899121"/>
            <a:ext cx="8865010" cy="917406"/>
          </a:xfrm>
          <a:prstGeom prst="rect">
            <a:avLst/>
          </a:prstGeom>
        </p:spPr>
        <p:txBody>
          <a:bodyPr lIns="0" tIns="0" rIns="0" bIns="0" rtlCol="0" anchor="t">
            <a:spAutoFit/>
          </a:bodyPr>
          <a:lstStyle/>
          <a:p>
            <a:pPr algn="ctr">
              <a:lnSpc>
                <a:spcPts val="6497"/>
              </a:lnSpc>
            </a:pPr>
            <a:r>
              <a:rPr lang="en-US" sz="8121" b="1">
                <a:solidFill>
                  <a:srgbClr val="252D37"/>
                </a:solidFill>
                <a:latin typeface="Maven Pro Bold"/>
                <a:ea typeface="Maven Pro Bold"/>
                <a:cs typeface="Maven Pro Bold"/>
                <a:sym typeface="Maven Pro Bold"/>
              </a:rPr>
              <a:t>CONCLUSION</a:t>
            </a:r>
          </a:p>
        </p:txBody>
      </p:sp>
      <p:sp>
        <p:nvSpPr>
          <p:cNvPr id="11" name="Freeform 11"/>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 name="投影片編號版面配置區 2">
            <a:extLst>
              <a:ext uri="{FF2B5EF4-FFF2-40B4-BE49-F238E27FC236}">
                <a16:creationId xmlns:a16="http://schemas.microsoft.com/office/drawing/2014/main" id="{FB21F264-6D71-47A8-846D-9B7E54FD4BD7}"/>
              </a:ext>
            </a:extLst>
          </p:cNvPr>
          <p:cNvSpPr>
            <a:spLocks noGrp="1"/>
          </p:cNvSpPr>
          <p:nvPr>
            <p:ph type="sldNum" sz="quarter" idx="12"/>
          </p:nvPr>
        </p:nvSpPr>
        <p:spPr/>
        <p:txBody>
          <a:bodyPr/>
          <a:lstStyle/>
          <a:p>
            <a:fld id="{B6F15528-21DE-4FAA-801E-634DDDAF4B2B}" type="slidenum">
              <a:rPr lang="en-US" smtClean="0"/>
              <a:pPr/>
              <a:t>50</a:t>
            </a:fld>
            <a:endParaRPr lang="en-US"/>
          </a:p>
        </p:txBody>
      </p:sp>
      <p:sp>
        <p:nvSpPr>
          <p:cNvPr id="4" name="頁尾版面配置區 3">
            <a:extLst>
              <a:ext uri="{FF2B5EF4-FFF2-40B4-BE49-F238E27FC236}">
                <a16:creationId xmlns:a16="http://schemas.microsoft.com/office/drawing/2014/main" id="{1AA47970-D34C-4DAE-99D0-BEAC277B5488}"/>
              </a:ext>
            </a:extLst>
          </p:cNvPr>
          <p:cNvSpPr>
            <a:spLocks noGrp="1"/>
          </p:cNvSpPr>
          <p:nvPr>
            <p:ph type="ftr" sz="quarter" idx="11"/>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5" name="TextBox 5"/>
          <p:cNvSpPr txBox="1"/>
          <p:nvPr/>
        </p:nvSpPr>
        <p:spPr>
          <a:xfrm>
            <a:off x="1475802" y="3116591"/>
            <a:ext cx="15059598" cy="3550780"/>
          </a:xfrm>
          <a:prstGeom prst="rect">
            <a:avLst/>
          </a:prstGeom>
        </p:spPr>
        <p:txBody>
          <a:bodyPr wrap="square" lIns="0" tIns="0" rIns="0" bIns="0" rtlCol="0" anchor="t">
            <a:spAutoFit/>
          </a:bodyPr>
          <a:lstStyle/>
          <a:p>
            <a:pPr marL="299561" lvl="1" algn="just">
              <a:lnSpc>
                <a:spcPct val="200000"/>
              </a:lnSpc>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未來研究方向可朝以下幾點進行：</a:t>
            </a:r>
            <a:endPar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endParaRPr>
          </a:p>
          <a:p>
            <a:pPr marL="813911" lvl="1" indent="-514350" algn="just">
              <a:lnSpc>
                <a:spcPct val="200000"/>
              </a:lnSpc>
              <a:buAutoNum type="arabicParenBoth"/>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擴大樣本規模，進一步驗證與提升模型的泛化能力；</a:t>
            </a:r>
            <a:endPar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endParaRPr>
          </a:p>
          <a:p>
            <a:pPr marL="813911" lvl="1" indent="-514350" algn="just">
              <a:lnSpc>
                <a:spcPct val="200000"/>
              </a:lnSpc>
              <a:buAutoNum type="arabicParenBoth"/>
            </a:pP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 </a:t>
            </a:r>
            <a:r>
              <a:rPr lang="zh-TW" altLang="en-US" sz="3000">
                <a:solidFill>
                  <a:srgbClr val="252D37"/>
                </a:solidFill>
                <a:latin typeface="微軟正黑體" panose="020B0604030504040204" pitchFamily="34" charset="-120"/>
                <a:ea typeface="微軟正黑體" panose="020B0604030504040204" pitchFamily="34" charset="-120"/>
                <a:cs typeface="Maven Pro"/>
                <a:sym typeface="Maven Pro"/>
              </a:rPr>
              <a:t>引入其他機器學習</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模型，以提供臨床醫師更直觀且有效的參考依據</a:t>
            </a:r>
            <a:endPar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endParaRPr>
          </a:p>
          <a:p>
            <a:pPr marL="813911" lvl="1" indent="-514350" algn="just">
              <a:lnSpc>
                <a:spcPct val="200000"/>
              </a:lnSpc>
              <a:buAutoNum type="arabicParenBoth"/>
            </a:pP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透過多中心合作進行跨機構驗證，以確認模型於不同臨床環境中的適用性與穩定性。</a:t>
            </a:r>
            <a:endParaRPr lang="en-US" sz="3000" dirty="0">
              <a:solidFill>
                <a:srgbClr val="252D37"/>
              </a:solidFill>
              <a:latin typeface="微軟正黑體" panose="020B0604030504040204" pitchFamily="34" charset="-120"/>
              <a:ea typeface="微軟正黑體" panose="020B0604030504040204" pitchFamily="34" charset="-120"/>
              <a:cs typeface="Maven Pro"/>
              <a:sym typeface="Maven Pro"/>
            </a:endParaRPr>
          </a:p>
        </p:txBody>
      </p:sp>
      <p:sp>
        <p:nvSpPr>
          <p:cNvPr id="6" name="TextBox 6"/>
          <p:cNvSpPr txBox="1"/>
          <p:nvPr/>
        </p:nvSpPr>
        <p:spPr>
          <a:xfrm>
            <a:off x="5145692" y="1899121"/>
            <a:ext cx="8865010" cy="917406"/>
          </a:xfrm>
          <a:prstGeom prst="rect">
            <a:avLst/>
          </a:prstGeom>
        </p:spPr>
        <p:txBody>
          <a:bodyPr lIns="0" tIns="0" rIns="0" bIns="0" rtlCol="0" anchor="t">
            <a:spAutoFit/>
          </a:bodyPr>
          <a:lstStyle/>
          <a:p>
            <a:pPr algn="ctr">
              <a:lnSpc>
                <a:spcPts val="6497"/>
              </a:lnSpc>
            </a:pPr>
            <a:r>
              <a:rPr lang="en-US" sz="8121" b="1">
                <a:solidFill>
                  <a:srgbClr val="252D37"/>
                </a:solidFill>
                <a:latin typeface="Maven Pro Bold"/>
                <a:ea typeface="Maven Pro Bold"/>
                <a:cs typeface="Maven Pro Bold"/>
                <a:sym typeface="Maven Pro Bold"/>
              </a:rPr>
              <a:t>CONCLUSION</a:t>
            </a:r>
          </a:p>
        </p:txBody>
      </p:sp>
      <p:sp>
        <p:nvSpPr>
          <p:cNvPr id="11" name="Freeform 11"/>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 name="投影片編號版面配置區 2">
            <a:extLst>
              <a:ext uri="{FF2B5EF4-FFF2-40B4-BE49-F238E27FC236}">
                <a16:creationId xmlns:a16="http://schemas.microsoft.com/office/drawing/2014/main" id="{77E97C62-8D9A-435D-8595-FB1B89FC46E9}"/>
              </a:ext>
            </a:extLst>
          </p:cNvPr>
          <p:cNvSpPr>
            <a:spLocks noGrp="1"/>
          </p:cNvSpPr>
          <p:nvPr>
            <p:ph type="sldNum" sz="quarter" idx="12"/>
          </p:nvPr>
        </p:nvSpPr>
        <p:spPr/>
        <p:txBody>
          <a:bodyPr/>
          <a:lstStyle/>
          <a:p>
            <a:fld id="{B6F15528-21DE-4FAA-801E-634DDDAF4B2B}" type="slidenum">
              <a:rPr lang="en-US" smtClean="0"/>
              <a:pPr/>
              <a:t>51</a:t>
            </a:fld>
            <a:endParaRPr lang="en-US"/>
          </a:p>
        </p:txBody>
      </p:sp>
      <p:sp>
        <p:nvSpPr>
          <p:cNvPr id="4" name="頁尾版面配置區 3">
            <a:extLst>
              <a:ext uri="{FF2B5EF4-FFF2-40B4-BE49-F238E27FC236}">
                <a16:creationId xmlns:a16="http://schemas.microsoft.com/office/drawing/2014/main" id="{350B680F-6817-4463-9D9E-6D817F33129F}"/>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926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596087" y="1912981"/>
            <a:ext cx="9095826" cy="851002"/>
          </a:xfrm>
          <a:prstGeom prst="rect">
            <a:avLst/>
          </a:prstGeom>
        </p:spPr>
        <p:txBody>
          <a:bodyPr lIns="0" tIns="0" rIns="0" bIns="0" rtlCol="0" anchor="t">
            <a:spAutoFit/>
          </a:bodyPr>
          <a:lstStyle/>
          <a:p>
            <a:pPr algn="ctr">
              <a:lnSpc>
                <a:spcPts val="6400"/>
              </a:lnSpc>
            </a:pPr>
            <a:r>
              <a:rPr lang="en-US" sz="8000" b="1" dirty="0" err="1">
                <a:solidFill>
                  <a:srgbClr val="252D37"/>
                </a:solidFill>
                <a:latin typeface="微軟正黑體" panose="020B0604030504040204" pitchFamily="34" charset="-120"/>
                <a:ea typeface="微軟正黑體" panose="020B0604030504040204" pitchFamily="34" charset="-120"/>
                <a:cs typeface="Maven Pro Bold"/>
                <a:sym typeface="Maven Pro Bold"/>
              </a:rPr>
              <a:t>簡介</a:t>
            </a:r>
            <a:r>
              <a:rPr lang="en-US" sz="8000" b="1" dirty="0">
                <a:solidFill>
                  <a:srgbClr val="252D37"/>
                </a:solidFill>
                <a:latin typeface="微軟正黑體" panose="020B0604030504040204" pitchFamily="34" charset="-120"/>
                <a:ea typeface="微軟正黑體" panose="020B0604030504040204" pitchFamily="34" charset="-120"/>
                <a:cs typeface="Maven Pro Bold"/>
                <a:sym typeface="Maven Pro Bold"/>
              </a:rPr>
              <a:t>-</a:t>
            </a:r>
            <a:r>
              <a:rPr lang="zh-TW" altLang="en-US" sz="8000" b="1" dirty="0">
                <a:solidFill>
                  <a:srgbClr val="252D37"/>
                </a:solidFill>
                <a:latin typeface="微軟正黑體" panose="020B0604030504040204" pitchFamily="34" charset="-120"/>
                <a:ea typeface="微軟正黑體" panose="020B0604030504040204" pitchFamily="34" charset="-120"/>
                <a:cs typeface="Maven Pro Bold"/>
                <a:sym typeface="Maven Pro Bold"/>
              </a:rPr>
              <a:t>相關研究</a:t>
            </a:r>
            <a:endParaRPr lang="en-US" sz="8000" b="1" dirty="0">
              <a:solidFill>
                <a:srgbClr val="252D37"/>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4780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3">
            <a:extLst>
              <a:ext uri="{FF2B5EF4-FFF2-40B4-BE49-F238E27FC236}">
                <a16:creationId xmlns:a16="http://schemas.microsoft.com/office/drawing/2014/main" id="{13A77BAE-7490-47A7-B8E5-CE29E9B0D472}"/>
              </a:ext>
            </a:extLst>
          </p:cNvPr>
          <p:cNvSpPr txBox="1"/>
          <p:nvPr/>
        </p:nvSpPr>
        <p:spPr>
          <a:xfrm>
            <a:off x="1922802" y="3695700"/>
            <a:ext cx="14442396" cy="4438844"/>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目前大多數研究專注於判斷瘺管是否已經發生堵塞，應用於現有病情的確認。</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當發現瘺管堵塞時，往往已經影響到透析進行並伴隨較高的風險。</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本研究以是否易堵塞的角度出發，針對病患未來可能的手術進行預測。</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在病患尚未出現明顯堵塞症狀前，提前掌握未來可能面臨的手術風險。</a:t>
            </a:r>
            <a:endPar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endParaRPr>
          </a:p>
          <a:p>
            <a:pPr marL="457200" indent="-457200" algn="just">
              <a:lnSpc>
                <a:spcPts val="5910"/>
              </a:lnSpc>
              <a:buFont typeface="Arial" panose="020B0604020202020204" pitchFamily="34" charset="0"/>
              <a:buChar char="•"/>
            </a:pPr>
            <a:endPar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endParaRP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血管順性</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(vascular access patency)</a:t>
            </a:r>
            <a:endPar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endParaRPr>
          </a:p>
        </p:txBody>
      </p:sp>
      <p:sp>
        <p:nvSpPr>
          <p:cNvPr id="7" name="投影片編號版面配置區 6">
            <a:extLst>
              <a:ext uri="{FF2B5EF4-FFF2-40B4-BE49-F238E27FC236}">
                <a16:creationId xmlns:a16="http://schemas.microsoft.com/office/drawing/2014/main" id="{A36566C4-4CCA-4792-AF58-FF83A5AE11D1}"/>
              </a:ext>
            </a:extLst>
          </p:cNvPr>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745017" y="1912981"/>
            <a:ext cx="9946896" cy="851002"/>
          </a:xfrm>
          <a:prstGeom prst="rect">
            <a:avLst/>
          </a:prstGeom>
        </p:spPr>
        <p:txBody>
          <a:bodyPr wrap="square" lIns="0" tIns="0" rIns="0" bIns="0" rtlCol="0" anchor="t">
            <a:spAutoFit/>
          </a:bodyPr>
          <a:lstStyle/>
          <a:p>
            <a:pPr algn="ctr">
              <a:lnSpc>
                <a:spcPts val="6400"/>
              </a:lnSpc>
            </a:pPr>
            <a:r>
              <a:rPr lang="en-US" sz="8000" b="1" dirty="0" err="1">
                <a:solidFill>
                  <a:srgbClr val="252D37"/>
                </a:solidFill>
                <a:latin typeface="微軟正黑體" panose="020B0604030504040204" pitchFamily="34" charset="-120"/>
                <a:ea typeface="微軟正黑體" panose="020B0604030504040204" pitchFamily="34" charset="-120"/>
                <a:cs typeface="Maven Pro Bold"/>
                <a:sym typeface="Maven Pro Bold"/>
              </a:rPr>
              <a:t>簡介-研究</a:t>
            </a:r>
            <a:r>
              <a:rPr lang="zh-TW" altLang="en-US" sz="8000" b="1" dirty="0">
                <a:solidFill>
                  <a:srgbClr val="252D37"/>
                </a:solidFill>
                <a:latin typeface="微軟正黑體" panose="020B0604030504040204" pitchFamily="34" charset="-120"/>
                <a:ea typeface="微軟正黑體" panose="020B0604030504040204" pitchFamily="34" charset="-120"/>
                <a:cs typeface="Maven Pro Bold"/>
                <a:sym typeface="Maven Pro Bold"/>
              </a:rPr>
              <a:t>動機與目的</a:t>
            </a:r>
            <a:endParaRPr lang="en-US" sz="8000" b="1" dirty="0">
              <a:solidFill>
                <a:srgbClr val="252D37"/>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3">
            <a:extLst>
              <a:ext uri="{FF2B5EF4-FFF2-40B4-BE49-F238E27FC236}">
                <a16:creationId xmlns:a16="http://schemas.microsoft.com/office/drawing/2014/main" id="{13A77BAE-7490-47A7-B8E5-CE29E9B0D472}"/>
              </a:ext>
            </a:extLst>
          </p:cNvPr>
          <p:cNvSpPr txBox="1"/>
          <p:nvPr/>
        </p:nvSpPr>
        <p:spPr>
          <a:xfrm>
            <a:off x="1922802" y="3695700"/>
            <a:ext cx="14442396" cy="3682226"/>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測量廔管病患的</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PPG</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訊號</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尋找能夠更準確地識別容易阻塞的病患之特徵</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透過遷移學習，訓練出適合老年人特徵的模型</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比較不同機器學習方法在分類不易阻塞與易阻塞病患之效能</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驗證和評估各方法在病患手術前後的應用效果</a:t>
            </a:r>
          </a:p>
        </p:txBody>
      </p:sp>
      <p:sp>
        <p:nvSpPr>
          <p:cNvPr id="7" name="投影片編號版面配置區 6">
            <a:extLst>
              <a:ext uri="{FF2B5EF4-FFF2-40B4-BE49-F238E27FC236}">
                <a16:creationId xmlns:a16="http://schemas.microsoft.com/office/drawing/2014/main" id="{53939225-59CE-49E0-886C-EE8D1C7A9F6A}"/>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8" name="頁尾版面配置區 7">
            <a:extLst>
              <a:ext uri="{FF2B5EF4-FFF2-40B4-BE49-F238E27FC236}">
                <a16:creationId xmlns:a16="http://schemas.microsoft.com/office/drawing/2014/main" id="{D50EBBA2-3AA0-419B-A9D7-0D9CC2CC91B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1185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791414"/>
          </a:xfrm>
          <a:prstGeom prst="rect">
            <a:avLst/>
          </a:prstGeom>
        </p:spPr>
        <p:txBody>
          <a:bodyPr lIns="0" tIns="0" rIns="0" bIns="0" rtlCol="0" anchor="t">
            <a:spAutoFit/>
          </a:bodyPr>
          <a:lstStyle/>
          <a:p>
            <a:pPr algn="ctr">
              <a:lnSpc>
                <a:spcPts val="12435"/>
              </a:lnSpc>
            </a:pPr>
            <a:r>
              <a:rPr lang="en-US" sz="15544" b="1">
                <a:solidFill>
                  <a:srgbClr val="252D37"/>
                </a:solidFill>
                <a:latin typeface="Maven Pro Bold"/>
                <a:ea typeface="Maven Pro Bold"/>
                <a:cs typeface="Maven Pro Bold"/>
                <a:sym typeface="Maven Pro Bold"/>
              </a:rPr>
              <a:t>Materials</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投影片編號版面配置區 7">
            <a:extLst>
              <a:ext uri="{FF2B5EF4-FFF2-40B4-BE49-F238E27FC236}">
                <a16:creationId xmlns:a16="http://schemas.microsoft.com/office/drawing/2014/main" id="{CF47B70D-1911-42CF-967A-14DED5DBD4E5}"/>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9" name="頁尾版面配置區 8">
            <a:extLst>
              <a:ext uri="{FF2B5EF4-FFF2-40B4-BE49-F238E27FC236}">
                <a16:creationId xmlns:a16="http://schemas.microsoft.com/office/drawing/2014/main" id="{0DADD52A-9C3B-4CF9-9EF9-D16643E4EF93}"/>
              </a:ext>
            </a:extLst>
          </p:cNvPr>
          <p:cNvSpPr>
            <a:spLocks noGrp="1"/>
          </p:cNvSpPr>
          <p:nvPr>
            <p:ph type="ftr" sz="quarter" idx="1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實驗設備</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2925609"/>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實驗使用的數據蒐集裝置：由</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ADI Instruments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公司生產的 </a:t>
            </a:r>
            <a:r>
              <a:rPr lang="en-US" altLang="zh-TW" sz="3000" dirty="0" err="1">
                <a:solidFill>
                  <a:srgbClr val="252D37"/>
                </a:solidFill>
                <a:latin typeface="微軟正黑體" panose="020B0604030504040204" pitchFamily="34" charset="-120"/>
                <a:ea typeface="微軟正黑體" panose="020B0604030504040204" pitchFamily="34" charset="-120"/>
                <a:cs typeface="Maven Pro"/>
                <a:sym typeface="Maven Pro"/>
              </a:rPr>
              <a:t>PowerLab</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系統。</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採樣頻率以</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1000Hz</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，以確保高精度的訊號。</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接收訊號平台：由</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ADI Instruments</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公司內建的</a:t>
            </a:r>
            <a:r>
              <a:rPr lang="en-US" altLang="zh-TW" sz="3000" dirty="0" err="1">
                <a:solidFill>
                  <a:srgbClr val="252D37"/>
                </a:solidFill>
                <a:latin typeface="微軟正黑體" panose="020B0604030504040204" pitchFamily="34" charset="-120"/>
                <a:ea typeface="微軟正黑體" panose="020B0604030504040204" pitchFamily="34" charset="-120"/>
                <a:cs typeface="Maven Pro"/>
                <a:sym typeface="Maven Pro"/>
              </a:rPr>
              <a:t>LabChart</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軟體接收到資料後，將資料以</a:t>
            </a:r>
            <a:r>
              <a:rPr lang="en-US" altLang="zh-TW" sz="3000" dirty="0" err="1">
                <a:solidFill>
                  <a:srgbClr val="252D37"/>
                </a:solidFill>
                <a:latin typeface="微軟正黑體" panose="020B0604030504040204" pitchFamily="34" charset="-120"/>
                <a:ea typeface="微軟正黑體" panose="020B0604030504040204" pitchFamily="34" charset="-120"/>
                <a:cs typeface="Maven Pro"/>
                <a:sym typeface="Maven Pro"/>
              </a:rPr>
              <a:t>adicht</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檔案格式儲存以便後續研究分析</a:t>
            </a:r>
          </a:p>
        </p:txBody>
      </p:sp>
      <p:sp>
        <p:nvSpPr>
          <p:cNvPr id="8" name="投影片編號版面配置區 7">
            <a:extLst>
              <a:ext uri="{FF2B5EF4-FFF2-40B4-BE49-F238E27FC236}">
                <a16:creationId xmlns:a16="http://schemas.microsoft.com/office/drawing/2014/main" id="{BCDFB921-039C-4020-AF2D-4C9F917E559D}"/>
              </a:ext>
            </a:extLst>
          </p:cNvPr>
          <p:cNvSpPr>
            <a:spLocks noGrp="1"/>
          </p:cNvSpPr>
          <p:nvPr>
            <p:ph type="sldNum" sz="quarter" idx="12"/>
          </p:nvPr>
        </p:nvSpPr>
        <p:spPr>
          <a:xfrm>
            <a:off x="15468600" y="9915454"/>
            <a:ext cx="2133600" cy="365125"/>
          </a:xfrm>
        </p:spPr>
        <p:txBody>
          <a:bodyPr/>
          <a:lstStyle/>
          <a:p>
            <a:fld id="{B6F15528-21DE-4FAA-801E-634DDDAF4B2B}"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2773</Words>
  <Application>Microsoft Office PowerPoint</Application>
  <PresentationFormat>自訂</PresentationFormat>
  <Paragraphs>627</Paragraphs>
  <Slides>51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51</vt:i4>
      </vt:variant>
    </vt:vector>
  </HeadingPairs>
  <TitlesOfParts>
    <vt:vector size="59" baseType="lpstr">
      <vt:lpstr>Times New Roman</vt:lpstr>
      <vt:lpstr>Calibri</vt:lpstr>
      <vt:lpstr>微軟正黑體</vt:lpstr>
      <vt:lpstr>Maven Pro</vt:lpstr>
      <vt:lpstr>標楷體</vt:lpstr>
      <vt:lpstr>Maven Pro Bold</vt:lpstr>
      <vt:lpstr>Arial</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Ivory Black Simple Geometric Research Project Presentation</dc:title>
  <cp:lastModifiedBy>宏旭 卓</cp:lastModifiedBy>
  <cp:revision>29</cp:revision>
  <dcterms:created xsi:type="dcterms:W3CDTF">2006-08-16T00:00:00Z</dcterms:created>
  <dcterms:modified xsi:type="dcterms:W3CDTF">2025-06-04T14:25:45Z</dcterms:modified>
  <dc:identifier>DAGl_QlJT2Q</dc:identifier>
</cp:coreProperties>
</file>