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E72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800" b="1">
                <a:solidFill>
                  <a:srgbClr val="FFFFFF"/>
                </a:solidFill>
              </a:defRPr>
            </a:pPr>
            <a:r>
              <a:t>APP獨享！日本黑部立山絕景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1148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FFFFFF"/>
                </a:solidFill>
              </a:defRPr>
            </a:pPr>
            <a:r>
              <a:t>省最大北陸旅遊｜雪壁芝櫻花毯六日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548640"/>
            <a:ext cx="804672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800" b="1">
                <a:solidFill>
                  <a:srgbClr val="2C3E50"/>
                </a:solidFill>
              </a:defRPr>
            </a:pPr>
            <a:r>
              <a:t>精選特色餐食</a:t>
            </a:r>
          </a:p>
        </p:txBody>
      </p:sp>
      <p:sp>
        <p:nvSpPr>
          <p:cNvPr id="3" name="Rectangle 2"/>
          <p:cNvSpPr/>
          <p:nvPr/>
        </p:nvSpPr>
        <p:spPr>
          <a:xfrm>
            <a:off x="548640" y="1234440"/>
            <a:ext cx="8046720" cy="4572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315200" cy="4937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Aft>
                <a:spcPts val="1800"/>
              </a:spcAft>
              <a:defRPr sz="2400">
                <a:solidFill>
                  <a:srgbClr val="34495E"/>
                </a:solidFill>
              </a:defRPr>
            </a:pPr>
            <a:r>
              <a:t>▶ 信州牛&amp;長野地產菇菇壽喜燒御膳</a:t>
            </a:r>
          </a:p>
          <a:p>
            <a:pPr>
              <a:lnSpc>
                <a:spcPct val="140000"/>
              </a:lnSpc>
              <a:spcAft>
                <a:spcPts val="1800"/>
              </a:spcAft>
              <a:defRPr sz="2400">
                <a:solidFill>
                  <a:srgbClr val="34495E"/>
                </a:solidFill>
              </a:defRPr>
            </a:pPr>
            <a:r>
              <a:t>▶ 岐阜名物~朴葉味噌燒飛驒牛料理</a:t>
            </a:r>
          </a:p>
          <a:p>
            <a:pPr>
              <a:lnSpc>
                <a:spcPct val="140000"/>
              </a:lnSpc>
              <a:spcAft>
                <a:spcPts val="1800"/>
              </a:spcAft>
              <a:defRPr sz="2400">
                <a:solidFill>
                  <a:srgbClr val="34495E"/>
                </a:solidFill>
              </a:defRPr>
            </a:pPr>
            <a:r>
              <a:t>▶ 立山鰻魚飯風味餐 (或日式風味套餐/簡易便當)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8046720" cy="68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2C3E50"/>
                </a:solidFill>
              </a:defRPr>
            </a:pPr>
            <a:r>
              <a:t>財運與戀愛運聖地：三光稻荷神社</a:t>
            </a:r>
          </a:p>
        </p:txBody>
      </p:sp>
      <p:pic>
        <p:nvPicPr>
          <p:cNvPr id="3" name="Picture 2" descr="bbdd757ac982d908b07f1cd1eb89c8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2286000"/>
            <a:ext cx="4023360" cy="22247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92040" y="2011680"/>
            <a:ext cx="3657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defRPr sz="2100">
                <a:solidFill>
                  <a:srgbClr val="2C3E50"/>
                </a:solidFill>
              </a:defRPr>
            </a:pPr>
            <a:r>
              <a:t>日本中部知名「洗錢」神社，祈求財運、結緣能量UP！迷你千鳥居更是熱門打卡景點，感受濃厚的日式文化氛圍。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70A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2560320"/>
            <a:ext cx="768096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1">
                <a:solidFill>
                  <a:srgbClr val="FFFFFF"/>
                </a:solidFill>
              </a:defRPr>
            </a:pPr>
            <a:r>
              <a:t>安心旅程：尊榮住宿與服務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2377440"/>
            <a:ext cx="1828800" cy="36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3657600" y="4480560"/>
            <a:ext cx="1828800" cy="36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8046720" cy="68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400" b="1">
                <a:solidFill>
                  <a:srgbClr val="2C3E50"/>
                </a:solidFill>
              </a:defRPr>
            </a:pPr>
            <a:r>
              <a:t>保證入住：名古屋中部國際機場喜來登福朋飯店</a:t>
            </a:r>
          </a:p>
        </p:txBody>
      </p:sp>
      <p:pic>
        <p:nvPicPr>
          <p:cNvPr id="3" name="Picture 2" descr="9a580e799460c344658c816fe87d7a3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2286000"/>
            <a:ext cx="4023360" cy="22631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92040" y="2011680"/>
            <a:ext cx="3657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defRPr sz="2100">
                <a:solidFill>
                  <a:srgbClr val="2C3E50"/>
                </a:solidFill>
              </a:defRPr>
            </a:pPr>
            <a:r>
              <a:t>尊享萬豪集團系列飯店2晚住宿，距機場僅需步行約5分鐘。現代化客房配備酒吧、撞球台、健身房等設施，保證25平米舒適大空間。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548640"/>
            <a:ext cx="804672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800" b="1">
                <a:solidFill>
                  <a:srgbClr val="2C3E50"/>
                </a:solidFill>
              </a:defRPr>
            </a:pPr>
            <a:r>
              <a:t>旅遊安全與貼心提醒</a:t>
            </a:r>
          </a:p>
        </p:txBody>
      </p:sp>
      <p:sp>
        <p:nvSpPr>
          <p:cNvPr id="3" name="Rectangle 2"/>
          <p:cNvSpPr/>
          <p:nvPr/>
        </p:nvSpPr>
        <p:spPr>
          <a:xfrm>
            <a:off x="548640" y="1234440"/>
            <a:ext cx="8046720" cy="4572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315200" cy="4937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Aft>
                <a:spcPts val="1600"/>
              </a:spcAft>
              <a:defRPr sz="2300">
                <a:solidFill>
                  <a:srgbClr val="34495E"/>
                </a:solidFill>
              </a:defRPr>
            </a:pPr>
            <a:r>
              <a:t>▶ 本行程最低出團人數16人，使用合法營業用綠牌車及專業導遊。</a:t>
            </a:r>
          </a:p>
          <a:p>
            <a:pPr>
              <a:lnSpc>
                <a:spcPct val="135000"/>
              </a:lnSpc>
              <a:spcAft>
                <a:spcPts val="1600"/>
              </a:spcAft>
              <a:defRPr sz="2300">
                <a:solidFill>
                  <a:srgbClr val="34495E"/>
                </a:solidFill>
              </a:defRPr>
            </a:pPr>
            <a:r>
              <a:t>▶ 住宿皆為二人一室，單人房需求或加價請洽業務人員。</a:t>
            </a:r>
          </a:p>
          <a:p>
            <a:pPr>
              <a:lnSpc>
                <a:spcPct val="135000"/>
              </a:lnSpc>
              <a:spcAft>
                <a:spcPts val="1600"/>
              </a:spcAft>
              <a:defRPr sz="2300">
                <a:solidFill>
                  <a:srgbClr val="34495E"/>
                </a:solidFill>
              </a:defRPr>
            </a:pPr>
            <a:r>
              <a:t>▶ 高山地區（海拔約3000公尺）需攜帶禦寒衣物、手套、圍巾等。</a:t>
            </a:r>
          </a:p>
          <a:p>
            <a:pPr>
              <a:lnSpc>
                <a:spcPct val="135000"/>
              </a:lnSpc>
              <a:spcAft>
                <a:spcPts val="1600"/>
              </a:spcAft>
              <a:defRPr sz="2300">
                <a:solidFill>
                  <a:srgbClr val="34495E"/>
                </a:solidFill>
              </a:defRPr>
            </a:pPr>
            <a:r>
              <a:t>▶ 出國前請詳閱防疫安全與安全守則，確保旅途順暢愉快。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375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822960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1">
                <a:solidFill>
                  <a:srgbClr val="FFFFFF"/>
                </a:solidFill>
              </a:defRPr>
            </a:pPr>
            <a:r>
              <a:t>雄獅旅行社 誠摯邀請您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1148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立即預訂，開啟您的日本北陸絕景之旅！</a:t>
            </a:r>
          </a:p>
          <a:p>
            <a:pPr algn="ctr">
              <a:defRPr sz="2400">
                <a:solidFill>
                  <a:srgbClr val="FFFFFF"/>
                </a:solidFill>
              </a:defRPr>
            </a:pPr>
            <a:r>
              <a:t>APP獨享！輸碼【Hokuriku1000】現折1千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70A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2560320"/>
            <a:ext cx="768096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1">
                <a:solidFill>
                  <a:srgbClr val="FFFFFF"/>
                </a:solidFill>
              </a:defRPr>
            </a:pPr>
            <a:r>
              <a:t>夢幻北陸之旅：行程亮點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2377440"/>
            <a:ext cx="1828800" cy="36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3657600" y="3657600"/>
            <a:ext cx="1828800" cy="36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8046720" cy="68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2C3E50"/>
                </a:solidFill>
              </a:defRPr>
            </a:pPr>
            <a:r>
              <a:t>北陸年度限定雙絕景</a:t>
            </a:r>
          </a:p>
        </p:txBody>
      </p:sp>
      <p:pic>
        <p:nvPicPr>
          <p:cNvPr id="3" name="Picture 2" descr="cc7931123f3bd083e5a039f19198aab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2286000"/>
            <a:ext cx="4023360" cy="43702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92040" y="2011680"/>
            <a:ext cx="3657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defRPr sz="2100">
                <a:solidFill>
                  <a:srgbClr val="2C3E50"/>
                </a:solidFill>
              </a:defRPr>
            </a:pPr>
            <a:r>
              <a:t>漫步於「立山黑部雪壁奇景」（4/15-6/25限定），感受大自然的壯闊雄偉。另有「茶臼山高原粉紅芝櫻花毯」（5月中旬-6月上旬限定），搭乘纜車俯瞰40萬株芝櫻地毯。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8046720" cy="68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2C3E50"/>
                </a:solidFill>
              </a:defRPr>
            </a:pPr>
            <a:r>
              <a:t>世界文化遺產與日本三大名園</a:t>
            </a:r>
          </a:p>
        </p:txBody>
      </p:sp>
      <p:pic>
        <p:nvPicPr>
          <p:cNvPr id="3" name="Picture 2" descr="b6642cb2f13754cf8c81cf91f4c366b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2286000"/>
            <a:ext cx="4023360" cy="26564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92040" y="2011680"/>
            <a:ext cx="3657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defRPr sz="2100">
                <a:solidFill>
                  <a:srgbClr val="2C3E50"/>
                </a:solidFill>
              </a:defRPr>
            </a:pPr>
            <a:r>
              <a:t>走訪「白川鄉合掌村」，宛如童話世界中的薑餅屋街道。漫步「兼六園」，欣賞江戶時代林泉迴遊式大庭園的四季風情。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8046720" cy="68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2C3E50"/>
                </a:solidFill>
              </a:defRPr>
            </a:pPr>
            <a:r>
              <a:t>打卡秘境與國寶名城</a:t>
            </a:r>
          </a:p>
        </p:txBody>
      </p:sp>
      <p:pic>
        <p:nvPicPr>
          <p:cNvPr id="3" name="Picture 2" descr="f7ce5760550432c07500925db526724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2286000"/>
            <a:ext cx="4023360" cy="22247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92040" y="2011680"/>
            <a:ext cx="3657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defRPr sz="2100">
                <a:solidFill>
                  <a:srgbClr val="2C3E50"/>
                </a:solidFill>
              </a:defRPr>
            </a:pPr>
            <a:r>
              <a:t>探訪「奈良井宿」，日本最長宿場，完整保留江戶時代傳統建築。登臨日本國寶「犬山城」，最古老天守之一，俯瞰木曾川與城下町絕美景致。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70A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2560320"/>
            <a:ext cx="768096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1">
                <a:solidFill>
                  <a:srgbClr val="FFFFFF"/>
                </a:solidFill>
              </a:defRPr>
            </a:pPr>
            <a:r>
              <a:t>壯闊立山黑部：阿爾卑斯之路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2377440"/>
            <a:ext cx="1828800" cy="36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3657600" y="4480560"/>
            <a:ext cx="1828800" cy="36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8046720" cy="68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2C3E50"/>
                </a:solidFill>
              </a:defRPr>
            </a:pPr>
            <a:r>
              <a:t>六種交通工具 深入立山黑部</a:t>
            </a:r>
          </a:p>
        </p:txBody>
      </p:sp>
      <p:pic>
        <p:nvPicPr>
          <p:cNvPr id="3" name="Picture 2" descr="2d04769b10cd9e2d8e1c91c44628582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2286000"/>
            <a:ext cx="4023360" cy="20116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92040" y="2011680"/>
            <a:ext cx="3657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defRPr sz="2100">
                <a:solidFill>
                  <a:srgbClr val="2C3E50"/>
                </a:solidFill>
              </a:defRPr>
            </a:pPr>
            <a:r>
              <a:t>獨家安排搭乘立山電動纜車、高原巴士、隧道電氣巴士、空中纜車、黑部登山纜車及關電隧道電氣巴士，多元體驗日本阿爾卑斯山的壯麗景觀。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8046720" cy="68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2C3E50"/>
                </a:solidFill>
              </a:defRPr>
            </a:pPr>
            <a:r>
              <a:t>期間限定：漫步雪之大谷WALK</a:t>
            </a:r>
          </a:p>
        </p:txBody>
      </p:sp>
      <p:pic>
        <p:nvPicPr>
          <p:cNvPr id="3" name="Picture 2" descr="cc7931123f3bd083e5a039f19198aab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2286000"/>
            <a:ext cx="4023360" cy="43702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92040" y="2011680"/>
            <a:ext cx="3657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defRPr sz="2100">
                <a:solidFill>
                  <a:srgbClr val="2C3E50"/>
                </a:solidFill>
              </a:defRPr>
            </a:pPr>
            <a:r>
              <a:t>每年4月15日~6月25日，親身走進高達20公尺的巨大雪牆之間，感受大自然鬼斧神工的震撼與療癒。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70A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2560320"/>
            <a:ext cx="768096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1">
                <a:solidFill>
                  <a:srgbClr val="FFFFFF"/>
                </a:solidFill>
              </a:defRPr>
            </a:pPr>
            <a:r>
              <a:t>深度探索：文化與味蕾饗宴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2377440"/>
            <a:ext cx="1828800" cy="36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3657600" y="4480560"/>
            <a:ext cx="1828800" cy="36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