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2A8"/>
    <a:srgbClr val="B61D19"/>
    <a:srgbClr val="EB2720"/>
    <a:srgbClr val="EB8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903"/>
    <p:restoredTop sz="94774"/>
  </p:normalViewPr>
  <p:slideViewPr>
    <p:cSldViewPr snapToGrid="0" showGuides="1">
      <p:cViewPr>
        <p:scale>
          <a:sx n="161" d="100"/>
          <a:sy n="161" d="100"/>
        </p:scale>
        <p:origin x="3968" y="272"/>
      </p:cViewPr>
      <p:guideLst>
        <p:guide orient="horz" pos="220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3.5628267973856209E-2"/>
          <c:w val="0.99327663885414152"/>
          <c:h val="0.7395756858249368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Tabelle1!$D$1</c:f>
              <c:strCache>
                <c:ptCount val="1"/>
                <c:pt idx="0">
                  <c:v>Beliebtheit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61D1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85-2941-B762-F767D182A2F4}"/>
              </c:ext>
            </c:extLst>
          </c:dPt>
          <c:dPt>
            <c:idx val="3"/>
            <c:invertIfNegative val="0"/>
            <c:bubble3D val="0"/>
            <c:spPr>
              <a:solidFill>
                <a:srgbClr val="3B72A8">
                  <a:alpha val="49841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585-2941-B762-F767D182A2F4}"/>
              </c:ext>
            </c:extLst>
          </c:dPt>
          <c:dPt>
            <c:idx val="5"/>
            <c:invertIfNegative val="0"/>
            <c:bubble3D val="0"/>
            <c:spPr>
              <a:solidFill>
                <a:srgbClr val="3B72A8">
                  <a:alpha val="2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585-2941-B762-F767D182A2F4}"/>
              </c:ext>
            </c:extLst>
          </c:dPt>
          <c:dPt>
            <c:idx val="8"/>
            <c:invertIfNegative val="0"/>
            <c:bubble3D val="0"/>
            <c:spPr>
              <a:solidFill>
                <a:srgbClr val="3B72A8">
                  <a:alpha val="5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585-2941-B762-F767D182A2F4}"/>
              </c:ext>
            </c:extLst>
          </c:dPt>
          <c:dPt>
            <c:idx val="9"/>
            <c:invertIfNegative val="0"/>
            <c:bubble3D val="0"/>
            <c:spPr>
              <a:solidFill>
                <a:srgbClr val="3B72A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585-2941-B762-F767D182A2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Tabelle1!$A$2:$A$11</c:f>
              <c:strCache>
                <c:ptCount val="10"/>
                <c:pt idx="0">
                  <c:v>Hart *</c:v>
                </c:pt>
                <c:pt idx="1">
                  <c:v>Multipack</c:v>
                </c:pt>
                <c:pt idx="2">
                  <c:v>Riegel</c:v>
                </c:pt>
                <c:pt idx="3">
                  <c:v>Zucker² **</c:v>
                </c:pt>
                <c:pt idx="4">
                  <c:v>Karamel</c:v>
                </c:pt>
                <c:pt idx="5">
                  <c:v>Frucht *</c:v>
                </c:pt>
                <c:pt idx="6">
                  <c:v>Schoko 
Waffel</c:v>
                </c:pt>
                <c:pt idx="7">
                  <c:v>Schoko 
Karamell</c:v>
                </c:pt>
                <c:pt idx="8">
                  <c:v>Schoko 
Nuss **</c:v>
                </c:pt>
                <c:pt idx="9">
                  <c:v>Schokolade ***</c:v>
                </c:pt>
              </c:strCache>
            </c:strRef>
          </c:cat>
          <c:val>
            <c:numRef>
              <c:f>Tabelle1!$D$2:$D$11</c:f>
              <c:numCache>
                <c:formatCode>0.00%</c:formatCode>
                <c:ptCount val="10"/>
                <c:pt idx="0">
                  <c:v>-5.8099999999999999E-2</c:v>
                </c:pt>
                <c:pt idx="1">
                  <c:v>-1.29E-2</c:v>
                </c:pt>
                <c:pt idx="2">
                  <c:v>1E-3</c:v>
                </c:pt>
                <c:pt idx="3">
                  <c:v>8.4199999999999997E-2</c:v>
                </c:pt>
                <c:pt idx="4">
                  <c:v>-4.5499999999999999E-2</c:v>
                </c:pt>
                <c:pt idx="5">
                  <c:v>7.2499999999999995E-2</c:v>
                </c:pt>
                <c:pt idx="6">
                  <c:v>7.8200000000000006E-2</c:v>
                </c:pt>
                <c:pt idx="7">
                  <c:v>9.0800000000000006E-2</c:v>
                </c:pt>
                <c:pt idx="8">
                  <c:v>0.1191</c:v>
                </c:pt>
                <c:pt idx="9">
                  <c:v>0.15140000000000001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585-2941-B762-F767D182A2F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30"/>
        <c:overlap val="-80"/>
        <c:axId val="186217296"/>
        <c:axId val="823197040"/>
      </c:barChart>
      <c:catAx>
        <c:axId val="186217296"/>
        <c:scaling>
          <c:orientation val="minMax"/>
        </c:scaling>
        <c:delete val="0"/>
        <c:axPos val="b"/>
        <c:minorGridlines>
          <c:spPr>
            <a:ln>
              <a:noFill/>
            </a:ln>
            <a:effectLst/>
          </c:spPr>
        </c:minorGridlines>
        <c:numFmt formatCode="0.000%" sourceLinked="0"/>
        <c:majorTickMark val="none"/>
        <c:minorTickMark val="none"/>
        <c:tickLblPos val="low"/>
        <c:spPr>
          <a:solidFill>
            <a:schemeClr val="bg1"/>
          </a:solidFill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8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823197040"/>
        <c:crossesAt val="0"/>
        <c:auto val="1"/>
        <c:lblAlgn val="ctr"/>
        <c:lblOffset val="100"/>
        <c:tickLblSkip val="1"/>
        <c:noMultiLvlLbl val="0"/>
      </c:catAx>
      <c:valAx>
        <c:axId val="82319704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621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880200975700015E-3"/>
          <c:y val="4.0816342632572049E-2"/>
          <c:w val="0.99327663885414152"/>
          <c:h val="0.7395756858249368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Tabelle1!$D$1</c:f>
              <c:strCache>
                <c:ptCount val="1"/>
                <c:pt idx="0">
                  <c:v>Beliebtheit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28C-F443-B991-71813D5C6D4A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28C-F443-B991-71813D5C6D4A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28C-F443-B991-71813D5C6D4A}"/>
              </c:ext>
            </c:extLst>
          </c:dPt>
          <c:dPt>
            <c:idx val="8"/>
            <c:invertIfNegative val="0"/>
            <c:bubble3D val="0"/>
            <c:spPr>
              <a:solidFill>
                <a:srgbClr val="3B72A8">
                  <a:alpha val="2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28C-F443-B991-71813D5C6D4A}"/>
              </c:ext>
            </c:extLst>
          </c:dPt>
          <c:dPt>
            <c:idx val="9"/>
            <c:invertIfNegative val="0"/>
            <c:bubble3D val="0"/>
            <c:spPr>
              <a:solidFill>
                <a:srgbClr val="3B72A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28C-F443-B991-71813D5C6D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Tabelle1!$A$2:$A$11</c:f>
              <c:strCache>
                <c:ptCount val="10"/>
                <c:pt idx="0">
                  <c:v>Hart</c:v>
                </c:pt>
                <c:pt idx="1">
                  <c:v>Multipack</c:v>
                </c:pt>
                <c:pt idx="2">
                  <c:v>Riegel</c:v>
                </c:pt>
                <c:pt idx="3">
                  <c:v>Zucker²</c:v>
                </c:pt>
                <c:pt idx="4">
                  <c:v>Karamel</c:v>
                </c:pt>
                <c:pt idx="5">
                  <c:v>Frucht</c:v>
                </c:pt>
                <c:pt idx="6">
                  <c:v>Schoko
Waffel</c:v>
                </c:pt>
                <c:pt idx="7">
                  <c:v>Schoko
Karamell</c:v>
                </c:pt>
                <c:pt idx="8">
                  <c:v>Schoko
Nuss *</c:v>
                </c:pt>
                <c:pt idx="9">
                  <c:v>Schokolade ***</c:v>
                </c:pt>
              </c:strCache>
            </c:strRef>
          </c:cat>
          <c:val>
            <c:numRef>
              <c:f>Tabelle1!$D$2:$D$11</c:f>
              <c:numCache>
                <c:formatCode>0.00%</c:formatCode>
                <c:ptCount val="10"/>
                <c:pt idx="0">
                  <c:v>-5.8099999999999999E-2</c:v>
                </c:pt>
                <c:pt idx="1">
                  <c:v>-1.29E-2</c:v>
                </c:pt>
                <c:pt idx="2">
                  <c:v>1E-3</c:v>
                </c:pt>
                <c:pt idx="3">
                  <c:v>8.4199999999999997E-2</c:v>
                </c:pt>
                <c:pt idx="4">
                  <c:v>-4.5499999999999999E-2</c:v>
                </c:pt>
                <c:pt idx="5">
                  <c:v>7.2499999999999995E-2</c:v>
                </c:pt>
                <c:pt idx="6">
                  <c:v>7.8200000000000006E-2</c:v>
                </c:pt>
                <c:pt idx="7">
                  <c:v>9.0800000000000006E-2</c:v>
                </c:pt>
                <c:pt idx="8">
                  <c:v>0.1191</c:v>
                </c:pt>
                <c:pt idx="9">
                  <c:v>0.15140000000000001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28C-F443-B991-71813D5C6D4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30"/>
        <c:overlap val="-80"/>
        <c:axId val="186217296"/>
        <c:axId val="823197040"/>
      </c:barChart>
      <c:catAx>
        <c:axId val="186217296"/>
        <c:scaling>
          <c:orientation val="minMax"/>
        </c:scaling>
        <c:delete val="0"/>
        <c:axPos val="b"/>
        <c:minorGridlines>
          <c:spPr>
            <a:ln>
              <a:noFill/>
            </a:ln>
            <a:effectLst/>
          </c:spPr>
        </c:minorGridlines>
        <c:numFmt formatCode="0.000%" sourceLinked="0"/>
        <c:majorTickMark val="none"/>
        <c:minorTickMark val="none"/>
        <c:tickLblPos val="low"/>
        <c:spPr>
          <a:solidFill>
            <a:schemeClr val="bg1"/>
          </a:solidFill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8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823197040"/>
        <c:crossesAt val="0"/>
        <c:auto val="1"/>
        <c:lblAlgn val="ctr"/>
        <c:lblOffset val="100"/>
        <c:tickLblSkip val="1"/>
        <c:noMultiLvlLbl val="0"/>
      </c:catAx>
      <c:valAx>
        <c:axId val="82319704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18621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Arial" panose="020B0604020202020204" pitchFamily="34" charset="0"/>
          <a:cs typeface="Arial" panose="020B0604020202020204" pitchFamily="34" charset="0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30892-661C-0344-A718-09C88EE62D5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C6B22-C49E-2C42-9A77-383198988A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6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C6B22-C49E-2C42-9A77-383198988A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612097-75CB-77DB-577F-ADF6E3D07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E10DC4-BAC8-A3FD-6B74-2502F8F40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FF4F04-156F-EBE7-4B3D-F8E1244E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4415-1B73-944F-8106-EBD30983D80A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178A01-98E9-9744-3F51-04234986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B40D8A-BD05-6FEC-EBB8-9E6B0146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604D-46A3-E146-BFB6-D5D1B4E6B9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49133-61CE-7CE6-6196-79622C4D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F8E9B0-9807-CCD7-B04E-91ABD2445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8A778A-D2E6-3D2D-E6DB-74FFE729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4415-1B73-944F-8106-EBD30983D80A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F27F69-98D6-D98F-B687-BFE58325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B08677-7D4B-ABE5-C7AD-54E009FB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604D-46A3-E146-BFB6-D5D1B4E6B9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3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713EE25-7E5D-2000-426C-2D3FBC285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F2EC5E-C6B0-487B-CB36-DEBF2845D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AE1667-0063-B1F3-78E5-0F72BE92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4415-1B73-944F-8106-EBD30983D80A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912549-4EB9-1D5C-3DCA-FB3828F4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0A9892-6512-498E-666D-02A44CEC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604D-46A3-E146-BFB6-D5D1B4E6B9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7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A3C15-0EAD-30A1-4380-D2669C29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29E35A-421F-673D-85DC-99C2C91DE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BB62BC-9D4D-6B05-A35C-21CE8B03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4415-1B73-944F-8106-EBD30983D80A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37A12-E08B-3500-DCDC-2F4B3B38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FF58C6-67BE-0110-5752-0439514D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604D-46A3-E146-BFB6-D5D1B4E6B9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0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317FE-5C57-51F3-7B6A-76EF9F66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E13164-B14E-A10E-A4DC-AB10552A1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2659D0-F959-D3EC-BA8B-11DC734F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4415-1B73-944F-8106-EBD30983D80A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05EFA0-D12C-C6CF-35DB-803F203A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17FB0D-2DB2-C401-B573-5350D20C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604D-46A3-E146-BFB6-D5D1B4E6B9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89194-4AE9-4E17-68DC-03E61B3B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597FA2-9CCC-A292-1E79-7CBFF8AC9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B645C3-8659-2514-20AC-BEB51C05F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43596D-4F61-2D97-BAE0-BB4E25F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4415-1B73-944F-8106-EBD30983D80A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E6E94E-741F-151A-0FF2-26389E90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BDB6F6-ED5F-A4CE-3B20-2434557C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604D-46A3-E146-BFB6-D5D1B4E6B9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9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D2A2C5-87A6-CC3D-45E3-5163BDDD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618471-DE34-A6FC-6245-3D9F610B3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F4EDF5-E7ED-5115-37FF-9069006C4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6785A6-12B4-2927-4393-D0E1E025D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7254454-EE39-9521-D389-06E1997C2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36C4408-76CA-ACF9-5BC9-22363D4A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4415-1B73-944F-8106-EBD30983D80A}" type="datetimeFigureOut">
              <a:rPr lang="en-US" smtClean="0"/>
              <a:t>3/18/25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35A276C-74E6-191D-FF9C-958811E7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F3CF61A-74C7-1DEE-F131-19BE70AB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604D-46A3-E146-BFB6-D5D1B4E6B9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8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D9248-DA1B-653F-24B0-BB263A11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525455-24E8-1B50-D41E-886106C3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4415-1B73-944F-8106-EBD30983D80A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224517-FC6F-451E-DF95-A5D6D91F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6B1633-DC56-FFD4-AFB1-82A515D9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604D-46A3-E146-BFB6-D5D1B4E6B9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5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D1FF089-A9F9-5EB5-F295-9948153B3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4415-1B73-944F-8106-EBD30983D80A}" type="datetimeFigureOut">
              <a:rPr lang="en-US" smtClean="0"/>
              <a:t>3/18/25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4B708A9-3150-3396-2500-08C49F72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DB3C66-C2A7-39B0-2D53-04EAC3D1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604D-46A3-E146-BFB6-D5D1B4E6B9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C10BF-3F0C-C53B-D6F7-659F5D071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137D1C-D76E-8AF1-F152-EE2A6E6FB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B38696-0692-45A0-1214-566B4C365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6011FE-065E-9376-7E8E-0CBD9AD2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4415-1B73-944F-8106-EBD30983D80A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CB974D-EE3A-162B-4FB6-FBAC93CB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54ED6E-47DD-9342-08AE-FE54F337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604D-46A3-E146-BFB6-D5D1B4E6B9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89BF-A0CB-69E9-4BD6-833FC116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ACCE6AB-99DE-4DB9-C427-7B0E8A0F0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E0C23B-4FB9-0C2C-0B83-EAE39FA33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A6C557-19EF-739A-164A-8B0A3217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4415-1B73-944F-8106-EBD30983D80A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A67DE4-10EF-1E3D-5F43-D3223DD9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559B02-8A3C-2278-0D4B-59AF22D9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604D-46A3-E146-BFB6-D5D1B4E6B9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8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2650C11-B086-295C-6E81-202A9BC73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141E5C-1267-5110-B29F-F41E0CB80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6BD46A-FC28-2257-D1BE-55576FC99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904415-1B73-944F-8106-EBD30983D80A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0EC79-1648-049B-D5F9-547E49736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31D0A8-7953-E20B-8714-40DF799F2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F6604D-46A3-E146-BFB6-D5D1B4E6B9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3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23">
            <a:extLst>
              <a:ext uri="{FF2B5EF4-FFF2-40B4-BE49-F238E27FC236}">
                <a16:creationId xmlns:a16="http://schemas.microsoft.com/office/drawing/2014/main" id="{8FF63219-E103-8448-9824-1613142A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85" y="17538"/>
            <a:ext cx="10895630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000000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Empfehlung für die neue Lidl-Süßigkeit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54E9D25-178A-9064-B71B-E3F46A7588FA}"/>
              </a:ext>
            </a:extLst>
          </p:cNvPr>
          <p:cNvSpPr/>
          <p:nvPr/>
        </p:nvSpPr>
        <p:spPr>
          <a:xfrm>
            <a:off x="354073" y="1519755"/>
            <a:ext cx="5544000" cy="603440"/>
          </a:xfrm>
          <a:prstGeom prst="rect">
            <a:avLst/>
          </a:prstGeom>
          <a:solidFill>
            <a:schemeClr val="bg1">
              <a:lumMod val="95000"/>
              <a:alpha val="9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Beliebtheit: </a:t>
            </a:r>
            <a:r>
              <a:rPr lang="de-DE" sz="14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41 % der Verbraucher bevorzugen Eigenmarken.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Erwartungen: </a:t>
            </a:r>
            <a:r>
              <a:rPr lang="de-DE" sz="14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89 % erwarten Qualität auf Marken-Niveau.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9E48941-359D-446F-F9A6-8939554CE844}"/>
              </a:ext>
            </a:extLst>
          </p:cNvPr>
          <p:cNvSpPr/>
          <p:nvPr/>
        </p:nvSpPr>
        <p:spPr>
          <a:xfrm>
            <a:off x="354073" y="1130487"/>
            <a:ext cx="5452729" cy="355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noProof="1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Eigenmarken-Trends </a:t>
            </a:r>
            <a:r>
              <a:rPr lang="de-DE" sz="1000" b="1" noProof="1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(Lebensmittel Praxis, 2024)</a:t>
            </a:r>
            <a:endParaRPr lang="de-DE" sz="1400" b="1" noProof="1">
              <a:solidFill>
                <a:schemeClr val="tx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43D92D61-A6FA-2EBD-7ACD-575E96E4AD92}"/>
              </a:ext>
            </a:extLst>
          </p:cNvPr>
          <p:cNvCxnSpPr>
            <a:cxnSpLocks/>
          </p:cNvCxnSpPr>
          <p:nvPr/>
        </p:nvCxnSpPr>
        <p:spPr>
          <a:xfrm>
            <a:off x="354073" y="1454984"/>
            <a:ext cx="5544000" cy="0"/>
          </a:xfrm>
          <a:prstGeom prst="line">
            <a:avLst/>
          </a:prstGeom>
          <a:ln>
            <a:gradFill>
              <a:gsLst>
                <a:gs pos="40000">
                  <a:schemeClr val="bg1"/>
                </a:gs>
                <a:gs pos="20000">
                  <a:schemeClr val="accent1"/>
                </a:gs>
                <a:gs pos="60000">
                  <a:srgbClr val="FFFF00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EACE2352-5F58-C6BA-5CCC-18DFBC64941C}"/>
              </a:ext>
            </a:extLst>
          </p:cNvPr>
          <p:cNvSpPr/>
          <p:nvPr/>
        </p:nvSpPr>
        <p:spPr>
          <a:xfrm>
            <a:off x="6256249" y="2694824"/>
            <a:ext cx="5657876" cy="292695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7057DCA4-EA01-CDC3-EFEB-867785BADA3B}"/>
              </a:ext>
            </a:extLst>
          </p:cNvPr>
          <p:cNvCxnSpPr>
            <a:cxnSpLocks/>
          </p:cNvCxnSpPr>
          <p:nvPr/>
        </p:nvCxnSpPr>
        <p:spPr>
          <a:xfrm>
            <a:off x="6239774" y="2616858"/>
            <a:ext cx="5544000" cy="0"/>
          </a:xfrm>
          <a:prstGeom prst="line">
            <a:avLst/>
          </a:prstGeom>
          <a:ln>
            <a:gradFill>
              <a:gsLst>
                <a:gs pos="40000">
                  <a:schemeClr val="bg1"/>
                </a:gs>
                <a:gs pos="20000">
                  <a:schemeClr val="accent1"/>
                </a:gs>
                <a:gs pos="60000">
                  <a:srgbClr val="FFFF00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B953B79-2B5C-DCAD-8374-BE8CA556DCDB}"/>
              </a:ext>
            </a:extLst>
          </p:cNvPr>
          <p:cNvSpPr/>
          <p:nvPr/>
        </p:nvSpPr>
        <p:spPr>
          <a:xfrm>
            <a:off x="354073" y="2278200"/>
            <a:ext cx="5581676" cy="389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noProof="1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Progressive Schätzung </a:t>
            </a:r>
            <a:r>
              <a:rPr lang="de-DE" sz="1000" b="1" noProof="1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(Experimenteller)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45AB8DF-6787-A8E8-8F6F-44B6AC1EA8A3}"/>
              </a:ext>
            </a:extLst>
          </p:cNvPr>
          <p:cNvSpPr/>
          <p:nvPr/>
        </p:nvSpPr>
        <p:spPr>
          <a:xfrm>
            <a:off x="6239774" y="2271378"/>
            <a:ext cx="3745445" cy="389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noProof="1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Konservative Schätzung </a:t>
            </a:r>
            <a:r>
              <a:rPr lang="de-DE" sz="1000" b="1" noProof="1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(Sicherer)</a:t>
            </a:r>
          </a:p>
        </p:txBody>
      </p: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A8E5721A-E1A5-5E6B-1498-86441F453A78}"/>
              </a:ext>
            </a:extLst>
          </p:cNvPr>
          <p:cNvCxnSpPr>
            <a:cxnSpLocks/>
          </p:cNvCxnSpPr>
          <p:nvPr/>
        </p:nvCxnSpPr>
        <p:spPr>
          <a:xfrm>
            <a:off x="354073" y="2614025"/>
            <a:ext cx="5544000" cy="0"/>
          </a:xfrm>
          <a:prstGeom prst="line">
            <a:avLst/>
          </a:prstGeom>
          <a:ln>
            <a:gradFill>
              <a:gsLst>
                <a:gs pos="40000">
                  <a:schemeClr val="bg1"/>
                </a:gs>
                <a:gs pos="20000">
                  <a:schemeClr val="accent1"/>
                </a:gs>
                <a:gs pos="60000">
                  <a:srgbClr val="FFFF00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Inhaltsplatzhalter 12">
            <a:extLst>
              <a:ext uri="{FF2B5EF4-FFF2-40B4-BE49-F238E27FC236}">
                <a16:creationId xmlns:a16="http://schemas.microsoft.com/office/drawing/2014/main" id="{F2D152B3-6C37-CA96-4B8D-C2E05315E4D6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01588169"/>
              </p:ext>
            </p:extLst>
          </p:nvPr>
        </p:nvGraphicFramePr>
        <p:xfrm>
          <a:off x="354073" y="2674689"/>
          <a:ext cx="5570713" cy="24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9" name="Inhaltsplatzhalter 12">
            <a:extLst>
              <a:ext uri="{FF2B5EF4-FFF2-40B4-BE49-F238E27FC236}">
                <a16:creationId xmlns:a16="http://schemas.microsoft.com/office/drawing/2014/main" id="{DEDA6374-CFF6-FCB0-945E-FD996C90A4C1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90636532"/>
              </p:ext>
            </p:extLst>
          </p:nvPr>
        </p:nvGraphicFramePr>
        <p:xfrm>
          <a:off x="6239774" y="2674689"/>
          <a:ext cx="5629592" cy="24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7" name="Geschweifte Klammer rechts 86">
            <a:extLst>
              <a:ext uri="{FF2B5EF4-FFF2-40B4-BE49-F238E27FC236}">
                <a16:creationId xmlns:a16="http://schemas.microsoft.com/office/drawing/2014/main" id="{896B4BD8-34D0-1B10-53CA-AADCD3BEC225}"/>
              </a:ext>
            </a:extLst>
          </p:cNvPr>
          <p:cNvSpPr/>
          <p:nvPr/>
        </p:nvSpPr>
        <p:spPr>
          <a:xfrm rot="5400000">
            <a:off x="5286212" y="3840366"/>
            <a:ext cx="120869" cy="45194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373B26FD-D130-4568-577F-AD2D19C658EA}"/>
              </a:ext>
            </a:extLst>
          </p:cNvPr>
          <p:cNvSpPr txBox="1"/>
          <p:nvPr/>
        </p:nvSpPr>
        <p:spPr>
          <a:xfrm>
            <a:off x="5010633" y="4126773"/>
            <a:ext cx="6720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+ 27,05 %</a:t>
            </a:r>
          </a:p>
        </p:txBody>
      </p:sp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9ADB248A-6503-178F-4BCC-6716BEEA09F3}"/>
              </a:ext>
            </a:extLst>
          </p:cNvPr>
          <p:cNvGrpSpPr/>
          <p:nvPr/>
        </p:nvGrpSpPr>
        <p:grpSpPr>
          <a:xfrm>
            <a:off x="10928466" y="4005904"/>
            <a:ext cx="672026" cy="336313"/>
            <a:chOff x="10871789" y="4005904"/>
            <a:chExt cx="672026" cy="336313"/>
          </a:xfrm>
        </p:grpSpPr>
        <p:sp>
          <p:nvSpPr>
            <p:cNvPr id="89" name="Geschweifte Klammer rechts 88">
              <a:extLst>
                <a:ext uri="{FF2B5EF4-FFF2-40B4-BE49-F238E27FC236}">
                  <a16:creationId xmlns:a16="http://schemas.microsoft.com/office/drawing/2014/main" id="{4E700892-B8F0-5822-B582-7CEC466B7934}"/>
                </a:ext>
              </a:extLst>
            </p:cNvPr>
            <p:cNvSpPr/>
            <p:nvPr/>
          </p:nvSpPr>
          <p:spPr>
            <a:xfrm rot="5400000">
              <a:off x="11147368" y="3840366"/>
              <a:ext cx="120869" cy="45194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4C4B9020-5FF5-579D-C388-F5EDF4086FA3}"/>
                </a:ext>
              </a:extLst>
            </p:cNvPr>
            <p:cNvSpPr txBox="1"/>
            <p:nvPr/>
          </p:nvSpPr>
          <p:spPr>
            <a:xfrm>
              <a:off x="10871789" y="4126773"/>
              <a:ext cx="6720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+ 27,05 %</a:t>
              </a:r>
            </a:p>
          </p:txBody>
        </p:sp>
      </p:grpSp>
      <p:sp>
        <p:nvSpPr>
          <p:cNvPr id="94" name="Rechteck 93">
            <a:extLst>
              <a:ext uri="{FF2B5EF4-FFF2-40B4-BE49-F238E27FC236}">
                <a16:creationId xmlns:a16="http://schemas.microsoft.com/office/drawing/2014/main" id="{C855A692-EFAD-1604-B4CF-EA0ACC389575}"/>
              </a:ext>
            </a:extLst>
          </p:cNvPr>
          <p:cNvSpPr/>
          <p:nvPr/>
        </p:nvSpPr>
        <p:spPr>
          <a:xfrm>
            <a:off x="6239774" y="1512293"/>
            <a:ext cx="5544000" cy="603440"/>
          </a:xfrm>
          <a:prstGeom prst="rect">
            <a:avLst/>
          </a:prstGeom>
          <a:solidFill>
            <a:schemeClr val="bg1">
              <a:lumMod val="95000"/>
              <a:alpha val="9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Trends: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Vegan, Clean-Label,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saisonale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Editionen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Top-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Aromen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Frucht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Erdbeere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Zitrone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Schokolade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54B88BE-A97A-D86C-17E2-CC83A43A2E8B}"/>
              </a:ext>
            </a:extLst>
          </p:cNvPr>
          <p:cNvSpPr/>
          <p:nvPr/>
        </p:nvSpPr>
        <p:spPr>
          <a:xfrm>
            <a:off x="6239774" y="1123025"/>
            <a:ext cx="5514058" cy="355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noProof="1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Süßigkeiten-Trends </a:t>
            </a:r>
            <a:r>
              <a:rPr lang="de-DE" sz="1050" noProof="1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(Innova Market Insights, 2024)</a:t>
            </a:r>
            <a:endParaRPr lang="de-DE" sz="1600" noProof="1">
              <a:solidFill>
                <a:schemeClr val="tx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71EE5EF1-11D9-7BF1-B8BD-2327967AFF64}"/>
              </a:ext>
            </a:extLst>
          </p:cNvPr>
          <p:cNvCxnSpPr>
            <a:cxnSpLocks/>
          </p:cNvCxnSpPr>
          <p:nvPr/>
        </p:nvCxnSpPr>
        <p:spPr>
          <a:xfrm>
            <a:off x="6239774" y="1447522"/>
            <a:ext cx="5544000" cy="0"/>
          </a:xfrm>
          <a:prstGeom prst="line">
            <a:avLst/>
          </a:prstGeom>
          <a:ln>
            <a:gradFill>
              <a:gsLst>
                <a:gs pos="41000">
                  <a:schemeClr val="bg1"/>
                </a:gs>
                <a:gs pos="20000">
                  <a:schemeClr val="accent1"/>
                </a:gs>
                <a:gs pos="60000">
                  <a:srgbClr val="FFFF00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033F7708-005A-604F-CA38-B810F7E185B8}"/>
              </a:ext>
            </a:extLst>
          </p:cNvPr>
          <p:cNvSpPr/>
          <p:nvPr/>
        </p:nvSpPr>
        <p:spPr>
          <a:xfrm>
            <a:off x="423192" y="5460641"/>
            <a:ext cx="4373533" cy="1137499"/>
          </a:xfrm>
          <a:prstGeom prst="rect">
            <a:avLst/>
          </a:prstGeom>
          <a:solidFill>
            <a:schemeClr val="bg1">
              <a:lumMod val="95000"/>
              <a:alpha val="9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Der Fokus sollte auf einer </a:t>
            </a:r>
            <a:r>
              <a:rPr lang="de-DE" sz="14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schokoladen-basierten Süßigkeit</a:t>
            </a:r>
            <a:r>
              <a:rPr lang="de-DE" sz="14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liegen.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Der Einbezug von </a:t>
            </a:r>
            <a:r>
              <a:rPr lang="de-DE" sz="1400" b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Erdnuss oder Mandel</a:t>
            </a:r>
            <a:r>
              <a:rPr lang="de-DE" sz="14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könnte die Beliebtheit weiter steigern.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7618FEB-F2B8-AFDC-80F9-6276352B1259}"/>
              </a:ext>
            </a:extLst>
          </p:cNvPr>
          <p:cNvSpPr/>
          <p:nvPr/>
        </p:nvSpPr>
        <p:spPr>
          <a:xfrm>
            <a:off x="434153" y="5071374"/>
            <a:ext cx="5452729" cy="355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noProof="0" dirty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Empfehlung</a:t>
            </a:r>
            <a:r>
              <a:rPr lang="de-DE" sz="1400" b="1" noProof="0" dirty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de-DE" sz="1000" noProof="0" dirty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(Marktforschungsdaten und Trends) </a:t>
            </a:r>
          </a:p>
        </p:txBody>
      </p:sp>
      <p:cxnSp>
        <p:nvCxnSpPr>
          <p:cNvPr id="100" name="Gerade Verbindung 99">
            <a:extLst>
              <a:ext uri="{FF2B5EF4-FFF2-40B4-BE49-F238E27FC236}">
                <a16:creationId xmlns:a16="http://schemas.microsoft.com/office/drawing/2014/main" id="{FC4EF367-A689-65B9-DFFF-318138C301BC}"/>
              </a:ext>
            </a:extLst>
          </p:cNvPr>
          <p:cNvCxnSpPr>
            <a:cxnSpLocks/>
          </p:cNvCxnSpPr>
          <p:nvPr/>
        </p:nvCxnSpPr>
        <p:spPr>
          <a:xfrm>
            <a:off x="434155" y="5395871"/>
            <a:ext cx="8806413" cy="0"/>
          </a:xfrm>
          <a:prstGeom prst="line">
            <a:avLst/>
          </a:prstGeom>
          <a:ln>
            <a:gradFill>
              <a:gsLst>
                <a:gs pos="40000">
                  <a:schemeClr val="bg1"/>
                </a:gs>
                <a:gs pos="20000">
                  <a:schemeClr val="accent1"/>
                </a:gs>
                <a:gs pos="60000">
                  <a:srgbClr val="FFFF00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hteck 100">
            <a:extLst>
              <a:ext uri="{FF2B5EF4-FFF2-40B4-BE49-F238E27FC236}">
                <a16:creationId xmlns:a16="http://schemas.microsoft.com/office/drawing/2014/main" id="{D438CC4F-478E-6FD4-6DB8-0FF67A58BAE7}"/>
              </a:ext>
            </a:extLst>
          </p:cNvPr>
          <p:cNvSpPr/>
          <p:nvPr/>
        </p:nvSpPr>
        <p:spPr>
          <a:xfrm>
            <a:off x="4867035" y="5457988"/>
            <a:ext cx="4373533" cy="1137499"/>
          </a:xfrm>
          <a:prstGeom prst="rect">
            <a:avLst/>
          </a:prstGeom>
          <a:solidFill>
            <a:schemeClr val="bg1">
              <a:lumMod val="95000"/>
              <a:alpha val="9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Vegane Option oder Clean-Label</a:t>
            </a:r>
            <a:r>
              <a:rPr lang="de-DE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zur Trendbedienung</a:t>
            </a:r>
            <a:r>
              <a:rPr lang="de-DE" sz="14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Fruchtkomponente</a:t>
            </a:r>
            <a:r>
              <a:rPr lang="de-DE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als mögliche Ergänzung (weitere Prüfung nötig)</a:t>
            </a:r>
            <a:endParaRPr lang="de-DE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A61D72F8-322C-3934-2CB8-8D8826FC572A}"/>
              </a:ext>
            </a:extLst>
          </p:cNvPr>
          <p:cNvSpPr/>
          <p:nvPr/>
        </p:nvSpPr>
        <p:spPr>
          <a:xfrm>
            <a:off x="9309214" y="5460641"/>
            <a:ext cx="2467095" cy="1134833"/>
          </a:xfrm>
          <a:prstGeom prst="rect">
            <a:avLst/>
          </a:prstGeom>
          <a:solidFill>
            <a:schemeClr val="bg1">
              <a:lumMod val="95000"/>
              <a:alpha val="9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Modellgüte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Erklärungsgrad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(R2): 56,3%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Basis-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Beliebtheit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 36,86%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Signifikanz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***   P &lt; 0.01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**    P &lt; 0.05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*   P &lt; 0.10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569C88B-F32A-CC4B-32DD-DE5666BB098F}"/>
              </a:ext>
            </a:extLst>
          </p:cNvPr>
          <p:cNvSpPr/>
          <p:nvPr/>
        </p:nvSpPr>
        <p:spPr>
          <a:xfrm>
            <a:off x="9314173" y="5071374"/>
            <a:ext cx="2467095" cy="355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noProof="1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Statistik</a:t>
            </a:r>
            <a:endParaRPr lang="de-DE" sz="1000" b="1" noProof="1">
              <a:solidFill>
                <a:schemeClr val="tx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cxnSp>
        <p:nvCxnSpPr>
          <p:cNvPr id="106" name="Gerade Verbindung 105">
            <a:extLst>
              <a:ext uri="{FF2B5EF4-FFF2-40B4-BE49-F238E27FC236}">
                <a16:creationId xmlns:a16="http://schemas.microsoft.com/office/drawing/2014/main" id="{C8E31BBF-9305-AC03-6633-7815922906B5}"/>
              </a:ext>
            </a:extLst>
          </p:cNvPr>
          <p:cNvCxnSpPr>
            <a:cxnSpLocks/>
          </p:cNvCxnSpPr>
          <p:nvPr/>
        </p:nvCxnSpPr>
        <p:spPr>
          <a:xfrm>
            <a:off x="9314174" y="5395871"/>
            <a:ext cx="2467095" cy="0"/>
          </a:xfrm>
          <a:prstGeom prst="line">
            <a:avLst/>
          </a:prstGeom>
          <a:ln>
            <a:gradFill>
              <a:gsLst>
                <a:gs pos="40000">
                  <a:schemeClr val="bg1"/>
                </a:gs>
                <a:gs pos="20000">
                  <a:schemeClr val="accent1"/>
                </a:gs>
                <a:gs pos="60000">
                  <a:srgbClr val="FFFF00"/>
                </a:gs>
              </a:gsLst>
              <a:lin ang="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515E32A0-9BBF-F56F-5553-0D3D0140BECF}"/>
              </a:ext>
            </a:extLst>
          </p:cNvPr>
          <p:cNvSpPr txBox="1"/>
          <p:nvPr/>
        </p:nvSpPr>
        <p:spPr>
          <a:xfrm>
            <a:off x="4182386" y="3975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8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Macintosh PowerPoint</Application>
  <PresentationFormat>Breitbild</PresentationFormat>
  <Paragraphs>25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Black</vt:lpstr>
      <vt:lpstr>Office</vt:lpstr>
      <vt:lpstr>Empfehlung für die neue Lidl-Süßigkeit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Röder</dc:creator>
  <cp:lastModifiedBy>Marco Röder</cp:lastModifiedBy>
  <cp:revision>11</cp:revision>
  <dcterms:created xsi:type="dcterms:W3CDTF">2025-03-17T13:31:01Z</dcterms:created>
  <dcterms:modified xsi:type="dcterms:W3CDTF">2025-03-19T19:58:36Z</dcterms:modified>
</cp:coreProperties>
</file>