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f6a100bb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f6a100bb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ef6a100bb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ef6a100bb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ef6a100bb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ef6a100bb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ef6a100bb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ef6a100bb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ef6a100bb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ef6a100bb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f6a100bbb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f6a100bbb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ef6a100bb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ef6a100bb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ef24b2d30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ef24b2d30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ef24b2d30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ef24b2d30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ef6a100b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ef6a100b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f6a100bb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ef6a100bb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f24b2d30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ef24b2d30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ef24b2d30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ef24b2d30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ef12b4153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ef12b4153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f6a100bb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ef6a100bb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hyperlink" Target="https://github.com/brendenlake/omniglot/" TargetMode="External"/><Relationship Id="rId5" Type="http://schemas.openxmlformats.org/officeDocument/2006/relationships/hyperlink" Target="https://openai.com/index/repti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254425" y="290200"/>
            <a:ext cx="27279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chemeClr val="lt2"/>
                </a:solidFill>
              </a:rPr>
              <a:t>few-shot learning</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
        <p:nvSpPr>
          <p:cNvPr id="55" name="Google Shape;55;p13"/>
          <p:cNvSpPr txBox="1"/>
          <p:nvPr/>
        </p:nvSpPr>
        <p:spPr>
          <a:xfrm>
            <a:off x="515875" y="3717300"/>
            <a:ext cx="3580500" cy="5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4A86E8"/>
                </a:solidFill>
              </a:rPr>
              <a:t>Presented</a:t>
            </a:r>
            <a:r>
              <a:rPr lang="en-GB" sz="1800">
                <a:solidFill>
                  <a:srgbClr val="4A86E8"/>
                </a:solidFill>
              </a:rPr>
              <a:t> by : mohammad khalili</a:t>
            </a:r>
            <a:endParaRPr sz="1800">
              <a:solidFill>
                <a:srgbClr val="4A86E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199575" y="531450"/>
            <a:ext cx="5586900" cy="20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GB" sz="1100">
                <a:highlight>
                  <a:srgbClr val="F3F3F3"/>
                </a:highlight>
              </a:rPr>
              <a:t>Closed Set Face Recognition</a:t>
            </a:r>
            <a:endParaRPr b="1" sz="1100">
              <a:highlight>
                <a:srgbClr val="F3F3F3"/>
              </a:highlight>
            </a:endParaRPr>
          </a:p>
          <a:p>
            <a:pPr indent="457200" lvl="0" marL="0" rtl="0" algn="l">
              <a:lnSpc>
                <a:spcPct val="115000"/>
              </a:lnSpc>
              <a:spcBef>
                <a:spcPts val="1200"/>
              </a:spcBef>
              <a:spcAft>
                <a:spcPts val="0"/>
              </a:spcAft>
              <a:buNone/>
            </a:pPr>
            <a:r>
              <a:rPr lang="en-GB" sz="1100">
                <a:highlight>
                  <a:srgbClr val="F3F3F3"/>
                </a:highlight>
              </a:rPr>
              <a:t>Every query face image belongs to one of the known individuals in the gallery </a:t>
            </a:r>
            <a:endParaRPr b="1" sz="1100">
              <a:highlight>
                <a:srgbClr val="F3F3F3"/>
              </a:highlight>
            </a:endParaRPr>
          </a:p>
          <a:p>
            <a:pPr indent="0" lvl="0" marL="0" rtl="0" algn="l">
              <a:lnSpc>
                <a:spcPct val="115000"/>
              </a:lnSpc>
              <a:spcBef>
                <a:spcPts val="1200"/>
              </a:spcBef>
              <a:spcAft>
                <a:spcPts val="0"/>
              </a:spcAft>
              <a:buNone/>
            </a:pPr>
            <a:r>
              <a:rPr b="1" lang="en-GB" sz="1100">
                <a:highlight>
                  <a:srgbClr val="F3F3F3"/>
                </a:highlight>
              </a:rPr>
              <a:t>Open Set Face Recognition</a:t>
            </a:r>
            <a:endParaRPr b="1" sz="1100">
              <a:highlight>
                <a:srgbClr val="F3F3F3"/>
              </a:highlight>
            </a:endParaRPr>
          </a:p>
          <a:p>
            <a:pPr indent="0" lvl="0" marL="0" rtl="0" algn="l">
              <a:lnSpc>
                <a:spcPct val="115000"/>
              </a:lnSpc>
              <a:spcBef>
                <a:spcPts val="1200"/>
              </a:spcBef>
              <a:spcAft>
                <a:spcPts val="0"/>
              </a:spcAft>
              <a:buNone/>
            </a:pPr>
            <a:r>
              <a:rPr lang="en-GB" sz="1100">
                <a:highlight>
                  <a:srgbClr val="F3F3F3"/>
                </a:highlight>
              </a:rPr>
              <a:t> Query face images may include individuals not present in the gallery set.</a:t>
            </a:r>
            <a:endParaRPr sz="1100">
              <a:highlight>
                <a:srgbClr val="F3F3F3"/>
              </a:highlight>
            </a:endParaRPr>
          </a:p>
          <a:p>
            <a:pPr indent="0" lvl="0" marL="0" rtl="0" algn="l">
              <a:lnSpc>
                <a:spcPct val="115000"/>
              </a:lnSpc>
              <a:spcBef>
                <a:spcPts val="1200"/>
              </a:spcBef>
              <a:spcAft>
                <a:spcPts val="0"/>
              </a:spcAft>
              <a:buNone/>
            </a:pPr>
            <a:r>
              <a:t/>
            </a:r>
            <a:endParaRPr sz="1100">
              <a:highlight>
                <a:srgbClr val="F3F3F3"/>
              </a:highlight>
            </a:endParaRPr>
          </a:p>
          <a:p>
            <a:pPr indent="0" lvl="0" marL="0" rtl="0" algn="l">
              <a:lnSpc>
                <a:spcPct val="115000"/>
              </a:lnSpc>
              <a:spcBef>
                <a:spcPts val="1200"/>
              </a:spcBef>
              <a:spcAft>
                <a:spcPts val="200"/>
              </a:spcAft>
              <a:buNone/>
            </a:pPr>
            <a:r>
              <a:t/>
            </a:r>
            <a:endParaRPr sz="1100">
              <a:highlight>
                <a:srgbClr val="F3F3F3"/>
              </a:highlight>
            </a:endParaRPr>
          </a:p>
        </p:txBody>
      </p:sp>
      <p:pic>
        <p:nvPicPr>
          <p:cNvPr id="115" name="Google Shape;115;p22"/>
          <p:cNvPicPr preferRelativeResize="0"/>
          <p:nvPr/>
        </p:nvPicPr>
        <p:blipFill>
          <a:blip r:embed="rId3">
            <a:alphaModFix/>
          </a:blip>
          <a:stretch>
            <a:fillRect/>
          </a:stretch>
        </p:blipFill>
        <p:spPr>
          <a:xfrm>
            <a:off x="2106050" y="1955650"/>
            <a:ext cx="5232473" cy="2209950"/>
          </a:xfrm>
          <a:prstGeom prst="rect">
            <a:avLst/>
          </a:prstGeom>
          <a:noFill/>
          <a:ln>
            <a:noFill/>
          </a:ln>
        </p:spPr>
      </p:pic>
      <p:sp>
        <p:nvSpPr>
          <p:cNvPr id="116" name="Google Shape;116;p22"/>
          <p:cNvSpPr txBox="1"/>
          <p:nvPr/>
        </p:nvSpPr>
        <p:spPr>
          <a:xfrm>
            <a:off x="1902300" y="4418800"/>
            <a:ext cx="5339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u="sng">
                <a:solidFill>
                  <a:schemeClr val="hlink"/>
                </a:solidFill>
                <a:hlinkClick r:id="rId4"/>
              </a:rPr>
              <a:t>brendenlake/omniglot: Omniglot data set for one-shot learning (github.com)</a:t>
            </a:r>
            <a:endParaRPr/>
          </a:p>
        </p:txBody>
      </p:sp>
      <p:sp>
        <p:nvSpPr>
          <p:cNvPr id="117" name="Google Shape;117;p22"/>
          <p:cNvSpPr txBox="1"/>
          <p:nvPr/>
        </p:nvSpPr>
        <p:spPr>
          <a:xfrm>
            <a:off x="1902300" y="4644650"/>
            <a:ext cx="38841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u="sng">
                <a:solidFill>
                  <a:schemeClr val="hlink"/>
                </a:solidFill>
                <a:hlinkClick r:id="rId5"/>
              </a:rPr>
              <a:t>Reptile: A scalable meta-learning algorithm | OpenAI</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192300" y="196950"/>
            <a:ext cx="1317600" cy="35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solidFill>
                  <a:srgbClr val="FF9900"/>
                </a:solidFill>
              </a:rPr>
              <a:t>Triplet loss</a:t>
            </a:r>
            <a:endParaRPr sz="1600">
              <a:solidFill>
                <a:srgbClr val="FF9900"/>
              </a:solidFill>
            </a:endParaRPr>
          </a:p>
        </p:txBody>
      </p:sp>
      <p:pic>
        <p:nvPicPr>
          <p:cNvPr id="123" name="Google Shape;123;p23"/>
          <p:cNvPicPr preferRelativeResize="0"/>
          <p:nvPr/>
        </p:nvPicPr>
        <p:blipFill>
          <a:blip r:embed="rId3">
            <a:alphaModFix/>
          </a:blip>
          <a:stretch>
            <a:fillRect/>
          </a:stretch>
        </p:blipFill>
        <p:spPr>
          <a:xfrm>
            <a:off x="6165550" y="1534400"/>
            <a:ext cx="2592775" cy="2332200"/>
          </a:xfrm>
          <a:prstGeom prst="rect">
            <a:avLst/>
          </a:prstGeom>
          <a:noFill/>
          <a:ln>
            <a:noFill/>
          </a:ln>
        </p:spPr>
      </p:pic>
      <p:pic>
        <p:nvPicPr>
          <p:cNvPr id="124" name="Google Shape;124;p23"/>
          <p:cNvPicPr preferRelativeResize="0"/>
          <p:nvPr/>
        </p:nvPicPr>
        <p:blipFill>
          <a:blip r:embed="rId4">
            <a:alphaModFix/>
          </a:blip>
          <a:stretch>
            <a:fillRect/>
          </a:stretch>
        </p:blipFill>
        <p:spPr>
          <a:xfrm>
            <a:off x="1436600" y="2372900"/>
            <a:ext cx="3740151" cy="1745100"/>
          </a:xfrm>
          <a:prstGeom prst="rect">
            <a:avLst/>
          </a:prstGeom>
          <a:noFill/>
          <a:ln>
            <a:noFill/>
          </a:ln>
        </p:spPr>
      </p:pic>
      <p:pic>
        <p:nvPicPr>
          <p:cNvPr id="125" name="Google Shape;125;p23"/>
          <p:cNvPicPr preferRelativeResize="0"/>
          <p:nvPr/>
        </p:nvPicPr>
        <p:blipFill>
          <a:blip r:embed="rId5">
            <a:alphaModFix/>
          </a:blip>
          <a:stretch>
            <a:fillRect/>
          </a:stretch>
        </p:blipFill>
        <p:spPr>
          <a:xfrm>
            <a:off x="977449" y="905874"/>
            <a:ext cx="4448625" cy="1356475"/>
          </a:xfrm>
          <a:prstGeom prst="rect">
            <a:avLst/>
          </a:prstGeom>
          <a:noFill/>
          <a:ln>
            <a:noFill/>
          </a:ln>
        </p:spPr>
      </p:pic>
      <p:pic>
        <p:nvPicPr>
          <p:cNvPr id="126" name="Google Shape;126;p23"/>
          <p:cNvPicPr preferRelativeResize="0"/>
          <p:nvPr/>
        </p:nvPicPr>
        <p:blipFill>
          <a:blip r:embed="rId6">
            <a:alphaModFix/>
          </a:blip>
          <a:stretch>
            <a:fillRect/>
          </a:stretch>
        </p:blipFill>
        <p:spPr>
          <a:xfrm>
            <a:off x="332075" y="4228550"/>
            <a:ext cx="7074757" cy="720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217750" y="211350"/>
            <a:ext cx="1928100" cy="42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9900"/>
                </a:solidFill>
              </a:rPr>
              <a:t>Center loss</a:t>
            </a:r>
            <a:endParaRPr sz="1800">
              <a:solidFill>
                <a:srgbClr val="FF9900"/>
              </a:solidFill>
            </a:endParaRPr>
          </a:p>
        </p:txBody>
      </p:sp>
      <p:sp>
        <p:nvSpPr>
          <p:cNvPr id="132" name="Google Shape;132;p24"/>
          <p:cNvSpPr txBox="1"/>
          <p:nvPr/>
        </p:nvSpPr>
        <p:spPr>
          <a:xfrm>
            <a:off x="557700" y="591975"/>
            <a:ext cx="76011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3F3F3"/>
                </a:highlight>
              </a:rPr>
              <a:t> center loss indeed helps in producing more compact features for each class</a:t>
            </a:r>
            <a:endParaRPr sz="1100">
              <a:highlight>
                <a:srgbClr val="F3F3F3"/>
              </a:highlight>
            </a:endParaRPr>
          </a:p>
          <a:p>
            <a:pPr indent="0" lvl="0" marL="0" rtl="0" algn="l">
              <a:spcBef>
                <a:spcPts val="0"/>
              </a:spcBef>
              <a:spcAft>
                <a:spcPts val="0"/>
              </a:spcAft>
              <a:buNone/>
            </a:pPr>
            <a:r>
              <a:rPr lang="en-GB" sz="1100">
                <a:highlight>
                  <a:srgbClr val="F3F3F3"/>
                </a:highlight>
              </a:rPr>
              <a:t>particularly in the field of face recognition and image classification, to enhance the discriminative power of the learned features. It works by reducing the intra-class variance while keeping the features of different classes separable</a:t>
            </a:r>
            <a:endParaRPr sz="1100">
              <a:highlight>
                <a:srgbClr val="F3F3F3"/>
              </a:highlight>
            </a:endParaRPr>
          </a:p>
          <a:p>
            <a:pPr indent="0" lvl="0" marL="0" rtl="0" algn="l">
              <a:spcBef>
                <a:spcPts val="0"/>
              </a:spcBef>
              <a:spcAft>
                <a:spcPts val="0"/>
              </a:spcAft>
              <a:buNone/>
            </a:pPr>
            <a:r>
              <a:t/>
            </a:r>
            <a:endParaRPr sz="1100">
              <a:highlight>
                <a:srgbClr val="F3F3F3"/>
              </a:highlight>
            </a:endParaRPr>
          </a:p>
        </p:txBody>
      </p:sp>
      <p:sp>
        <p:nvSpPr>
          <p:cNvPr id="133" name="Google Shape;133;p24"/>
          <p:cNvSpPr txBox="1"/>
          <p:nvPr/>
        </p:nvSpPr>
        <p:spPr>
          <a:xfrm>
            <a:off x="557700" y="939975"/>
            <a:ext cx="6335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highlight>
                <a:srgbClr val="F3F3F3"/>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276350" y="340175"/>
            <a:ext cx="2817000" cy="50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9900"/>
                </a:solidFill>
              </a:rPr>
              <a:t>What is few-shot learning</a:t>
            </a:r>
            <a:endParaRPr sz="1800">
              <a:solidFill>
                <a:srgbClr val="FF9900"/>
              </a:solidFill>
            </a:endParaRPr>
          </a:p>
          <a:p>
            <a:pPr indent="0" lvl="0" marL="0" rtl="0" algn="l">
              <a:spcBef>
                <a:spcPts val="0"/>
              </a:spcBef>
              <a:spcAft>
                <a:spcPts val="0"/>
              </a:spcAft>
              <a:buNone/>
            </a:pPr>
            <a:r>
              <a:t/>
            </a:r>
            <a:endParaRPr sz="1800">
              <a:solidFill>
                <a:schemeClr val="lt2"/>
              </a:solidFill>
            </a:endParaRPr>
          </a:p>
        </p:txBody>
      </p:sp>
      <p:sp>
        <p:nvSpPr>
          <p:cNvPr id="61" name="Google Shape;61;p14"/>
          <p:cNvSpPr txBox="1"/>
          <p:nvPr/>
        </p:nvSpPr>
        <p:spPr>
          <a:xfrm>
            <a:off x="611325" y="1462850"/>
            <a:ext cx="73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Learning from a few data points is called few-shot learning or k-shot learning, where k specifies the number of data points in each of the class in the dataset</a:t>
            </a:r>
            <a:endParaRPr>
              <a:highlight>
                <a:srgbClr val="F3F3F3"/>
              </a:highlight>
            </a:endParaRPr>
          </a:p>
        </p:txBody>
      </p:sp>
      <p:sp>
        <p:nvSpPr>
          <p:cNvPr id="62" name="Google Shape;62;p14"/>
          <p:cNvSpPr txBox="1"/>
          <p:nvPr/>
        </p:nvSpPr>
        <p:spPr>
          <a:xfrm>
            <a:off x="773625" y="2294575"/>
            <a:ext cx="69960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If we have, say, 11 images of an apple and 11 images of an orange, then that is called 11-shot learning</a:t>
            </a:r>
            <a:r>
              <a:rPr lang="en-GB">
                <a:highlight>
                  <a:srgbClr val="F3F3F3"/>
                </a:highlight>
              </a:rPr>
              <a:t> So, k in k-shot learning implies the number of data points we have per class.</a:t>
            </a:r>
            <a:endParaRPr>
              <a:highlight>
                <a:srgbClr val="F3F3F3"/>
              </a:highlight>
            </a:endParaRPr>
          </a:p>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34800" y="814725"/>
            <a:ext cx="8474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3F3F3"/>
                </a:highlight>
              </a:rPr>
              <a:t>zero-shot learning, where we don't have any data points per class. Wait. What? How can we learn when there are no data points at all? In this case, we will not have data points, but we will have meta information about each of the class and we will learn from the meta information.</a:t>
            </a:r>
            <a:endParaRPr sz="1100">
              <a:highlight>
                <a:srgbClr val="F3F3F3"/>
              </a:highlight>
            </a:endParaRPr>
          </a:p>
        </p:txBody>
      </p:sp>
      <p:sp>
        <p:nvSpPr>
          <p:cNvPr id="68" name="Google Shape;68;p15"/>
          <p:cNvSpPr txBox="1"/>
          <p:nvPr/>
        </p:nvSpPr>
        <p:spPr>
          <a:xfrm>
            <a:off x="309900" y="243150"/>
            <a:ext cx="2496300" cy="43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9900"/>
                </a:solidFill>
              </a:rPr>
              <a:t>Zero-shot learning</a:t>
            </a:r>
            <a:endParaRPr sz="1800">
              <a:solidFill>
                <a:srgbClr val="FF9900"/>
              </a:solidFill>
            </a:endParaRPr>
          </a:p>
        </p:txBody>
      </p:sp>
      <p:sp>
        <p:nvSpPr>
          <p:cNvPr id="69" name="Google Shape;69;p15"/>
          <p:cNvSpPr txBox="1"/>
          <p:nvPr/>
        </p:nvSpPr>
        <p:spPr>
          <a:xfrm>
            <a:off x="780050" y="1944400"/>
            <a:ext cx="7304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Since we have two classes in our dataset, that is, apple and orange, we can call it two-way k-shot learning. So, in n-way k-shot learning, n-way implies the number of classes we have in our dataset and k-shot implies a number of data points we have in each class</a:t>
            </a:r>
            <a:endParaRPr>
              <a:highlight>
                <a:srgbClr val="F3F3F3"/>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1013900" y="555025"/>
            <a:ext cx="7191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Say we have a dataset, . We sample a few data points from each of the classes present in our dataset and we call it </a:t>
            </a:r>
            <a:r>
              <a:rPr lang="en-GB">
                <a:solidFill>
                  <a:srgbClr val="FF0000"/>
                </a:solidFill>
                <a:highlight>
                  <a:srgbClr val="F3F3F3"/>
                </a:highlight>
              </a:rPr>
              <a:t>support set</a:t>
            </a:r>
            <a:r>
              <a:rPr lang="en-GB">
                <a:highlight>
                  <a:srgbClr val="F3F3F3"/>
                </a:highlight>
              </a:rPr>
              <a:t>. Similarly, we sample some different data points from each of the classes and call it </a:t>
            </a:r>
            <a:r>
              <a:rPr lang="en-GB">
                <a:solidFill>
                  <a:srgbClr val="FF0000"/>
                </a:solidFill>
                <a:highlight>
                  <a:srgbClr val="F3F3F3"/>
                </a:highlight>
              </a:rPr>
              <a:t>query set</a:t>
            </a:r>
            <a:r>
              <a:rPr lang="en-GB">
                <a:highlight>
                  <a:srgbClr val="F3F3F3"/>
                </a:highlight>
              </a:rPr>
              <a:t>.</a:t>
            </a:r>
            <a:endParaRPr>
              <a:highlight>
                <a:srgbClr val="F3F3F3"/>
              </a:highlight>
            </a:endParaRPr>
          </a:p>
          <a:p>
            <a:pPr indent="0" lvl="0" marL="0" rtl="0" algn="l">
              <a:spcBef>
                <a:spcPts val="0"/>
              </a:spcBef>
              <a:spcAft>
                <a:spcPts val="0"/>
              </a:spcAft>
              <a:buNone/>
            </a:pPr>
            <a:r>
              <a:rPr lang="en-GB">
                <a:highlight>
                  <a:srgbClr val="F3F3F3"/>
                </a:highlight>
              </a:rPr>
              <a:t>We train the model with a support set and test it with a query set. </a:t>
            </a:r>
            <a:endParaRPr>
              <a:highlight>
                <a:srgbClr val="F3F3F3"/>
              </a:highlight>
            </a:endParaRPr>
          </a:p>
          <a:p>
            <a:pPr indent="0" lvl="0" marL="0" rtl="0" algn="l">
              <a:spcBef>
                <a:spcPts val="0"/>
              </a:spcBef>
              <a:spcAft>
                <a:spcPts val="0"/>
              </a:spcAft>
              <a:buNone/>
            </a:pPr>
            <a:r>
              <a:t/>
            </a:r>
            <a:endParaRPr>
              <a:highlight>
                <a:srgbClr val="F3F3F3"/>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197200" y="208475"/>
            <a:ext cx="25050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solidFill>
                  <a:srgbClr val="FF9900"/>
                </a:solidFill>
              </a:rPr>
              <a:t>Siamese networks</a:t>
            </a:r>
            <a:endParaRPr sz="1800">
              <a:solidFill>
                <a:srgbClr val="FF9900"/>
              </a:solidFill>
            </a:endParaRPr>
          </a:p>
          <a:p>
            <a:pPr indent="0" lvl="0" marL="0" rtl="0" algn="l">
              <a:spcBef>
                <a:spcPts val="0"/>
              </a:spcBef>
              <a:spcAft>
                <a:spcPts val="0"/>
              </a:spcAft>
              <a:buNone/>
            </a:pPr>
            <a:r>
              <a:t/>
            </a:r>
            <a:endParaRPr sz="1800">
              <a:solidFill>
                <a:schemeClr val="lt2"/>
              </a:solidFill>
            </a:endParaRPr>
          </a:p>
          <a:p>
            <a:pPr indent="0" lvl="0" marL="0" rtl="0" algn="l">
              <a:spcBef>
                <a:spcPts val="0"/>
              </a:spcBef>
              <a:spcAft>
                <a:spcPts val="0"/>
              </a:spcAft>
              <a:buNone/>
            </a:pPr>
            <a:r>
              <a:t/>
            </a:r>
            <a:endParaRPr sz="1800">
              <a:solidFill>
                <a:schemeClr val="lt2"/>
              </a:solidFill>
            </a:endParaRPr>
          </a:p>
        </p:txBody>
      </p:sp>
      <p:sp>
        <p:nvSpPr>
          <p:cNvPr id="80" name="Google Shape;80;p17"/>
          <p:cNvSpPr txBox="1"/>
          <p:nvPr/>
        </p:nvSpPr>
        <p:spPr>
          <a:xfrm>
            <a:off x="464700" y="684725"/>
            <a:ext cx="8214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one-shot learning is a technique where we learn from only one training example per each class. So, </a:t>
            </a:r>
            <a:r>
              <a:rPr lang="en-GB">
                <a:solidFill>
                  <a:srgbClr val="FF0000"/>
                </a:solidFill>
                <a:highlight>
                  <a:srgbClr val="F3F3F3"/>
                </a:highlight>
              </a:rPr>
              <a:t>siamese networks </a:t>
            </a:r>
            <a:r>
              <a:rPr lang="en-GB">
                <a:highlight>
                  <a:srgbClr val="F3F3F3"/>
                </a:highlight>
              </a:rPr>
              <a:t>are predominantly used in applications where we don't have many data points for each of the class.</a:t>
            </a:r>
            <a:endParaRPr>
              <a:highlight>
                <a:srgbClr val="F3F3F3"/>
              </a:highlight>
            </a:endParaRPr>
          </a:p>
        </p:txBody>
      </p:sp>
      <p:sp>
        <p:nvSpPr>
          <p:cNvPr id="81" name="Google Shape;81;p17"/>
          <p:cNvSpPr txBox="1"/>
          <p:nvPr/>
        </p:nvSpPr>
        <p:spPr>
          <a:xfrm>
            <a:off x="326100" y="2263950"/>
            <a:ext cx="8491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Siamese networks basically consist of two symmetrical neural networks both sharing the same weights and architecture and both joined together at the end using an energy function</a:t>
            </a:r>
            <a:endParaRPr>
              <a:highlight>
                <a:srgbClr val="F3F3F3"/>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8"/>
          <p:cNvPicPr preferRelativeResize="0"/>
          <p:nvPr/>
        </p:nvPicPr>
        <p:blipFill>
          <a:blip r:embed="rId3">
            <a:alphaModFix/>
          </a:blip>
          <a:stretch>
            <a:fillRect/>
          </a:stretch>
        </p:blipFill>
        <p:spPr>
          <a:xfrm>
            <a:off x="6134250" y="788450"/>
            <a:ext cx="2905850" cy="2641000"/>
          </a:xfrm>
          <a:prstGeom prst="rect">
            <a:avLst/>
          </a:prstGeom>
          <a:noFill/>
          <a:ln>
            <a:noFill/>
          </a:ln>
        </p:spPr>
      </p:pic>
      <p:sp>
        <p:nvSpPr>
          <p:cNvPr id="87" name="Google Shape;87;p18"/>
          <p:cNvSpPr txBox="1"/>
          <p:nvPr/>
        </p:nvSpPr>
        <p:spPr>
          <a:xfrm>
            <a:off x="190475" y="407000"/>
            <a:ext cx="6630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3F3F3"/>
                </a:highlight>
              </a:rPr>
              <a:t>we can use a convolutional network to generate the embeddings: that is, for extracting features. Remember that the role of the CNN here is </a:t>
            </a:r>
            <a:r>
              <a:rPr lang="en-GB" sz="1100">
                <a:solidFill>
                  <a:srgbClr val="FF0000"/>
                </a:solidFill>
                <a:highlight>
                  <a:srgbClr val="F3F3F3"/>
                </a:highlight>
              </a:rPr>
              <a:t>only to extract features and not to classify</a:t>
            </a:r>
            <a:endParaRPr sz="1100">
              <a:solidFill>
                <a:srgbClr val="FF0000"/>
              </a:solidFill>
              <a:highlight>
                <a:srgbClr val="F3F3F3"/>
              </a:highlight>
            </a:endParaRPr>
          </a:p>
        </p:txBody>
      </p:sp>
      <p:sp>
        <p:nvSpPr>
          <p:cNvPr id="88" name="Google Shape;88;p18"/>
          <p:cNvSpPr txBox="1"/>
          <p:nvPr/>
        </p:nvSpPr>
        <p:spPr>
          <a:xfrm>
            <a:off x="190475" y="1428775"/>
            <a:ext cx="498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EFEFEF"/>
                </a:highlight>
              </a:rPr>
              <a:t>As we know that these networks should have same weights and architecture, if Network is a three-layer CNN then Network should also be a three-layer CNN, and we have to use the same set of weights for both of these networks. </a:t>
            </a:r>
            <a:endParaRPr sz="1100">
              <a:highlight>
                <a:srgbClr val="EFEFEF"/>
              </a:highlight>
            </a:endParaRPr>
          </a:p>
        </p:txBody>
      </p:sp>
      <p:sp>
        <p:nvSpPr>
          <p:cNvPr id="89" name="Google Shape;89;p18"/>
          <p:cNvSpPr txBox="1"/>
          <p:nvPr/>
        </p:nvSpPr>
        <p:spPr>
          <a:xfrm>
            <a:off x="311725" y="3532900"/>
            <a:ext cx="65787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3F3F3"/>
                </a:highlight>
              </a:rPr>
              <a:t>Siamese networks are not only used for face recognition, but are is also used extensively in applications where we don't have many data points and tasks where we need to learn the similarity between two inputs. The applications of siamese networks include signature verification, similar question retrieval, and object tracking</a:t>
            </a:r>
            <a:endParaRPr sz="1100">
              <a:highlight>
                <a:srgbClr val="F3F3F3"/>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nvSpPr>
        <p:spPr>
          <a:xfrm>
            <a:off x="1324825" y="1515350"/>
            <a:ext cx="7072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Let's say we use Euclidean distance as our energy function; then </a:t>
            </a:r>
            <a:r>
              <a:rPr lang="en-GB">
                <a:solidFill>
                  <a:srgbClr val="FF0000"/>
                </a:solidFill>
                <a:highlight>
                  <a:srgbClr val="F3F3F3"/>
                </a:highlight>
              </a:rPr>
              <a:t>the value of will be low if and are similar</a:t>
            </a:r>
            <a:r>
              <a:rPr lang="en-GB">
                <a:highlight>
                  <a:srgbClr val="F3F3F3"/>
                </a:highlight>
              </a:rPr>
              <a:t>. The</a:t>
            </a:r>
            <a:r>
              <a:rPr lang="en-GB">
                <a:solidFill>
                  <a:srgbClr val="FF0000"/>
                </a:solidFill>
                <a:highlight>
                  <a:srgbClr val="F3F3F3"/>
                </a:highlight>
              </a:rPr>
              <a:t> value of will be large if the input values are dissimilar.</a:t>
            </a:r>
            <a:endParaRPr>
              <a:solidFill>
                <a:srgbClr val="FF0000"/>
              </a:solidFill>
              <a:highlight>
                <a:srgbClr val="F3F3F3"/>
              </a:highlight>
            </a:endParaRPr>
          </a:p>
        </p:txBody>
      </p:sp>
      <p:pic>
        <p:nvPicPr>
          <p:cNvPr id="95" name="Google Shape;95;p19"/>
          <p:cNvPicPr preferRelativeResize="0"/>
          <p:nvPr/>
        </p:nvPicPr>
        <p:blipFill>
          <a:blip r:embed="rId3">
            <a:alphaModFix/>
          </a:blip>
          <a:stretch>
            <a:fillRect/>
          </a:stretch>
        </p:blipFill>
        <p:spPr>
          <a:xfrm>
            <a:off x="2949300" y="2404575"/>
            <a:ext cx="3705225" cy="66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20"/>
          <p:cNvPicPr preferRelativeResize="0"/>
          <p:nvPr/>
        </p:nvPicPr>
        <p:blipFill>
          <a:blip r:embed="rId3">
            <a:alphaModFix/>
          </a:blip>
          <a:stretch>
            <a:fillRect/>
          </a:stretch>
        </p:blipFill>
        <p:spPr>
          <a:xfrm>
            <a:off x="5335750" y="2048750"/>
            <a:ext cx="3574475" cy="2463175"/>
          </a:xfrm>
          <a:prstGeom prst="rect">
            <a:avLst/>
          </a:prstGeom>
          <a:noFill/>
          <a:ln>
            <a:noFill/>
          </a:ln>
        </p:spPr>
      </p:pic>
      <p:pic>
        <p:nvPicPr>
          <p:cNvPr id="101" name="Google Shape;101;p20"/>
          <p:cNvPicPr preferRelativeResize="0"/>
          <p:nvPr/>
        </p:nvPicPr>
        <p:blipFill>
          <a:blip r:embed="rId4">
            <a:alphaModFix/>
          </a:blip>
          <a:stretch>
            <a:fillRect/>
          </a:stretch>
        </p:blipFill>
        <p:spPr>
          <a:xfrm>
            <a:off x="985075" y="438150"/>
            <a:ext cx="6493451" cy="869900"/>
          </a:xfrm>
          <a:prstGeom prst="rect">
            <a:avLst/>
          </a:prstGeom>
          <a:noFill/>
          <a:ln>
            <a:noFill/>
          </a:ln>
        </p:spPr>
      </p:pic>
      <p:sp>
        <p:nvSpPr>
          <p:cNvPr id="102" name="Google Shape;102;p20"/>
          <p:cNvSpPr txBox="1"/>
          <p:nvPr/>
        </p:nvSpPr>
        <p:spPr>
          <a:xfrm>
            <a:off x="381000" y="2216725"/>
            <a:ext cx="4729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highlight>
                  <a:srgbClr val="F3F3F3"/>
                </a:highlight>
              </a:rPr>
              <a:t>we have sentences as pairs and the label implies whether the sentence pairs are genuine (1) or imposite (0)</a:t>
            </a:r>
            <a:endParaRPr>
              <a:highlight>
                <a:srgbClr val="F3F3F3"/>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nvSpPr>
        <p:spPr>
          <a:xfrm>
            <a:off x="169775" y="146175"/>
            <a:ext cx="369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rgbClr val="FF9900"/>
                </a:solidFill>
              </a:rPr>
              <a:t>loss function of our siamese network</a:t>
            </a:r>
            <a:endParaRPr>
              <a:solidFill>
                <a:srgbClr val="FF9900"/>
              </a:solidFill>
            </a:endParaRPr>
          </a:p>
        </p:txBody>
      </p:sp>
      <p:sp>
        <p:nvSpPr>
          <p:cNvPr id="108" name="Google Shape;108;p21"/>
          <p:cNvSpPr txBox="1"/>
          <p:nvPr/>
        </p:nvSpPr>
        <p:spPr>
          <a:xfrm>
            <a:off x="414950" y="886525"/>
            <a:ext cx="84252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highlight>
                  <a:srgbClr val="F3F3F3"/>
                </a:highlight>
              </a:rPr>
              <a:t>the value of is the true label, which will be 1 if the two input values are similar and 0 if the two input values are dissimilar, and is our energy function, which can be any distance measure. The </a:t>
            </a:r>
            <a:r>
              <a:rPr b="1" lang="en-GB" sz="1100">
                <a:highlight>
                  <a:srgbClr val="F3F3F3"/>
                </a:highlight>
              </a:rPr>
              <a:t>term margin</a:t>
            </a:r>
            <a:r>
              <a:rPr lang="en-GB" sz="1100">
                <a:highlight>
                  <a:srgbClr val="F3F3F3"/>
                </a:highlight>
              </a:rPr>
              <a:t> is used to hold the constraint, that is, when two input values are dissimilar, and if their distance is greater than a margin, then they do not incur a loss</a:t>
            </a:r>
            <a:endParaRPr sz="1100">
              <a:highlight>
                <a:srgbClr val="F3F3F3"/>
              </a:highlight>
            </a:endParaRPr>
          </a:p>
        </p:txBody>
      </p:sp>
      <p:pic>
        <p:nvPicPr>
          <p:cNvPr id="109" name="Google Shape;109;p21"/>
          <p:cNvPicPr preferRelativeResize="0"/>
          <p:nvPr/>
        </p:nvPicPr>
        <p:blipFill>
          <a:blip r:embed="rId3">
            <a:alphaModFix/>
          </a:blip>
          <a:stretch>
            <a:fillRect/>
          </a:stretch>
        </p:blipFill>
        <p:spPr>
          <a:xfrm>
            <a:off x="2257500" y="1973126"/>
            <a:ext cx="4248074" cy="47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