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colors2.xml" ContentType="application/vnd.ms-office.chartcolorstyle+xml"/>
  <Override PartName="/ppt/charts/colors3.xml" ContentType="application/vnd.ms-office.chartcolorstyle+xml"/>
  <Override PartName="/ppt/charts/style3.xml" ContentType="application/vnd.ms-office.chartstyle+xml"/>
  <Override PartName="/ppt/charts/style4.xml" ContentType="application/vnd.ms-office.chartstyle+xml"/>
  <Override PartName="/ppt/charts/colors4.xml" ContentType="application/vnd.ms-office.chartcolor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23" d="100"/>
          <a:sy n="123" d="100"/>
        </p:scale>
        <p:origin x="-1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1.xlsx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3.xlsx"/><Relationship Id="rId4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package" Target="../embeddings/Microsoft_Excel____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5.xlsx"/><Relationship Id="rId4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6.xlsx"/><Relationship Id="rId4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zh-TW" sz="1862" b="0" i="0" u="none" strike="noStrike" baseline="0" dirty="0" smtClean="0">
                <a:effectLst/>
              </a:rPr>
              <a:t>酒駕</a:t>
            </a:r>
            <a:r>
              <a:rPr lang="en-US" altLang="zh-TW" sz="1862" b="0" i="0" u="none" strike="noStrike" baseline="0" dirty="0" smtClean="0">
                <a:effectLst/>
              </a:rPr>
              <a:t>A1</a:t>
            </a:r>
            <a:r>
              <a:rPr lang="zh-TW" altLang="zh-TW" sz="1862" b="0" i="0" u="none" strike="noStrike" baseline="0" dirty="0" smtClean="0">
                <a:effectLst/>
              </a:rPr>
              <a:t>死</a:t>
            </a:r>
            <a:r>
              <a:rPr lang="zh-TW" altLang="en-US" sz="1862" b="0" i="0" u="none" strike="noStrike" baseline="0" dirty="0" smtClean="0">
                <a:effectLst/>
              </a:rPr>
              <a:t>亡</a:t>
            </a:r>
            <a:r>
              <a:rPr lang="zh-TW" altLang="zh-TW" sz="1862" b="0" i="0" u="none" strike="noStrike" baseline="0" dirty="0" smtClean="0">
                <a:effectLst/>
              </a:rPr>
              <a:t>人數</a:t>
            </a:r>
            <a:endParaRPr lang="zh-TW" alt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9544246783966812E-2"/>
          <c:y val="0.12388294134242991"/>
          <c:w val="0.90370678202261756"/>
          <c:h val="0.73756146605452821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死亡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500</c:v>
                </c:pt>
                <c:pt idx="1">
                  <c:v>397</c:v>
                </c:pt>
                <c:pt idx="2">
                  <c:v>419</c:v>
                </c:pt>
                <c:pt idx="3">
                  <c:v>439</c:v>
                </c:pt>
                <c:pt idx="4">
                  <c:v>376</c:v>
                </c:pt>
                <c:pt idx="5">
                  <c:v>245</c:v>
                </c:pt>
                <c:pt idx="6">
                  <c:v>169</c:v>
                </c:pt>
                <c:pt idx="7">
                  <c:v>142</c:v>
                </c:pt>
                <c:pt idx="8">
                  <c:v>102</c:v>
                </c:pt>
                <c:pt idx="9">
                  <c:v>87</c:v>
                </c:pt>
                <c:pt idx="10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607616"/>
        <c:axId val="104455168"/>
      </c:lineChart>
      <c:catAx>
        <c:axId val="9660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455168"/>
        <c:crosses val="autoZero"/>
        <c:auto val="1"/>
        <c:lblAlgn val="ctr"/>
        <c:lblOffset val="100"/>
        <c:noMultiLvlLbl val="0"/>
      </c:catAx>
      <c:valAx>
        <c:axId val="104455168"/>
        <c:scaling>
          <c:orientation val="minMax"/>
          <c:max val="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660761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A1+A2受傷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11906</c:v>
                </c:pt>
                <c:pt idx="1">
                  <c:v>12154</c:v>
                </c:pt>
                <c:pt idx="2">
                  <c:v>13520</c:v>
                </c:pt>
                <c:pt idx="3">
                  <c:v>14281</c:v>
                </c:pt>
                <c:pt idx="4">
                  <c:v>12193</c:v>
                </c:pt>
                <c:pt idx="5">
                  <c:v>9798</c:v>
                </c:pt>
                <c:pt idx="6">
                  <c:v>9135</c:v>
                </c:pt>
                <c:pt idx="7">
                  <c:v>8120</c:v>
                </c:pt>
                <c:pt idx="8">
                  <c:v>6993</c:v>
                </c:pt>
                <c:pt idx="9">
                  <c:v>6160</c:v>
                </c:pt>
                <c:pt idx="10">
                  <c:v>5595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820544"/>
        <c:axId val="105822080"/>
      </c:lineChart>
      <c:catAx>
        <c:axId val="10582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822080"/>
        <c:crosses val="autoZero"/>
        <c:auto val="1"/>
        <c:lblAlgn val="ctr"/>
        <c:lblOffset val="100"/>
        <c:noMultiLvlLbl val="0"/>
      </c:catAx>
      <c:valAx>
        <c:axId val="105822080"/>
        <c:scaling>
          <c:orientation val="minMax"/>
          <c:max val="15000"/>
          <c:min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82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A1+A2車禍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工作表1!$A$2:$A$12</c:f>
              <c:numCache>
                <c:formatCode>General</c:formatCode>
                <c:ptCount val="11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9579</c:v>
                </c:pt>
                <c:pt idx="1">
                  <c:v>9796</c:v>
                </c:pt>
                <c:pt idx="2">
                  <c:v>10998</c:v>
                </c:pt>
                <c:pt idx="3">
                  <c:v>11673</c:v>
                </c:pt>
                <c:pt idx="4">
                  <c:v>10115</c:v>
                </c:pt>
                <c:pt idx="5">
                  <c:v>8111</c:v>
                </c:pt>
                <c:pt idx="6">
                  <c:v>7513</c:v>
                </c:pt>
                <c:pt idx="7">
                  <c:v>6658</c:v>
                </c:pt>
                <c:pt idx="8">
                  <c:v>5695</c:v>
                </c:pt>
                <c:pt idx="9">
                  <c:v>5039</c:v>
                </c:pt>
                <c:pt idx="10">
                  <c:v>4652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670528"/>
        <c:axId val="105672064"/>
      </c:lineChart>
      <c:catAx>
        <c:axId val="105670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672064"/>
        <c:crosses val="autoZero"/>
        <c:auto val="1"/>
        <c:lblAlgn val="ctr"/>
        <c:lblOffset val="100"/>
        <c:noMultiLvlLbl val="0"/>
      </c:catAx>
      <c:valAx>
        <c:axId val="105672064"/>
        <c:scaling>
          <c:orientation val="minMax"/>
          <c:max val="1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567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酒駕取締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113430</c:v>
                </c:pt>
                <c:pt idx="1">
                  <c:v>124620</c:v>
                </c:pt>
                <c:pt idx="2">
                  <c:v>118864</c:v>
                </c:pt>
                <c:pt idx="3">
                  <c:v>115253</c:v>
                </c:pt>
                <c:pt idx="4">
                  <c:v>107372</c:v>
                </c:pt>
                <c:pt idx="5">
                  <c:v>104756</c:v>
                </c:pt>
                <c:pt idx="6">
                  <c:v>103670</c:v>
                </c:pt>
                <c:pt idx="7">
                  <c:v>101202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721728"/>
        <c:axId val="31725056"/>
      </c:lineChart>
      <c:catAx>
        <c:axId val="3172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25056"/>
        <c:crosses val="autoZero"/>
        <c:auto val="1"/>
        <c:lblAlgn val="ctr"/>
        <c:lblOffset val="100"/>
        <c:noMultiLvlLbl val="0"/>
      </c:catAx>
      <c:valAx>
        <c:axId val="31725056"/>
        <c:scaling>
          <c:orientation val="minMax"/>
          <c:max val="130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721728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移送法辦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工作表1!$A$2:$A$9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cat>
          <c:val>
            <c:numRef>
              <c:f>工作表1!$B$2:$B$9</c:f>
              <c:numCache>
                <c:formatCode>General</c:formatCode>
                <c:ptCount val="8"/>
                <c:pt idx="0">
                  <c:v>52604</c:v>
                </c:pt>
                <c:pt idx="1">
                  <c:v>52432</c:v>
                </c:pt>
                <c:pt idx="2">
                  <c:v>60865</c:v>
                </c:pt>
                <c:pt idx="3">
                  <c:v>67932</c:v>
                </c:pt>
                <c:pt idx="4">
                  <c:v>65449</c:v>
                </c:pt>
                <c:pt idx="5">
                  <c:v>62959</c:v>
                </c:pt>
                <c:pt idx="6">
                  <c:v>60993</c:v>
                </c:pt>
                <c:pt idx="7">
                  <c:v>57826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36992"/>
        <c:axId val="32851072"/>
      </c:lineChart>
      <c:catAx>
        <c:axId val="3283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851072"/>
        <c:crosses val="autoZero"/>
        <c:auto val="1"/>
        <c:lblAlgn val="ctr"/>
        <c:lblOffset val="100"/>
        <c:noMultiLvlLbl val="0"/>
      </c:catAx>
      <c:valAx>
        <c:axId val="32851072"/>
        <c:scaling>
          <c:orientation val="minMax"/>
          <c:max val="6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283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5.2815689705453486E-2"/>
          <c:y val="0.11867121495806512"/>
          <c:w val="0.92866579177602804"/>
          <c:h val="0.73504691066711125"/>
        </c:manualLayout>
      </c:layout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酒駕累犯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工作表1!$A$2:$A$11</c:f>
              <c:numCache>
                <c:formatCode>General</c:formatCode>
                <c:ptCount val="10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8455</c:v>
                </c:pt>
                <c:pt idx="1">
                  <c:v>10842</c:v>
                </c:pt>
                <c:pt idx="2">
                  <c:v>12563</c:v>
                </c:pt>
                <c:pt idx="3">
                  <c:v>14263</c:v>
                </c:pt>
                <c:pt idx="4">
                  <c:v>17095</c:v>
                </c:pt>
                <c:pt idx="5">
                  <c:v>16818</c:v>
                </c:pt>
                <c:pt idx="6">
                  <c:v>26455</c:v>
                </c:pt>
                <c:pt idx="7">
                  <c:v>25865</c:v>
                </c:pt>
                <c:pt idx="8">
                  <c:v>24165</c:v>
                </c:pt>
                <c:pt idx="9">
                  <c:v>24769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817728"/>
        <c:axId val="31819264"/>
      </c:lineChart>
      <c:catAx>
        <c:axId val="3181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19264"/>
        <c:crosses val="autoZero"/>
        <c:auto val="1"/>
        <c:lblAlgn val="ctr"/>
        <c:lblOffset val="100"/>
        <c:noMultiLvlLbl val="0"/>
      </c:catAx>
      <c:valAx>
        <c:axId val="31819264"/>
        <c:scaling>
          <c:orientation val="minMax"/>
          <c:max val="2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1817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0.26077</cdr:x>
      <cdr:y>0.44641</cdr:y>
    </cdr:from>
    <cdr:to>
      <cdr:x>0.45427</cdr:x>
      <cdr:y>0.54022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609498" y="2175653"/>
          <a:ext cx="1194318" cy="4572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000" dirty="0"/>
        </a:p>
      </cdr:txBody>
    </cdr:sp>
  </cdr:relSizeAnchor>
  <cdr:relSizeAnchor xmlns:cdr="http://schemas.openxmlformats.org/drawingml/2006/chartDrawing">
    <cdr:from>
      <cdr:x>0.43159</cdr:x>
      <cdr:y>0.66827</cdr:y>
    </cdr:from>
    <cdr:to>
      <cdr:x>0.67498</cdr:x>
      <cdr:y>0.79677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2663857" y="3256897"/>
          <a:ext cx="1502228" cy="626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000" dirty="0"/>
        </a:p>
      </cdr:txBody>
    </cdr:sp>
  </cdr:relSizeAnchor>
  <cdr:relSizeAnchor xmlns:cdr="http://schemas.openxmlformats.org/drawingml/2006/chartDrawing">
    <cdr:from>
      <cdr:x>0.45578</cdr:x>
      <cdr:y>0.65004</cdr:y>
    </cdr:from>
    <cdr:to>
      <cdr:x>0.63869</cdr:x>
      <cdr:y>0.76039</cdr:y>
    </cdr:to>
    <cdr:sp macro="" textlink="">
      <cdr:nvSpPr>
        <cdr:cNvPr id="4" name="文字方塊 3"/>
        <cdr:cNvSpPr txBox="1"/>
      </cdr:nvSpPr>
      <cdr:spPr>
        <a:xfrm xmlns:a="http://schemas.openxmlformats.org/drawingml/2006/main">
          <a:off x="2813147" y="3168055"/>
          <a:ext cx="1129004" cy="5378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0.43915</cdr:x>
      <cdr:y>0.68381</cdr:y>
    </cdr:from>
    <cdr:to>
      <cdr:x>0.69009</cdr:x>
      <cdr:y>0.77954</cdr:y>
    </cdr:to>
    <cdr:sp macro="" textlink="">
      <cdr:nvSpPr>
        <cdr:cNvPr id="5" name="文字方塊 4"/>
        <cdr:cNvSpPr txBox="1"/>
      </cdr:nvSpPr>
      <cdr:spPr>
        <a:xfrm xmlns:a="http://schemas.openxmlformats.org/drawingml/2006/main">
          <a:off x="2710510" y="3332648"/>
          <a:ext cx="1548882" cy="466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0.13983</cdr:x>
      <cdr:y>0.26836</cdr:y>
    </cdr:from>
    <cdr:to>
      <cdr:x>0.14134</cdr:x>
      <cdr:y>0.85612</cdr:y>
    </cdr:to>
    <cdr:cxnSp macro="">
      <cdr:nvCxnSpPr>
        <cdr:cNvPr id="5" name="直線接點 4"/>
        <cdr:cNvCxnSpPr/>
      </cdr:nvCxnSpPr>
      <cdr:spPr>
        <a:xfrm xmlns:a="http://schemas.openxmlformats.org/drawingml/2006/main">
          <a:off x="863049" y="1307906"/>
          <a:ext cx="9330" cy="286449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0.27437</cdr:x>
      <cdr:y>0.49619</cdr:y>
    </cdr:from>
    <cdr:to>
      <cdr:x>0.54043</cdr:x>
      <cdr:y>0.61106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1693473" y="2418248"/>
          <a:ext cx="1642188" cy="559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TW" altLang="en-US" sz="1100" dirty="0" smtClean="0"/>
            <a:t>酒駕吐氣濃度調降至</a:t>
          </a:r>
          <a:r>
            <a:rPr lang="en-US" altLang="zh-TW" sz="1100" dirty="0" smtClean="0"/>
            <a:t>0.25mg/L</a:t>
          </a:r>
          <a:endParaRPr lang="zh-TW" alt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0.13199</cdr:x>
      <cdr:y>0.57173</cdr:y>
    </cdr:from>
    <cdr:to>
      <cdr:x>0.13199</cdr:x>
      <cdr:y>0.77844</cdr:y>
    </cdr:to>
    <cdr:cxnSp macro="">
      <cdr:nvCxnSpPr>
        <cdr:cNvPr id="3" name="直線接點 2"/>
        <cdr:cNvCxnSpPr/>
      </cdr:nvCxnSpPr>
      <cdr:spPr>
        <a:xfrm xmlns:a="http://schemas.openxmlformats.org/drawingml/2006/main">
          <a:off x="814656" y="2786412"/>
          <a:ext cx="0" cy="100739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0.58773</cdr:x>
      <cdr:y>0.36662</cdr:y>
    </cdr:from>
    <cdr:to>
      <cdr:x>0.59024</cdr:x>
      <cdr:y>0.77844</cdr:y>
    </cdr:to>
    <cdr:cxnSp macro="">
      <cdr:nvCxnSpPr>
        <cdr:cNvPr id="9" name="直線接點 8"/>
        <cdr:cNvCxnSpPr/>
      </cdr:nvCxnSpPr>
      <cdr:spPr>
        <a:xfrm xmlns:a="http://schemas.openxmlformats.org/drawingml/2006/main">
          <a:off x="3627598" y="1786772"/>
          <a:ext cx="15499" cy="200703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0.40192</cdr:x>
      <cdr:y>0.43181</cdr:y>
    </cdr:from>
    <cdr:to>
      <cdr:x>0.40569</cdr:x>
      <cdr:y>0.77685</cdr:y>
    </cdr:to>
    <cdr:cxnSp macro="">
      <cdr:nvCxnSpPr>
        <cdr:cNvPr id="11" name="直線接點 10"/>
        <cdr:cNvCxnSpPr/>
      </cdr:nvCxnSpPr>
      <cdr:spPr>
        <a:xfrm xmlns:a="http://schemas.openxmlformats.org/drawingml/2006/main">
          <a:off x="2480724" y="2104487"/>
          <a:ext cx="23247" cy="168156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0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4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90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55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33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475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7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9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35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5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E12E6-6E72-4255-974D-DA2B14B6F03F}" type="datetimeFigureOut">
              <a:rPr lang="zh-TW" altLang="en-US" smtClean="0"/>
              <a:t>2019/6/8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F92D-FA92-4B9F-8395-65965FFD6C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18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oi.gov.tw/MoiOD/Data/DataContent.aspx?oid=9CF2E07F-EFBE-470F-BECF-2CD7F0823984" TargetMode="Externa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酒駕統計圖表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859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酒駕死傷人數</a:t>
            </a:r>
            <a:endParaRPr lang="zh-TW" altLang="en-US" dirty="0"/>
          </a:p>
        </p:txBody>
      </p:sp>
      <p:graphicFrame>
        <p:nvGraphicFramePr>
          <p:cNvPr id="14" name="內容版面配置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26590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政府近年來為了面對日益嚴重的酒駕傷人問題</a:t>
            </a:r>
            <a:r>
              <a:rPr lang="zh-TW" altLang="en-US" dirty="0" smtClean="0"/>
              <a:t>，對</a:t>
            </a:r>
            <a:r>
              <a:rPr lang="en-US" altLang="zh-TW" dirty="0"/>
              <a:t>《</a:t>
            </a:r>
            <a:r>
              <a:rPr lang="zh-TW" altLang="en-US" dirty="0"/>
              <a:t>刑法</a:t>
            </a:r>
            <a:r>
              <a:rPr lang="en-US" altLang="zh-TW" dirty="0"/>
              <a:t>》</a:t>
            </a:r>
            <a:r>
              <a:rPr lang="zh-TW" altLang="en-US" dirty="0"/>
              <a:t>中酒駕規範與罰則進行修法</a:t>
            </a:r>
            <a:r>
              <a:rPr lang="zh-TW" altLang="en-US" dirty="0" smtClean="0"/>
              <a:t>，隨著規定越來越嚴格，酒</a:t>
            </a:r>
            <a:r>
              <a:rPr lang="zh-TW" altLang="en-US" dirty="0"/>
              <a:t>駕死傷</a:t>
            </a:r>
            <a:r>
              <a:rPr lang="zh-TW" altLang="en-US" dirty="0" smtClean="0"/>
              <a:t>人數也逐年下降。</a:t>
            </a:r>
            <a:endParaRPr lang="en-US" altLang="zh-TW" dirty="0" smtClean="0"/>
          </a:p>
          <a:p>
            <a:r>
              <a:rPr lang="zh-TW" altLang="en-US" dirty="0" smtClean="0"/>
              <a:t>根據</a:t>
            </a:r>
            <a:r>
              <a:rPr lang="zh-TW" altLang="en-US" dirty="0"/>
              <a:t>警政署資料，</a:t>
            </a:r>
            <a:r>
              <a:rPr lang="zh-TW" altLang="en-US" dirty="0" smtClean="0"/>
              <a:t>於酒駕事故中</a:t>
            </a:r>
            <a:r>
              <a:rPr lang="zh-TW" altLang="en-US" dirty="0" smtClean="0"/>
              <a:t>死亡的</a:t>
            </a:r>
            <a:r>
              <a:rPr lang="zh-TW" altLang="en-US" dirty="0"/>
              <a:t>人數</a:t>
            </a:r>
            <a:r>
              <a:rPr lang="zh-TW" altLang="en-US" dirty="0" smtClean="0"/>
              <a:t>，從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500</a:t>
            </a:r>
            <a:r>
              <a:rPr lang="zh-TW" altLang="en-US" dirty="0" smtClean="0"/>
              <a:t>人，到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年時只剩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人。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5850294" y="1586204"/>
            <a:ext cx="9330" cy="35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7371184" y="2057400"/>
            <a:ext cx="27992" cy="314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8369559" y="3415004"/>
            <a:ext cx="65314" cy="1754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5710335" y="3844212"/>
            <a:ext cx="83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罰金提高至</a:t>
            </a:r>
            <a:r>
              <a:rPr lang="en-US" altLang="zh-TW" sz="1000" dirty="0" smtClean="0"/>
              <a:t>15</a:t>
            </a:r>
            <a:r>
              <a:rPr lang="zh-TW" altLang="en-US" sz="1000" dirty="0" smtClean="0"/>
              <a:t>萬</a:t>
            </a:r>
            <a:endParaRPr lang="zh-TW" altLang="en-US" sz="1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40759" y="3293706"/>
            <a:ext cx="15488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dirty="0" smtClean="0"/>
              <a:t>罰金提高至</a:t>
            </a:r>
            <a:r>
              <a:rPr lang="en-US" altLang="zh-TW" sz="1000" dirty="0" smtClean="0"/>
              <a:t>20</a:t>
            </a:r>
            <a:r>
              <a:rPr lang="zh-TW" altLang="en-US" sz="1000" dirty="0" smtClean="0"/>
              <a:t>萬，刑期提高到</a:t>
            </a:r>
            <a:r>
              <a:rPr lang="en-US" altLang="zh-TW" sz="1000" dirty="0" smtClean="0"/>
              <a:t>2</a:t>
            </a:r>
            <a:r>
              <a:rPr lang="zh-TW" altLang="en-US" sz="1000" dirty="0" smtClean="0"/>
              <a:t>年以下，致死處一年以上</a:t>
            </a:r>
            <a:r>
              <a:rPr lang="en-US" altLang="zh-TW" sz="1000" dirty="0" smtClean="0"/>
              <a:t>7</a:t>
            </a:r>
            <a:r>
              <a:rPr lang="zh-TW" altLang="en-US" sz="1000" dirty="0" smtClean="0"/>
              <a:t>年以下有期徒刑，重傷處</a:t>
            </a:r>
            <a:r>
              <a:rPr lang="en-US" altLang="zh-TW" sz="1000" dirty="0" smtClean="0"/>
              <a:t>6</a:t>
            </a:r>
            <a:r>
              <a:rPr lang="zh-TW" altLang="en-US" sz="1000" dirty="0" smtClean="0"/>
              <a:t>月以上</a:t>
            </a:r>
            <a:r>
              <a:rPr lang="en-US" altLang="zh-TW" sz="1000" dirty="0" smtClean="0"/>
              <a:t>5</a:t>
            </a:r>
            <a:r>
              <a:rPr lang="zh-TW" altLang="en-US" sz="1000" dirty="0" smtClean="0"/>
              <a:t>年以下有期徒刑</a:t>
            </a:r>
            <a:endParaRPr lang="zh-TW" altLang="en-US" sz="1000" dirty="0"/>
          </a:p>
        </p:txBody>
      </p:sp>
      <p:sp>
        <p:nvSpPr>
          <p:cNvPr id="8" name="矩形 7"/>
          <p:cNvSpPr/>
          <p:nvPr/>
        </p:nvSpPr>
        <p:spPr>
          <a:xfrm>
            <a:off x="7684399" y="4434759"/>
            <a:ext cx="1832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 smtClean="0"/>
              <a:t>吐氣酒精濃度下降至每公升</a:t>
            </a:r>
            <a:r>
              <a:rPr lang="en-US" altLang="zh-TW" sz="1000" dirty="0" smtClean="0"/>
              <a:t>0.25</a:t>
            </a:r>
            <a:r>
              <a:rPr lang="zh-TW" altLang="en-US" sz="1000" dirty="0"/>
              <a:t>毫克</a:t>
            </a:r>
            <a:r>
              <a:rPr lang="zh-TW" altLang="en-US" sz="1000" dirty="0" smtClean="0"/>
              <a:t>，致死處</a:t>
            </a:r>
            <a:r>
              <a:rPr lang="en-US" altLang="zh-TW" sz="1000" dirty="0" smtClean="0"/>
              <a:t>3</a:t>
            </a:r>
            <a:r>
              <a:rPr lang="zh-TW" altLang="en-US" sz="1000" dirty="0" smtClean="0"/>
              <a:t>年以上</a:t>
            </a:r>
            <a:r>
              <a:rPr lang="en-US" altLang="zh-TW" sz="1000" dirty="0" smtClean="0"/>
              <a:t>10</a:t>
            </a:r>
            <a:r>
              <a:rPr lang="zh-TW" altLang="en-US" sz="1000" dirty="0" smtClean="0"/>
              <a:t>年</a:t>
            </a:r>
            <a:r>
              <a:rPr lang="zh-TW" altLang="en-US" sz="1000" dirty="0"/>
              <a:t>以下有期徒刑，重傷</a:t>
            </a:r>
            <a:r>
              <a:rPr lang="zh-TW" altLang="en-US" sz="1000" dirty="0" smtClean="0"/>
              <a:t>處</a:t>
            </a:r>
            <a:r>
              <a:rPr lang="en-US" altLang="zh-TW" sz="1000" dirty="0" smtClean="0"/>
              <a:t>1</a:t>
            </a:r>
            <a:r>
              <a:rPr lang="zh-TW" altLang="en-US" sz="1000" dirty="0" smtClean="0"/>
              <a:t>年以上</a:t>
            </a:r>
            <a:r>
              <a:rPr lang="en-US" altLang="zh-TW" sz="1000" dirty="0" smtClean="0"/>
              <a:t>7</a:t>
            </a:r>
            <a:r>
              <a:rPr lang="zh-TW" altLang="en-US" sz="1000" dirty="0" smtClean="0"/>
              <a:t>年以下</a:t>
            </a:r>
            <a:r>
              <a:rPr lang="zh-TW" altLang="en-US" sz="1000" dirty="0"/>
              <a:t>有期徒刑。</a:t>
            </a:r>
          </a:p>
        </p:txBody>
      </p:sp>
    </p:spTree>
    <p:extLst>
      <p:ext uri="{BB962C8B-B14F-4D97-AF65-F5344CB8AC3E}">
        <p14:creationId xmlns:p14="http://schemas.microsoft.com/office/powerpoint/2010/main" val="164011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A1+A2</a:t>
            </a:r>
            <a:r>
              <a:rPr lang="zh-TW" altLang="en-US" dirty="0" smtClean="0"/>
              <a:t>受傷人數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05448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另一方面，關於每年酒駕事故中的受傷人數，也隨著每次修法在逐年下降。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自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年起</a:t>
            </a:r>
            <a:r>
              <a:rPr lang="zh-TW" altLang="en-US" dirty="0" smtClean="0"/>
              <a:t>，</a:t>
            </a:r>
            <a:r>
              <a:rPr lang="zh-TW" altLang="en-US" dirty="0"/>
              <a:t>酒駕</a:t>
            </a:r>
            <a:r>
              <a:rPr lang="zh-TW" altLang="en-US" dirty="0" smtClean="0"/>
              <a:t>事故中的</a:t>
            </a:r>
            <a:r>
              <a:rPr lang="zh-TW" altLang="en-US" dirty="0" smtClean="0"/>
              <a:t>受傷</a:t>
            </a:r>
            <a:r>
              <a:rPr lang="zh-TW" altLang="en-US" dirty="0" smtClean="0"/>
              <a:t>人數，也隨著每次修法顯著下降。由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11906</a:t>
            </a:r>
            <a:r>
              <a:rPr lang="zh-TW" altLang="en-US" dirty="0" smtClean="0"/>
              <a:t>人，至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年時僅剩</a:t>
            </a:r>
            <a:r>
              <a:rPr lang="en-US" altLang="zh-TW" dirty="0" smtClean="0"/>
              <a:t>5595</a:t>
            </a:r>
            <a:r>
              <a:rPr lang="zh-TW" altLang="en-US" dirty="0" smtClean="0"/>
              <a:t>人。</a:t>
            </a:r>
            <a:endParaRPr lang="zh-TW" altLang="en-US" dirty="0"/>
          </a:p>
        </p:txBody>
      </p:sp>
      <p:cxnSp>
        <p:nvCxnSpPr>
          <p:cNvPr id="8" name="直線接點 7"/>
          <p:cNvCxnSpPr/>
          <p:nvPr/>
        </p:nvCxnSpPr>
        <p:spPr>
          <a:xfrm>
            <a:off x="6046237" y="2668555"/>
            <a:ext cx="0" cy="2509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501812" y="1819469"/>
            <a:ext cx="0" cy="3349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8490857" y="3442996"/>
            <a:ext cx="9331" cy="173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76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酒駕死傷案件數量變化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78106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修法後車禍件數的變化方面，</a:t>
            </a:r>
            <a:r>
              <a:rPr lang="en-US" altLang="zh-TW" dirty="0" smtClean="0"/>
              <a:t>A1</a:t>
            </a:r>
            <a:r>
              <a:rPr lang="zh-TW" altLang="en-US" dirty="0" smtClean="0"/>
              <a:t>與</a:t>
            </a:r>
            <a:r>
              <a:rPr lang="en-US" altLang="zh-TW" dirty="0" smtClean="0"/>
              <a:t>A2</a:t>
            </a:r>
            <a:r>
              <a:rPr lang="zh-TW" altLang="en-US" dirty="0" smtClean="0"/>
              <a:t>車禍在</a:t>
            </a:r>
            <a:r>
              <a:rPr lang="en-US" altLang="zh-TW" dirty="0" smtClean="0"/>
              <a:t>10</a:t>
            </a:r>
            <a:r>
              <a:rPr lang="zh-TW" altLang="en-US" dirty="0" smtClean="0"/>
              <a:t>年來都有顯著下降，合計從</a:t>
            </a:r>
            <a:r>
              <a:rPr lang="en-US" altLang="zh-TW" dirty="0" smtClean="0"/>
              <a:t>2008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9579</a:t>
            </a:r>
            <a:r>
              <a:rPr lang="zh-TW" altLang="en-US" dirty="0" smtClean="0"/>
              <a:t>件，至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年時降到</a:t>
            </a:r>
            <a:r>
              <a:rPr lang="en-US" altLang="zh-TW" dirty="0" smtClean="0"/>
              <a:t>4652</a:t>
            </a:r>
            <a:r>
              <a:rPr lang="zh-TW" altLang="en-US" dirty="0" smtClean="0"/>
              <a:t>件，不到</a:t>
            </a:r>
            <a:r>
              <a:rPr lang="en-US" altLang="zh-TW" dirty="0" smtClean="0"/>
              <a:t>1/2</a:t>
            </a:r>
            <a:r>
              <a:rPr lang="zh-TW" altLang="en-US" dirty="0" smtClean="0"/>
              <a:t>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>
                <a:hlinkClick r:id="rId3"/>
              </a:rPr>
              <a:t>酒駕件數與人數統計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511143" y="1660849"/>
            <a:ext cx="9330" cy="348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8509518" y="2743200"/>
            <a:ext cx="55984" cy="2416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19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酒駕取締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785427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雖然酒駕傷亡案件在修法後有大幅下降，但酒駕取締數字來說，減少程度也是沒有太大差異。從</a:t>
            </a:r>
            <a:r>
              <a:rPr lang="en-US" altLang="zh-TW" dirty="0" smtClean="0"/>
              <a:t>2011</a:t>
            </a:r>
            <a:r>
              <a:rPr lang="zh-TW" altLang="en-US" dirty="0" smtClean="0"/>
              <a:t>年的</a:t>
            </a:r>
            <a:r>
              <a:rPr lang="en-US" altLang="zh-TW" dirty="0" smtClean="0"/>
              <a:t>11</a:t>
            </a:r>
            <a:r>
              <a:rPr lang="zh-TW" altLang="en-US" dirty="0" smtClean="0"/>
              <a:t>萬</a:t>
            </a:r>
            <a:r>
              <a:rPr lang="en-US" altLang="zh-TW" dirty="0" smtClean="0"/>
              <a:t>3430</a:t>
            </a:r>
            <a:r>
              <a:rPr lang="zh-TW" altLang="en-US" dirty="0" smtClean="0"/>
              <a:t>件酒駕取締，到</a:t>
            </a:r>
            <a:r>
              <a:rPr lang="en-US" altLang="zh-TW" dirty="0" smtClean="0"/>
              <a:t>2018</a:t>
            </a:r>
            <a:r>
              <a:rPr lang="zh-TW" altLang="en-US" dirty="0" smtClean="0"/>
              <a:t>年時仍有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</a:t>
            </a:r>
            <a:r>
              <a:rPr lang="en-US" altLang="zh-TW" dirty="0" smtClean="0"/>
              <a:t>1202</a:t>
            </a:r>
            <a:r>
              <a:rPr lang="zh-TW" altLang="en-US" dirty="0" smtClean="0"/>
              <a:t>件酒駕取締，整體下降幅度只有</a:t>
            </a:r>
            <a:r>
              <a:rPr lang="en-US" altLang="zh-TW" dirty="0" smtClean="0"/>
              <a:t>10.7%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6207071" y="2007031"/>
            <a:ext cx="0" cy="315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7547675" y="1875295"/>
            <a:ext cx="7749" cy="328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移送法辦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422245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版面配置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/>
              <a:t>而酒駕取締標準，由酒精濃度呼氣</a:t>
            </a:r>
            <a:r>
              <a:rPr lang="en-US" altLang="zh-TW" dirty="0"/>
              <a:t>0.55</a:t>
            </a:r>
            <a:r>
              <a:rPr lang="zh-TW" altLang="en-US" dirty="0"/>
              <a:t>毫克下降到了</a:t>
            </a:r>
            <a:r>
              <a:rPr lang="en-US" altLang="zh-TW" dirty="0"/>
              <a:t>0.25</a:t>
            </a:r>
            <a:r>
              <a:rPr lang="zh-TW" altLang="en-US" dirty="0"/>
              <a:t>毫克，取締標準變得更</a:t>
            </a:r>
            <a:r>
              <a:rPr lang="zh-TW" altLang="en-US" dirty="0" smtClean="0"/>
              <a:t>嚴格</a:t>
            </a:r>
            <a:r>
              <a:rPr lang="zh-TW" altLang="en-US" dirty="0"/>
              <a:t>後</a:t>
            </a:r>
            <a:r>
              <a:rPr lang="zh-TW" altLang="en-US" dirty="0" smtClean="0"/>
              <a:t>，移送</a:t>
            </a:r>
            <a:r>
              <a:rPr lang="zh-TW" altLang="en-US" dirty="0"/>
              <a:t>法辦人數的變化，由</a:t>
            </a:r>
            <a:r>
              <a:rPr lang="en-US" altLang="zh-TW" dirty="0"/>
              <a:t>2011</a:t>
            </a:r>
            <a:r>
              <a:rPr lang="zh-TW" altLang="en-US" dirty="0"/>
              <a:t>年時的</a:t>
            </a:r>
            <a:r>
              <a:rPr lang="en-US" altLang="zh-TW" dirty="0"/>
              <a:t>5</a:t>
            </a:r>
            <a:r>
              <a:rPr lang="zh-TW" altLang="en-US" dirty="0"/>
              <a:t>萬</a:t>
            </a:r>
            <a:r>
              <a:rPr lang="en-US" altLang="zh-TW" dirty="0"/>
              <a:t>2604</a:t>
            </a:r>
            <a:r>
              <a:rPr lang="zh-TW" altLang="en-US" dirty="0"/>
              <a:t>人，一度在</a:t>
            </a:r>
            <a:r>
              <a:rPr lang="en-US" altLang="zh-TW" dirty="0"/>
              <a:t>2014</a:t>
            </a:r>
            <a:r>
              <a:rPr lang="zh-TW" altLang="en-US" dirty="0"/>
              <a:t>年增加到了</a:t>
            </a:r>
            <a:r>
              <a:rPr lang="en-US" altLang="zh-TW" dirty="0"/>
              <a:t>6</a:t>
            </a:r>
            <a:r>
              <a:rPr lang="zh-TW" altLang="en-US" dirty="0"/>
              <a:t>萬</a:t>
            </a:r>
            <a:r>
              <a:rPr lang="en-US" altLang="zh-TW" dirty="0"/>
              <a:t>7865</a:t>
            </a:r>
            <a:r>
              <a:rPr lang="zh-TW" altLang="en-US" dirty="0"/>
              <a:t>人，至</a:t>
            </a:r>
            <a:r>
              <a:rPr lang="en-US" altLang="zh-TW" dirty="0"/>
              <a:t>2018</a:t>
            </a:r>
            <a:r>
              <a:rPr lang="zh-TW" altLang="en-US" dirty="0"/>
              <a:t>年時仍有</a:t>
            </a:r>
            <a:r>
              <a:rPr lang="en-US" altLang="zh-TW" dirty="0"/>
              <a:t>5</a:t>
            </a:r>
            <a:r>
              <a:rPr lang="zh-TW" altLang="en-US" dirty="0"/>
              <a:t>萬</a:t>
            </a:r>
            <a:r>
              <a:rPr lang="en-US" altLang="zh-TW" dirty="0"/>
              <a:t>7826</a:t>
            </a:r>
            <a:r>
              <a:rPr lang="zh-TW" altLang="en-US" dirty="0"/>
              <a:t>人，比起</a:t>
            </a:r>
            <a:r>
              <a:rPr lang="en-US" altLang="zh-TW" dirty="0"/>
              <a:t>2011</a:t>
            </a:r>
            <a:r>
              <a:rPr lang="zh-TW" altLang="en-US" dirty="0"/>
              <a:t>年時甚至還成長了約</a:t>
            </a:r>
            <a:r>
              <a:rPr lang="en-US" altLang="zh-TW" dirty="0"/>
              <a:t>9.9</a:t>
            </a:r>
            <a:r>
              <a:rPr lang="en-US" altLang="zh-TW" dirty="0" smtClean="0"/>
              <a:t>%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7389845" y="2057400"/>
            <a:ext cx="27992" cy="310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3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酒駕累犯問題</a:t>
            </a:r>
            <a:endParaRPr lang="zh-TW" altLang="en-US" dirty="0"/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54763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TW" altLang="en-US" dirty="0" smtClean="0"/>
              <a:t>近</a:t>
            </a:r>
            <a:r>
              <a:rPr lang="en-US" altLang="zh-TW" dirty="0"/>
              <a:t>10</a:t>
            </a:r>
            <a:r>
              <a:rPr lang="zh-TW" altLang="en-US" dirty="0"/>
              <a:t>年來曾犯酒駕者，從</a:t>
            </a:r>
            <a:r>
              <a:rPr lang="en-US" altLang="zh-TW" dirty="0"/>
              <a:t>2008</a:t>
            </a:r>
            <a:r>
              <a:rPr lang="zh-TW" altLang="en-US" dirty="0"/>
              <a:t>年的</a:t>
            </a:r>
            <a:r>
              <a:rPr lang="en-US" altLang="zh-TW" dirty="0"/>
              <a:t>8455</a:t>
            </a:r>
            <a:r>
              <a:rPr lang="zh-TW" altLang="en-US" dirty="0"/>
              <a:t>人，到</a:t>
            </a:r>
            <a:r>
              <a:rPr lang="en-US" altLang="zh-TW" dirty="0"/>
              <a:t>2017</a:t>
            </a:r>
            <a:r>
              <a:rPr lang="zh-TW" altLang="en-US" dirty="0"/>
              <a:t>年時已增加至</a:t>
            </a:r>
            <a:r>
              <a:rPr lang="en-US" altLang="zh-TW" dirty="0"/>
              <a:t>24,769</a:t>
            </a:r>
            <a:r>
              <a:rPr lang="zh-TW" altLang="en-US" dirty="0"/>
              <a:t>人，人數成長約三倍，顯示雖然整體酒駕案件還有傷亡人數都下降，但酒駕再犯率</a:t>
            </a:r>
            <a:r>
              <a:rPr lang="zh-TW" altLang="en-US" dirty="0" smtClean="0"/>
              <a:t>卻上升</a:t>
            </a:r>
            <a:r>
              <a:rPr lang="zh-TW" altLang="en-US" dirty="0"/>
              <a:t>。近</a:t>
            </a:r>
            <a:r>
              <a:rPr lang="en-US" altLang="zh-TW" dirty="0"/>
              <a:t>10</a:t>
            </a:r>
            <a:r>
              <a:rPr lang="zh-TW" altLang="en-US" dirty="0"/>
              <a:t>年執行酒駕案件有罪的</a:t>
            </a:r>
            <a:r>
              <a:rPr lang="en-US" altLang="zh-TW" dirty="0"/>
              <a:t>54</a:t>
            </a:r>
            <a:r>
              <a:rPr lang="zh-TW" altLang="en-US" dirty="0"/>
              <a:t>萬</a:t>
            </a:r>
            <a:r>
              <a:rPr lang="en-US" altLang="zh-TW" dirty="0"/>
              <a:t>2592</a:t>
            </a:r>
            <a:r>
              <a:rPr lang="zh-TW" altLang="en-US" dirty="0"/>
              <a:t>人中，有前科的人就有</a:t>
            </a:r>
            <a:r>
              <a:rPr lang="en-US" altLang="zh-TW" dirty="0"/>
              <a:t>31</a:t>
            </a:r>
            <a:r>
              <a:rPr lang="zh-TW" altLang="en-US" dirty="0"/>
              <a:t>萬</a:t>
            </a:r>
            <a:r>
              <a:rPr lang="en-US" altLang="zh-TW" dirty="0"/>
              <a:t>6519</a:t>
            </a:r>
            <a:r>
              <a:rPr lang="zh-TW" altLang="en-US" dirty="0"/>
              <a:t>人，比例約</a:t>
            </a:r>
            <a:r>
              <a:rPr lang="en-US" altLang="zh-TW" dirty="0"/>
              <a:t>58.3%</a:t>
            </a:r>
            <a:r>
              <a:rPr lang="zh-TW" altLang="en-US" dirty="0"/>
              <a:t>，其中前科同罪（累犯）佔了</a:t>
            </a:r>
            <a:r>
              <a:rPr lang="en-US" altLang="zh-TW" dirty="0"/>
              <a:t>62.8%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057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474</Words>
  <Application>Microsoft Office PowerPoint</Application>
  <PresentationFormat>自訂</PresentationFormat>
  <Paragraphs>24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酒駕統計圖表</vt:lpstr>
      <vt:lpstr>酒駕死傷人數</vt:lpstr>
      <vt:lpstr>A1+A2受傷人數</vt:lpstr>
      <vt:lpstr>酒駕死傷案件數量變化</vt:lpstr>
      <vt:lpstr>酒駕取締</vt:lpstr>
      <vt:lpstr>移送法辦</vt:lpstr>
      <vt:lpstr>酒駕累犯問題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news1</dc:creator>
  <cp:lastModifiedBy>Liao</cp:lastModifiedBy>
  <cp:revision>40</cp:revision>
  <dcterms:created xsi:type="dcterms:W3CDTF">2019-05-25T07:47:47Z</dcterms:created>
  <dcterms:modified xsi:type="dcterms:W3CDTF">2019-06-08T14:32:02Z</dcterms:modified>
</cp:coreProperties>
</file>