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30D26D-E259-41A7-B9A0-90225C65C805}">
  <a:tblStyle styleId="{B730D26D-E259-41A7-B9A0-90225C65C8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Nunito-regular.fntdata"/><Relationship Id="rId21" Type="http://schemas.openxmlformats.org/officeDocument/2006/relationships/slide" Target="slides/slide14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4fbcf6a4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44fbcf6a4b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85ac406610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85ac4066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caa887ad1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9caa887a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5ac406610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85ac4066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9caa887ad1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9caa887ad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caa887ad1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9caa887a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af33fc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af33fc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fbcf6a4b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44fbcf6a4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e706532a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efe706532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caa887ad1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9caa887a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1 </a:t>
            </a:r>
            <a:r>
              <a:rPr lang="ru"/>
              <a:t>Проявление: Неспособность работать в изолированных микросистемах</a:t>
            </a:r>
            <a:br>
              <a:rPr lang="ru"/>
            </a:br>
            <a:r>
              <a:rPr lang="ru"/>
              <a:t>2 Проявление: Нестабильность частоты и напряжения, нет их активной стабилизации</a:t>
            </a:r>
            <a:br>
              <a:rPr lang="ru"/>
            </a:br>
            <a:r>
              <a:rPr lang="ru"/>
              <a:t>3 Проявление: Частые отключения, ведущие к каскадным авариям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caa887ad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9caa887a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caa887ad1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9caa887a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9caa887ad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9caa887a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5ac406610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85ac4066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8660"/>
            </a:gs>
            <a:gs pos="43000">
              <a:srgbClr val="40A578"/>
            </a:gs>
            <a:gs pos="100000">
              <a:srgbClr val="9DDE8B"/>
            </a:gs>
          </a:gsLst>
          <a:path path="circle">
            <a:fillToRect b="0%" l="100%" r="0%" t="100%"/>
          </a:path>
          <a:tileRect b="-100%" l="0%" r="-100%" t="0%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7286324" y="1550188"/>
            <a:ext cx="3931800" cy="3544500"/>
          </a:xfrm>
          <a:prstGeom prst="ellipse">
            <a:avLst/>
          </a:prstGeom>
          <a:solidFill>
            <a:srgbClr val="0086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/>
          <p:nvPr>
            <p:ph type="ctrTitle"/>
          </p:nvPr>
        </p:nvSpPr>
        <p:spPr>
          <a:xfrm>
            <a:off x="589950" y="1085425"/>
            <a:ext cx="79641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Хакатом. </a:t>
            </a:r>
            <a:endParaRPr b="1"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ОтREPEATируй электротехнику</a:t>
            </a:r>
            <a:endParaRPr b="1"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113550" y="2887500"/>
            <a:ext cx="3637800" cy="2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0" i="0" lang="ru" sz="22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Над проектом работал</a:t>
            </a:r>
            <a:r>
              <a:rPr lang="ru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</a:t>
            </a:r>
            <a:r>
              <a:rPr b="0" i="0" lang="ru" sz="22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0" i="0" lang="ru" sz="2200" u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Ильиных Тимур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ru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Белосохов Александр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ru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Феанор Далджит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ru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Коновалов Назар</a:t>
            </a:r>
            <a:endParaRPr sz="2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4572000" y="-2076008"/>
            <a:ext cx="5643900" cy="4963500"/>
          </a:xfrm>
          <a:prstGeom prst="ellipse">
            <a:avLst/>
          </a:prstGeom>
          <a:solidFill>
            <a:srgbClr val="00B0F0">
              <a:alpha val="2353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6785210" y="-687441"/>
            <a:ext cx="3931800" cy="3766800"/>
          </a:xfrm>
          <a:prstGeom prst="ellipse">
            <a:avLst/>
          </a:prstGeom>
          <a:solidFill>
            <a:srgbClr val="FFD966">
              <a:alpha val="1373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6192052" y="-2570863"/>
            <a:ext cx="3931800" cy="3766800"/>
          </a:xfrm>
          <a:prstGeom prst="ellipse">
            <a:avLst/>
          </a:prstGeom>
          <a:solidFill>
            <a:srgbClr val="FFD966">
              <a:alpha val="1254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>
            <p:ph type="ctrTitle"/>
          </p:nvPr>
        </p:nvSpPr>
        <p:spPr>
          <a:xfrm>
            <a:off x="271825" y="2758025"/>
            <a:ext cx="3724200" cy="12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Команда: НГУ</a:t>
            </a:r>
            <a:endParaRPr sz="245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176"/>
              <a:buFont typeface="Arial"/>
              <a:buNone/>
            </a:pPr>
            <a:r>
              <a:rPr b="1" lang="ru" sz="3400">
                <a:solidFill>
                  <a:srgbClr val="38761D"/>
                </a:solidFill>
              </a:rPr>
              <a:t>Графики мощности переходных процессов</a:t>
            </a:r>
            <a:endParaRPr b="1" sz="3400">
              <a:solidFill>
                <a:srgbClr val="38761D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88" y="768450"/>
            <a:ext cx="8213616" cy="22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50" y="2975850"/>
            <a:ext cx="8147501" cy="19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23" name="Google Shape;223;p35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176"/>
              <a:buFont typeface="Arial"/>
              <a:buNone/>
            </a:pPr>
            <a:r>
              <a:rPr b="1" lang="ru" sz="3400">
                <a:solidFill>
                  <a:srgbClr val="38761D"/>
                </a:solidFill>
              </a:rPr>
              <a:t>Графики напряжения переходных процессов</a:t>
            </a:r>
            <a:endParaRPr b="1" sz="3400">
              <a:solidFill>
                <a:srgbClr val="38761D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75" y="753999"/>
            <a:ext cx="7321651" cy="23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675" y="2797025"/>
            <a:ext cx="7236650" cy="2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231" name="Google Shape;231;p36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Полученные результаты</a:t>
            </a:r>
            <a:endParaRPr b="1" sz="3400">
              <a:solidFill>
                <a:srgbClr val="38761D"/>
              </a:solidFill>
            </a:endParaRPr>
          </a:p>
        </p:txBody>
      </p:sp>
      <p:pic>
        <p:nvPicPr>
          <p:cNvPr id="232" name="Google Shape;232;p36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38" y="994194"/>
            <a:ext cx="6225921" cy="384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238" name="Google Shape;238;p37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Полученные результаты</a:t>
            </a:r>
            <a:endParaRPr b="1" sz="3400">
              <a:solidFill>
                <a:srgbClr val="38761D"/>
              </a:solidFill>
            </a:endParaRPr>
          </a:p>
        </p:txBody>
      </p:sp>
      <p:pic>
        <p:nvPicPr>
          <p:cNvPr id="239" name="Google Shape;239;p37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38" y="994194"/>
            <a:ext cx="6225921" cy="384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45" name="Google Shape;245;p38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Полученные результаты</a:t>
            </a:r>
            <a:endParaRPr b="1" sz="3400">
              <a:solidFill>
                <a:srgbClr val="38761D"/>
              </a:solidFill>
            </a:endParaRPr>
          </a:p>
        </p:txBody>
      </p:sp>
      <p:pic>
        <p:nvPicPr>
          <p:cNvPr id="246" name="Google Shape;246;p38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038" y="994194"/>
            <a:ext cx="6225921" cy="384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4294967295"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Команда</a:t>
            </a:r>
            <a:endParaRPr b="1" sz="3400">
              <a:solidFill>
                <a:srgbClr val="38761D"/>
              </a:solidFill>
            </a:endParaRPr>
          </a:p>
        </p:txBody>
      </p:sp>
      <p:cxnSp>
        <p:nvCxnSpPr>
          <p:cNvPr id="141" name="Google Shape;141;p26"/>
          <p:cNvCxnSpPr/>
          <p:nvPr/>
        </p:nvCxnSpPr>
        <p:spPr>
          <a:xfrm>
            <a:off x="6662125" y="1081144"/>
            <a:ext cx="20400" cy="3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6"/>
          <p:cNvCxnSpPr/>
          <p:nvPr/>
        </p:nvCxnSpPr>
        <p:spPr>
          <a:xfrm>
            <a:off x="4452850" y="1081144"/>
            <a:ext cx="20400" cy="36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26" title="ммф-116.jpg"/>
          <p:cNvPicPr preferRelativeResize="0"/>
          <p:nvPr/>
        </p:nvPicPr>
        <p:blipFill rotWithShape="1">
          <a:blip r:embed="rId3">
            <a:alphaModFix/>
          </a:blip>
          <a:srcRect b="33361" l="0" r="0" t="5903"/>
          <a:stretch/>
        </p:blipFill>
        <p:spPr>
          <a:xfrm>
            <a:off x="2590950" y="1081150"/>
            <a:ext cx="1692651" cy="15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 title="ммф-117.jpg"/>
          <p:cNvPicPr preferRelativeResize="0"/>
          <p:nvPr/>
        </p:nvPicPr>
        <p:blipFill rotWithShape="1">
          <a:blip r:embed="rId4">
            <a:alphaModFix/>
          </a:blip>
          <a:srcRect b="27914" l="0" r="0" t="7929"/>
          <a:stretch/>
        </p:blipFill>
        <p:spPr>
          <a:xfrm>
            <a:off x="4827025" y="994200"/>
            <a:ext cx="1692651" cy="162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461475" y="2882875"/>
            <a:ext cx="1822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Тимур</a:t>
            </a:r>
            <a:b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Ильиных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656575" y="2882875"/>
            <a:ext cx="1822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Александр Белосохов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2576800" y="3655550"/>
            <a:ext cx="1692600" cy="40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4721388" y="3655550"/>
            <a:ext cx="1692600" cy="40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2809400" y="3563275"/>
            <a:ext cx="13953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Капитан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768100" y="3563150"/>
            <a:ext cx="16926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4732788" y="4116525"/>
            <a:ext cx="18222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ТГ:</a:t>
            </a:r>
            <a:b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@Warlock120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803475" y="4134225"/>
            <a:ext cx="18222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ТГ:</a:t>
            </a:r>
            <a:b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@ElfHunterAo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Проблема</a:t>
            </a:r>
            <a:endParaRPr b="1" sz="3400">
              <a:solidFill>
                <a:srgbClr val="38761D"/>
              </a:solidFill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3100275" y="1550250"/>
            <a:ext cx="5827800" cy="204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0A5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Grid-Following инверторы нестабильны в микросистемах с ВИЭ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528988"/>
            <a:ext cx="2085525" cy="20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9" y="1528988"/>
            <a:ext cx="2085525" cy="20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Цель</a:t>
            </a:r>
            <a:endParaRPr b="1" sz="3400">
              <a:solidFill>
                <a:srgbClr val="38761D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3100275" y="1492350"/>
            <a:ext cx="5827800" cy="215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0A5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Комплексный анализ и экспериментальное обоснование эффективности перспективных методов управления инверторами для стабилизации микроэнергосистем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 sz="3400">
                <a:solidFill>
                  <a:srgbClr val="38761D"/>
                </a:solidFill>
              </a:rPr>
              <a:t>Недостатки Grid-Following</a:t>
            </a:r>
            <a:endParaRPr b="1" sz="3400">
              <a:solidFill>
                <a:srgbClr val="38761D"/>
              </a:solidFill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3100275" y="1220700"/>
            <a:ext cx="5827800" cy="2702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0A5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Зависимость от "сильной сети"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Отсутствие собственной инерции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Пассивность при возмущениях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Ограниченная интеграция ВИЭ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Низкая надежность микроэнергосистем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77" name="Google Shape;177;p29" title="image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528988"/>
            <a:ext cx="2085524" cy="20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Ключевые технологии Grid-Forming</a:t>
            </a:r>
            <a:endParaRPr b="1" sz="3400">
              <a:solidFill>
                <a:srgbClr val="38761D"/>
              </a:solidFill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3100275" y="1647161"/>
            <a:ext cx="5827800" cy="184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0A5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Активное формирование сети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Стабилизация напряжения/частоты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в островном режиме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черного пуска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185" name="Google Shape;185;p30" title="26a1 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528988"/>
            <a:ext cx="2085524" cy="20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Преимущества</a:t>
            </a:r>
            <a:endParaRPr b="1" sz="3400">
              <a:solidFill>
                <a:srgbClr val="38761D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3110075" y="1630363"/>
            <a:ext cx="5827800" cy="188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40A5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 надежности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Улучшение качества энергии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Устойчивость к возмущениям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ru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Эффективная интеграция ВИЭ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pic>
        <p:nvPicPr>
          <p:cNvPr id="193" name="Google Shape;193;p31" title="images 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528988"/>
            <a:ext cx="2085524" cy="20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ru" sz="3400">
                <a:solidFill>
                  <a:srgbClr val="38761D"/>
                </a:solidFill>
              </a:rPr>
              <a:t>GFM vs. GFL</a:t>
            </a:r>
            <a:endParaRPr b="1" sz="3400">
              <a:solidFill>
                <a:srgbClr val="38761D"/>
              </a:solidFill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graphicFrame>
        <p:nvGraphicFramePr>
          <p:cNvPr id="200" name="Google Shape;200;p32"/>
          <p:cNvGraphicFramePr/>
          <p:nvPr/>
        </p:nvGraphicFramePr>
        <p:xfrm>
          <a:off x="247650" y="1268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{B730D26D-E259-41A7-B9A0-90225C65C805}</a:tableStyleId>
              </a:tblPr>
              <a:tblGrid>
                <a:gridCol w="2095500"/>
                <a:gridCol w="3352800"/>
                <a:gridCol w="3200400"/>
              </a:tblGrid>
              <a:tr h="42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Критерий оценки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Grid-Following (GFL) Инвертор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Grid-Forming (GFM) Инвертор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Стабильность частоты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 стабилизирует; следует за сетью. Отклонение ≥ 0.2 Гц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Активно формирует и стабилизирует. Отклонение ≤ 0.1 Гц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1425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Качество электроэнергии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Может ухудшать (высшие гармоники). Коэффициент несинусоидальности &gt; 8%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Улучшает форму напряжения (фильтрация). Коэффициент несинусоидальности &lt; 5%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1425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Устойчивость к КЗ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Мгновенное отключение (t≈20-40 мс)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Поддерживает питание, "проезжает" провал (LVRT). Время отключения t≥100 мс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1425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Быстродействие управления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Реакция на изменение ~100 мс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152400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30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rgbClr val="0F1115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Реакция на изменение ~20-40 мс</a:t>
                      </a:r>
                      <a:endParaRPr sz="1150">
                        <a:solidFill>
                          <a:srgbClr val="0F1115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0" marB="95250" marR="91425" marL="152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 sz="3400">
                <a:solidFill>
                  <a:srgbClr val="38761D"/>
                </a:solidFill>
              </a:rPr>
              <a:t>Grid-Following</a:t>
            </a:r>
            <a:endParaRPr b="1" sz="3400">
              <a:solidFill>
                <a:srgbClr val="38761D"/>
              </a:solidFill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-1220325" y="45894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94194"/>
            <a:ext cx="4552488" cy="384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9913" y="843069"/>
            <a:ext cx="2605438" cy="3844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150" y="2756850"/>
            <a:ext cx="728775" cy="9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