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27432000" cx="36576000"/>
  <p:notesSz cx="6934200" cy="9220200"/>
  <p:embeddedFontLst>
    <p:embeddedFont>
      <p:font typeface="Garamond"/>
      <p:regular r:id="rId16"/>
      <p:bold r:id="rId17"/>
      <p:italic r:id="rId18"/>
      <p:boldItalic r:id="rId19"/>
    </p:embeddedFont>
    <p:embeddedFont>
      <p:font typeface="Helvetica Neue"/>
      <p:regular r:id="rId20"/>
      <p:bold r:id="rId21"/>
      <p:italic r:id="rId22"/>
      <p:boldItalic r:id="rId23"/>
    </p:embeddedFont>
    <p:embeddedFont>
      <p:font typeface="Gill Sans"/>
      <p:regular r:id="rId24"/>
      <p:bold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ihvID9ojVklSiclG3gzUCyFFQKc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5" name="John Jennes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22" Type="http://schemas.openxmlformats.org/officeDocument/2006/relationships/font" Target="fonts/HelveticaNeue-italic.fntdata"/><Relationship Id="rId21" Type="http://schemas.openxmlformats.org/officeDocument/2006/relationships/font" Target="fonts/HelveticaNeue-bold.fntdata"/><Relationship Id="rId24" Type="http://schemas.openxmlformats.org/officeDocument/2006/relationships/font" Target="fonts/GillSans-regular.fntdata"/><Relationship Id="rId23" Type="http://schemas.openxmlformats.org/officeDocument/2006/relationships/font" Target="fonts/HelveticaNeue-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font" Target="fonts/GillSans-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aramond-bold.fntdata"/><Relationship Id="rId16" Type="http://schemas.openxmlformats.org/officeDocument/2006/relationships/font" Target="fonts/Garamond-regular.fntdata"/><Relationship Id="rId19" Type="http://schemas.openxmlformats.org/officeDocument/2006/relationships/font" Target="fonts/Garamond-boldItalic.fntdata"/><Relationship Id="rId18" Type="http://schemas.openxmlformats.org/officeDocument/2006/relationships/font" Target="fonts/Garamond-italic.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4-01T03:12:33.156">
    <p:pos x="17005" y="4344"/>
    <p:text>Update</p:text>
    <p:extLst>
      <p:ext uri="{C676402C-5697-4E1C-873F-D02D1690AC5C}">
        <p15:threadingInfo timeZoneBias="0"/>
      </p:ext>
      <p:ext uri="http://customooxmlschemas.google.com/">
        <go:slidesCustomData xmlns:go="http://customooxmlschemas.google.com/" commentPostId="AAABhXMwpHI"/>
      </p:ext>
    </p:extLst>
  </p:cm>
  <p:cm authorId="0" idx="2" dt="2025-04-01T03:04:38.002">
    <p:pos x="405" y="14107"/>
    <p:text>Need better graphic (show how it relates to malware)</p:text>
    <p:extLst>
      <p:ext uri="{C676402C-5697-4E1C-873F-D02D1690AC5C}">
        <p15:threadingInfo timeZoneBias="0"/>
      </p:ext>
      <p:ext uri="http://customooxmlschemas.google.com/">
        <go:slidesCustomData xmlns:go="http://customooxmlschemas.google.com/" commentPostId="AAABhXMwpG8"/>
      </p:ext>
    </p:extLst>
  </p:cm>
  <p:cm authorId="0" idx="3" dt="2025-04-01T03:10:32.321">
    <p:pos x="11768" y="4231"/>
    <p:text>is it is still seq -to -seq?</p:text>
    <p:extLst>
      <p:ext uri="{C676402C-5697-4E1C-873F-D02D1690AC5C}">
        <p15:threadingInfo timeZoneBias="0"/>
      </p:ext>
      <p:ext uri="http://customooxmlschemas.google.com/">
        <go:slidesCustomData xmlns:go="http://customooxmlschemas.google.com/" commentPostId="AAABhXMwpHA"/>
      </p:ext>
    </p:extLst>
  </p:cm>
  <p:cm authorId="0" idx="4" dt="2025-04-01T03:12:45.097">
    <p:pos x="17152" y="8628"/>
    <p:text>update</p:text>
    <p:extLst>
      <p:ext uri="{C676402C-5697-4E1C-873F-D02D1690AC5C}">
        <p15:threadingInfo timeZoneBias="0"/>
      </p:ext>
      <p:ext uri="http://customooxmlschemas.google.com/">
        <go:slidesCustomData xmlns:go="http://customooxmlschemas.google.com/" commentPostId="AAABhXMwpHM"/>
      </p:ext>
    </p:extLst>
  </p:cm>
  <p:cm authorId="0" idx="5" dt="2025-04-01T03:12:22.489">
    <p:pos x="11778" y="8088"/>
    <p:text>Add more detail (UMAP/DBSCAN)</p:text>
    <p:extLst>
      <p:ext uri="{C676402C-5697-4E1C-873F-D02D1690AC5C}">
        <p15:threadingInfo timeZoneBias="0"/>
      </p:ext>
      <p:ext uri="http://customooxmlschemas.google.com/">
        <go:slidesCustomData xmlns:go="http://customooxmlschemas.google.com/" commentPostId="AAABhXMwpH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55925" y="691500"/>
            <a:ext cx="4623025" cy="3457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93400" y="4379575"/>
            <a:ext cx="5547350" cy="4149075"/>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7d104fb4c_0_0:notes"/>
          <p:cNvSpPr txBox="1"/>
          <p:nvPr>
            <p:ph idx="1" type="body"/>
          </p:nvPr>
        </p:nvSpPr>
        <p:spPr>
          <a:xfrm>
            <a:off x="693400" y="4379575"/>
            <a:ext cx="5547300" cy="414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Abstract: </a:t>
            </a:r>
            <a:r>
              <a:rPr lang="en-US" sz="3900">
                <a:solidFill>
                  <a:srgbClr val="1F2328"/>
                </a:solidFill>
              </a:rPr>
              <a:t>In recent years an increase in polymorphic and mutational malware has been noted by traditional antivirus (AV) software. These traditional AVs are often unable to classify obfuscated malware that should be in the same family leading to a large number of unnecessary malware </a:t>
            </a:r>
            <a:r>
              <a:rPr lang="en-US" sz="3900">
                <a:solidFill>
                  <a:srgbClr val="1F2328"/>
                </a:solidFill>
                <a:extLst>
                  <a:ext uri="http://customooxmlschemas.google.com/">
                    <go:slidesCustomData xmlns:go="http://customooxmlschemas.google.com/" textRoundtripDataId="0"/>
                  </a:ext>
                </a:extLst>
              </a:rPr>
              <a:t>families</a:t>
            </a:r>
            <a:r>
              <a:rPr lang="en-US" sz="3900">
                <a:solidFill>
                  <a:srgbClr val="1F2328"/>
                </a:solidFill>
              </a:rPr>
              <a:t>. We propose using a transformer-based </a:t>
            </a:r>
            <a:endParaRPr/>
          </a:p>
        </p:txBody>
      </p:sp>
      <p:sp>
        <p:nvSpPr>
          <p:cNvPr id="82" name="Google Shape;82;g347d104fb4c_0_0:notes"/>
          <p:cNvSpPr/>
          <p:nvPr>
            <p:ph idx="2" type="sldImg"/>
          </p:nvPr>
        </p:nvSpPr>
        <p:spPr>
          <a:xfrm>
            <a:off x="1155925" y="691500"/>
            <a:ext cx="4623000" cy="3457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476228184a_0_20:notes"/>
          <p:cNvSpPr/>
          <p:nvPr>
            <p:ph idx="2" type="sldImg"/>
          </p:nvPr>
        </p:nvSpPr>
        <p:spPr>
          <a:xfrm>
            <a:off x="1155925" y="691500"/>
            <a:ext cx="4623000" cy="34575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476228184a_0_20:notes"/>
          <p:cNvSpPr txBox="1"/>
          <p:nvPr>
            <p:ph idx="1" type="body"/>
          </p:nvPr>
        </p:nvSpPr>
        <p:spPr>
          <a:xfrm>
            <a:off x="693400" y="4379575"/>
            <a:ext cx="5547300" cy="41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752580e8e_0_5:notes"/>
          <p:cNvSpPr txBox="1"/>
          <p:nvPr>
            <p:ph idx="1" type="body"/>
          </p:nvPr>
        </p:nvSpPr>
        <p:spPr>
          <a:xfrm>
            <a:off x="693400" y="4379575"/>
            <a:ext cx="5547300" cy="414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Abstract: </a:t>
            </a:r>
            <a:r>
              <a:rPr lang="en-US" sz="3900">
                <a:solidFill>
                  <a:srgbClr val="1F2328"/>
                </a:solidFill>
              </a:rPr>
              <a:t>In recent years an increase in polymorphic and mutational malware has been noted by traditional antivirus (AV) software. These traditional AVs are often unable to classify obfuscated malware that should be in the same family leading to a large number of unnecessary malware </a:t>
            </a:r>
            <a:r>
              <a:rPr lang="en-US" sz="3900">
                <a:solidFill>
                  <a:srgbClr val="1F2328"/>
                </a:solidFill>
                <a:extLst>
                  <a:ext uri="http://customooxmlschemas.google.com/">
                    <go:slidesCustomData xmlns:go="http://customooxmlschemas.google.com/" textRoundtripDataId="2"/>
                  </a:ext>
                </a:extLst>
              </a:rPr>
              <a:t>families</a:t>
            </a:r>
            <a:r>
              <a:rPr lang="en-US" sz="3900">
                <a:solidFill>
                  <a:srgbClr val="1F2328"/>
                </a:solidFill>
              </a:rPr>
              <a:t>. We propose using a transformer-based </a:t>
            </a:r>
            <a:endParaRPr/>
          </a:p>
        </p:txBody>
      </p:sp>
      <p:sp>
        <p:nvSpPr>
          <p:cNvPr id="123" name="Google Shape;123;g34752580e8e_0_5:notes"/>
          <p:cNvSpPr/>
          <p:nvPr>
            <p:ph idx="2" type="sldImg"/>
          </p:nvPr>
        </p:nvSpPr>
        <p:spPr>
          <a:xfrm>
            <a:off x="1155925" y="691500"/>
            <a:ext cx="4623000" cy="3457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848111d67_0_3:notes"/>
          <p:cNvSpPr txBox="1"/>
          <p:nvPr>
            <p:ph idx="1" type="body"/>
          </p:nvPr>
        </p:nvSpPr>
        <p:spPr>
          <a:xfrm>
            <a:off x="693400" y="4379575"/>
            <a:ext cx="5547300" cy="414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Abstract: </a:t>
            </a:r>
            <a:r>
              <a:rPr lang="en-US" sz="3900">
                <a:solidFill>
                  <a:srgbClr val="1F2328"/>
                </a:solidFill>
              </a:rPr>
              <a:t>In recent years an increase in polymorphic and mutational malware has been noted by traditional antivirus (AV) software. These traditional AVs are often unable to classify obfuscated malware that should be in the same family leading to a large number of unnecessary malware </a:t>
            </a:r>
            <a:r>
              <a:rPr lang="en-US" sz="3900">
                <a:solidFill>
                  <a:srgbClr val="1F2328"/>
                </a:solidFill>
                <a:extLst>
                  <a:ext uri="http://customooxmlschemas.google.com/">
                    <go:slidesCustomData xmlns:go="http://customooxmlschemas.google.com/" textRoundtripDataId="3"/>
                  </a:ext>
                </a:extLst>
              </a:rPr>
              <a:t>families</a:t>
            </a:r>
            <a:r>
              <a:rPr lang="en-US" sz="3900">
                <a:solidFill>
                  <a:srgbClr val="1F2328"/>
                </a:solidFill>
              </a:rPr>
              <a:t>. We propose using a transformer-based </a:t>
            </a:r>
            <a:endParaRPr/>
          </a:p>
        </p:txBody>
      </p:sp>
      <p:sp>
        <p:nvSpPr>
          <p:cNvPr id="159" name="Google Shape;159;g34848111d67_0_3:notes"/>
          <p:cNvSpPr/>
          <p:nvPr>
            <p:ph idx="2" type="sldImg"/>
          </p:nvPr>
        </p:nvSpPr>
        <p:spPr>
          <a:xfrm>
            <a:off x="1155925" y="691500"/>
            <a:ext cx="4623000" cy="3457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34813b50058_0_0:notes"/>
          <p:cNvSpPr txBox="1"/>
          <p:nvPr>
            <p:ph idx="1" type="body"/>
          </p:nvPr>
        </p:nvSpPr>
        <p:spPr>
          <a:xfrm>
            <a:off x="693400" y="4379575"/>
            <a:ext cx="5547300" cy="414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Abstract: </a:t>
            </a:r>
            <a:r>
              <a:rPr lang="en-US" sz="3900">
                <a:solidFill>
                  <a:srgbClr val="1F2328"/>
                </a:solidFill>
              </a:rPr>
              <a:t>In recent years an increase in polymorphic and mutational malware has been noted by traditional antivirus (AV) software. These traditional AVs are often unable to classify obfuscated malware that should be in the same family leading to a large number of unnecessary malware </a:t>
            </a:r>
            <a:r>
              <a:rPr lang="en-US" sz="3900">
                <a:solidFill>
                  <a:srgbClr val="1F2328"/>
                </a:solidFill>
                <a:extLst>
                  <a:ext uri="http://customooxmlschemas.google.com/">
                    <go:slidesCustomData xmlns:go="http://customooxmlschemas.google.com/" textRoundtripDataId="5"/>
                  </a:ext>
                </a:extLst>
              </a:rPr>
              <a:t>families</a:t>
            </a:r>
            <a:r>
              <a:rPr lang="en-US" sz="3900">
                <a:solidFill>
                  <a:srgbClr val="1F2328"/>
                </a:solidFill>
              </a:rPr>
              <a:t>. We propose using a transformer-based </a:t>
            </a:r>
            <a:endParaRPr/>
          </a:p>
        </p:txBody>
      </p:sp>
      <p:sp>
        <p:nvSpPr>
          <p:cNvPr id="201" name="Google Shape;201;g34813b50058_0_0:notes"/>
          <p:cNvSpPr/>
          <p:nvPr>
            <p:ph idx="2" type="sldImg"/>
          </p:nvPr>
        </p:nvSpPr>
        <p:spPr>
          <a:xfrm>
            <a:off x="1155925" y="691500"/>
            <a:ext cx="4623000" cy="3457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notes"/>
          <p:cNvSpPr txBox="1"/>
          <p:nvPr>
            <p:ph idx="1" type="body"/>
          </p:nvPr>
        </p:nvSpPr>
        <p:spPr>
          <a:xfrm>
            <a:off x="693400" y="4379575"/>
            <a:ext cx="5547350" cy="4149075"/>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Abstract: </a:t>
            </a:r>
            <a:r>
              <a:rPr lang="en-US" sz="3900">
                <a:solidFill>
                  <a:srgbClr val="1F2328"/>
                </a:solidFill>
              </a:rPr>
              <a:t>In recent years an increase in polymorphic and mutational malware has been noted by traditional antivirus (AV) software. These traditional AVs are often unable to classify obfuscated malware that should be in the same family leading to a large number of unnecessary malware </a:t>
            </a:r>
            <a:r>
              <a:rPr lang="en-US" sz="3900">
                <a:solidFill>
                  <a:srgbClr val="1F2328"/>
                </a:solidFill>
                <a:extLst>
                  <a:ext uri="http://customooxmlschemas.google.com/">
                    <go:slidesCustomData xmlns:go="http://customooxmlschemas.google.com/" textRoundtripDataId="7"/>
                  </a:ext>
                </a:extLst>
              </a:rPr>
              <a:t>families</a:t>
            </a:r>
            <a:r>
              <a:rPr lang="en-US" sz="3900">
                <a:solidFill>
                  <a:srgbClr val="1F2328"/>
                </a:solidFill>
              </a:rPr>
              <a:t>. We propose using a transformer-based </a:t>
            </a:r>
            <a:endParaRPr/>
          </a:p>
        </p:txBody>
      </p:sp>
      <p:sp>
        <p:nvSpPr>
          <p:cNvPr id="238" name="Google Shape;238;p1:notes"/>
          <p:cNvSpPr/>
          <p:nvPr>
            <p:ph idx="2" type="sldImg"/>
          </p:nvPr>
        </p:nvSpPr>
        <p:spPr>
          <a:xfrm>
            <a:off x="1155925" y="691500"/>
            <a:ext cx="4623025" cy="345757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478ea85bb5_1_4:notes"/>
          <p:cNvSpPr txBox="1"/>
          <p:nvPr>
            <p:ph idx="1" type="body"/>
          </p:nvPr>
        </p:nvSpPr>
        <p:spPr>
          <a:xfrm>
            <a:off x="693400" y="4379575"/>
            <a:ext cx="5547300" cy="41490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US"/>
              <a:t>Abstract: </a:t>
            </a:r>
            <a:r>
              <a:rPr lang="en-US" sz="3900">
                <a:solidFill>
                  <a:srgbClr val="1F2328"/>
                </a:solidFill>
              </a:rPr>
              <a:t>In recent years an increase in polymorphic and mutational malware has been noted by traditional antivirus (AV) software. These traditional AVs are often unable to classify obfuscated malware that should be in the same family leading to a large number of unnecessary malware </a:t>
            </a:r>
            <a:r>
              <a:rPr lang="en-US" sz="3900">
                <a:solidFill>
                  <a:srgbClr val="1F2328"/>
                </a:solidFill>
                <a:extLst>
                  <a:ext uri="http://customooxmlschemas.google.com/">
                    <go:slidesCustomData xmlns:go="http://customooxmlschemas.google.com/" textRoundtripDataId="10"/>
                  </a:ext>
                </a:extLst>
              </a:rPr>
              <a:t>families</a:t>
            </a:r>
            <a:r>
              <a:rPr lang="en-US" sz="3900">
                <a:solidFill>
                  <a:srgbClr val="1F2328"/>
                </a:solidFill>
              </a:rPr>
              <a:t>. We propose using a transformer-based </a:t>
            </a:r>
            <a:endParaRPr/>
          </a:p>
        </p:txBody>
      </p:sp>
      <p:sp>
        <p:nvSpPr>
          <p:cNvPr id="306" name="Google Shape;306;g3478ea85bb5_1_4:notes"/>
          <p:cNvSpPr/>
          <p:nvPr>
            <p:ph idx="2" type="sldImg"/>
          </p:nvPr>
        </p:nvSpPr>
        <p:spPr>
          <a:xfrm>
            <a:off x="1155925" y="691500"/>
            <a:ext cx="4623000" cy="34575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4752580e8e_0_82:notes"/>
          <p:cNvSpPr/>
          <p:nvPr>
            <p:ph idx="2" type="sldImg"/>
          </p:nvPr>
        </p:nvSpPr>
        <p:spPr>
          <a:xfrm>
            <a:off x="1155925" y="691500"/>
            <a:ext cx="4623000" cy="34575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4752580e8e_0_82:notes"/>
          <p:cNvSpPr txBox="1"/>
          <p:nvPr>
            <p:ph idx="1" type="body"/>
          </p:nvPr>
        </p:nvSpPr>
        <p:spPr>
          <a:xfrm>
            <a:off x="693400" y="4379575"/>
            <a:ext cx="5547300" cy="41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478ea85bb5_1_45:notes"/>
          <p:cNvSpPr/>
          <p:nvPr>
            <p:ph idx="2" type="sldImg"/>
          </p:nvPr>
        </p:nvSpPr>
        <p:spPr>
          <a:xfrm>
            <a:off x="1155925" y="691500"/>
            <a:ext cx="4623000" cy="34575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478ea85bb5_1_45:notes"/>
          <p:cNvSpPr txBox="1"/>
          <p:nvPr>
            <p:ph idx="1" type="body"/>
          </p:nvPr>
        </p:nvSpPr>
        <p:spPr>
          <a:xfrm>
            <a:off x="693400" y="4379575"/>
            <a:ext cx="5547300" cy="41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476228184a_0_10:notes"/>
          <p:cNvSpPr/>
          <p:nvPr>
            <p:ph idx="2" type="sldImg"/>
          </p:nvPr>
        </p:nvSpPr>
        <p:spPr>
          <a:xfrm>
            <a:off x="1155925" y="691500"/>
            <a:ext cx="4623000" cy="34575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476228184a_0_10:notes"/>
          <p:cNvSpPr txBox="1"/>
          <p:nvPr>
            <p:ph idx="1" type="body"/>
          </p:nvPr>
        </p:nvSpPr>
        <p:spPr>
          <a:xfrm>
            <a:off x="693400" y="4379575"/>
            <a:ext cx="5547300" cy="4149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6"/>
          <p:cNvSpPr txBox="1"/>
          <p:nvPr>
            <p:ph idx="10" type="dt"/>
          </p:nvPr>
        </p:nvSpPr>
        <p:spPr>
          <a:xfrm>
            <a:off x="1828800" y="25425410"/>
            <a:ext cx="8534400" cy="1460500"/>
          </a:xfrm>
          <a:prstGeom prst="rect">
            <a:avLst/>
          </a:prstGeom>
          <a:noFill/>
          <a:ln>
            <a:noFill/>
          </a:ln>
        </p:spPr>
        <p:txBody>
          <a:bodyPr anchorCtr="0" anchor="ctr" bIns="188000" lIns="376000" spcFirstLastPara="1" rIns="376000" wrap="square" tIns="188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6"/>
          <p:cNvSpPr txBox="1"/>
          <p:nvPr>
            <p:ph idx="11" type="ftr"/>
          </p:nvPr>
        </p:nvSpPr>
        <p:spPr>
          <a:xfrm>
            <a:off x="12496800" y="25425410"/>
            <a:ext cx="11582400" cy="1460500"/>
          </a:xfrm>
          <a:prstGeom prst="rect">
            <a:avLst/>
          </a:prstGeom>
          <a:noFill/>
          <a:ln>
            <a:noFill/>
          </a:ln>
        </p:spPr>
        <p:txBody>
          <a:bodyPr anchorCtr="0" anchor="ctr" bIns="188000" lIns="376000" spcFirstLastPara="1" rIns="376000" wrap="square" tIns="188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 name="Google Shape;14;p6"/>
          <p:cNvSpPr txBox="1"/>
          <p:nvPr>
            <p:ph idx="12" type="sldNum"/>
          </p:nvPr>
        </p:nvSpPr>
        <p:spPr>
          <a:xfrm>
            <a:off x="26212800" y="25425410"/>
            <a:ext cx="8534400" cy="1460500"/>
          </a:xfrm>
          <a:prstGeom prst="rect">
            <a:avLst/>
          </a:prstGeom>
          <a:noFill/>
          <a:ln>
            <a:noFill/>
          </a:ln>
        </p:spPr>
        <p:txBody>
          <a:bodyPr anchorCtr="0" anchor="ctr" bIns="188000" lIns="376000" spcFirstLastPara="1" rIns="376000" wrap="square" tIns="188000">
            <a:noAutofit/>
          </a:bodyPr>
          <a:lstStyle>
            <a:lvl1pPr indent="0" lvl="0"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5"/>
          <p:cNvSpPr txBox="1"/>
          <p:nvPr>
            <p:ph type="title"/>
          </p:nvPr>
        </p:nvSpPr>
        <p:spPr>
          <a:xfrm>
            <a:off x="1828800" y="1098552"/>
            <a:ext cx="32918400" cy="4572000"/>
          </a:xfrm>
          <a:prstGeom prst="rect">
            <a:avLst/>
          </a:prstGeom>
          <a:noFill/>
          <a:ln>
            <a:noFill/>
          </a:ln>
        </p:spPr>
        <p:txBody>
          <a:bodyPr anchorCtr="0" anchor="ctr" bIns="188000" lIns="376000" spcFirstLastPara="1" rIns="376000" wrap="square" tIns="1880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5"/>
          <p:cNvSpPr txBox="1"/>
          <p:nvPr>
            <p:ph idx="1" type="body"/>
          </p:nvPr>
        </p:nvSpPr>
        <p:spPr>
          <a:xfrm rot="5400000">
            <a:off x="9236074" y="-1006463"/>
            <a:ext cx="18103852" cy="32918400"/>
          </a:xfrm>
          <a:prstGeom prst="rect">
            <a:avLst/>
          </a:prstGeom>
          <a:noFill/>
          <a:ln>
            <a:noFill/>
          </a:ln>
        </p:spPr>
        <p:txBody>
          <a:bodyPr anchorCtr="0" anchor="t" bIns="188000" lIns="376000" spcFirstLastPara="1" rIns="376000" wrap="square" tIns="1880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1" name="Google Shape;71;p15"/>
          <p:cNvSpPr txBox="1"/>
          <p:nvPr>
            <p:ph idx="10" type="dt"/>
          </p:nvPr>
        </p:nvSpPr>
        <p:spPr>
          <a:xfrm>
            <a:off x="1828800" y="25425410"/>
            <a:ext cx="8534400" cy="1460500"/>
          </a:xfrm>
          <a:prstGeom prst="rect">
            <a:avLst/>
          </a:prstGeom>
          <a:noFill/>
          <a:ln>
            <a:noFill/>
          </a:ln>
        </p:spPr>
        <p:txBody>
          <a:bodyPr anchorCtr="0" anchor="ctr" bIns="188000" lIns="376000" spcFirstLastPara="1" rIns="376000" wrap="square" tIns="188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5"/>
          <p:cNvSpPr txBox="1"/>
          <p:nvPr>
            <p:ph idx="11" type="ftr"/>
          </p:nvPr>
        </p:nvSpPr>
        <p:spPr>
          <a:xfrm>
            <a:off x="12496800" y="25425410"/>
            <a:ext cx="11582400" cy="1460500"/>
          </a:xfrm>
          <a:prstGeom prst="rect">
            <a:avLst/>
          </a:prstGeom>
          <a:noFill/>
          <a:ln>
            <a:noFill/>
          </a:ln>
        </p:spPr>
        <p:txBody>
          <a:bodyPr anchorCtr="0" anchor="ctr" bIns="188000" lIns="376000" spcFirstLastPara="1" rIns="376000" wrap="square" tIns="188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5"/>
          <p:cNvSpPr txBox="1"/>
          <p:nvPr>
            <p:ph idx="12" type="sldNum"/>
          </p:nvPr>
        </p:nvSpPr>
        <p:spPr>
          <a:xfrm>
            <a:off x="26212800" y="25425410"/>
            <a:ext cx="8534400" cy="1460500"/>
          </a:xfrm>
          <a:prstGeom prst="rect">
            <a:avLst/>
          </a:prstGeom>
          <a:noFill/>
          <a:ln>
            <a:noFill/>
          </a:ln>
        </p:spPr>
        <p:txBody>
          <a:bodyPr anchorCtr="0" anchor="ctr" bIns="188000" lIns="376000" spcFirstLastPara="1" rIns="376000" wrap="square" tIns="188000">
            <a:noAutofit/>
          </a:bodyPr>
          <a:lstStyle>
            <a:lvl1pPr indent="0" lvl="0"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6"/>
          <p:cNvSpPr txBox="1"/>
          <p:nvPr>
            <p:ph type="title"/>
          </p:nvPr>
        </p:nvSpPr>
        <p:spPr>
          <a:xfrm rot="5400000">
            <a:off x="18929350" y="8686812"/>
            <a:ext cx="23406100" cy="8229600"/>
          </a:xfrm>
          <a:prstGeom prst="rect">
            <a:avLst/>
          </a:prstGeom>
          <a:noFill/>
          <a:ln>
            <a:noFill/>
          </a:ln>
        </p:spPr>
        <p:txBody>
          <a:bodyPr anchorCtr="0" anchor="ctr" bIns="188000" lIns="376000" spcFirstLastPara="1" rIns="376000" wrap="square" tIns="1880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6"/>
          <p:cNvSpPr txBox="1"/>
          <p:nvPr>
            <p:ph idx="1" type="body"/>
          </p:nvPr>
        </p:nvSpPr>
        <p:spPr>
          <a:xfrm rot="5400000">
            <a:off x="2165350" y="762012"/>
            <a:ext cx="23406100" cy="24079200"/>
          </a:xfrm>
          <a:prstGeom prst="rect">
            <a:avLst/>
          </a:prstGeom>
          <a:noFill/>
          <a:ln>
            <a:noFill/>
          </a:ln>
        </p:spPr>
        <p:txBody>
          <a:bodyPr anchorCtr="0" anchor="t" bIns="188000" lIns="376000" spcFirstLastPara="1" rIns="376000" wrap="square" tIns="1880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7" name="Google Shape;77;p16"/>
          <p:cNvSpPr txBox="1"/>
          <p:nvPr>
            <p:ph idx="10" type="dt"/>
          </p:nvPr>
        </p:nvSpPr>
        <p:spPr>
          <a:xfrm>
            <a:off x="1828800" y="25425410"/>
            <a:ext cx="8534400" cy="1460500"/>
          </a:xfrm>
          <a:prstGeom prst="rect">
            <a:avLst/>
          </a:prstGeom>
          <a:noFill/>
          <a:ln>
            <a:noFill/>
          </a:ln>
        </p:spPr>
        <p:txBody>
          <a:bodyPr anchorCtr="0" anchor="ctr" bIns="188000" lIns="376000" spcFirstLastPara="1" rIns="376000" wrap="square" tIns="188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6"/>
          <p:cNvSpPr txBox="1"/>
          <p:nvPr>
            <p:ph idx="11" type="ftr"/>
          </p:nvPr>
        </p:nvSpPr>
        <p:spPr>
          <a:xfrm>
            <a:off x="12496800" y="25425410"/>
            <a:ext cx="11582400" cy="1460500"/>
          </a:xfrm>
          <a:prstGeom prst="rect">
            <a:avLst/>
          </a:prstGeom>
          <a:noFill/>
          <a:ln>
            <a:noFill/>
          </a:ln>
        </p:spPr>
        <p:txBody>
          <a:bodyPr anchorCtr="0" anchor="ctr" bIns="188000" lIns="376000" spcFirstLastPara="1" rIns="376000" wrap="square" tIns="188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6"/>
          <p:cNvSpPr txBox="1"/>
          <p:nvPr>
            <p:ph idx="12" type="sldNum"/>
          </p:nvPr>
        </p:nvSpPr>
        <p:spPr>
          <a:xfrm>
            <a:off x="26212800" y="25425410"/>
            <a:ext cx="8534400" cy="1460500"/>
          </a:xfrm>
          <a:prstGeom prst="rect">
            <a:avLst/>
          </a:prstGeom>
          <a:noFill/>
          <a:ln>
            <a:noFill/>
          </a:ln>
        </p:spPr>
        <p:txBody>
          <a:bodyPr anchorCtr="0" anchor="ctr" bIns="188000" lIns="376000" spcFirstLastPara="1" rIns="376000" wrap="square" tIns="188000">
            <a:noAutofit/>
          </a:bodyPr>
          <a:lstStyle>
            <a:lvl1pPr indent="0" lvl="0"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7"/>
          <p:cNvSpPr txBox="1"/>
          <p:nvPr>
            <p:ph type="ctrTitle"/>
          </p:nvPr>
        </p:nvSpPr>
        <p:spPr>
          <a:xfrm>
            <a:off x="2743200" y="8521711"/>
            <a:ext cx="31089600" cy="5880100"/>
          </a:xfrm>
          <a:prstGeom prst="rect">
            <a:avLst/>
          </a:prstGeom>
          <a:noFill/>
          <a:ln>
            <a:noFill/>
          </a:ln>
        </p:spPr>
        <p:txBody>
          <a:bodyPr anchorCtr="0" anchor="ctr" bIns="188000" lIns="376000" spcFirstLastPara="1" rIns="376000" wrap="square" tIns="1880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7"/>
          <p:cNvSpPr txBox="1"/>
          <p:nvPr>
            <p:ph idx="1" type="subTitle"/>
          </p:nvPr>
        </p:nvSpPr>
        <p:spPr>
          <a:xfrm>
            <a:off x="5486400" y="15544800"/>
            <a:ext cx="25603200" cy="7010400"/>
          </a:xfrm>
          <a:prstGeom prst="rect">
            <a:avLst/>
          </a:prstGeom>
          <a:noFill/>
          <a:ln>
            <a:noFill/>
          </a:ln>
        </p:spPr>
        <p:txBody>
          <a:bodyPr anchorCtr="0" anchor="t" bIns="188000" lIns="376000" spcFirstLastPara="1" rIns="376000" wrap="square" tIns="188000">
            <a:normAutofit/>
          </a:bodyPr>
          <a:lstStyle>
            <a:lvl1pPr lvl="0" algn="ctr">
              <a:lnSpc>
                <a:spcPct val="100000"/>
              </a:lnSpc>
              <a:spcBef>
                <a:spcPts val="2475"/>
              </a:spcBef>
              <a:spcAft>
                <a:spcPts val="0"/>
              </a:spcAft>
              <a:buClr>
                <a:srgbClr val="888888"/>
              </a:buClr>
              <a:buSzPts val="12375"/>
              <a:buNone/>
              <a:defRPr>
                <a:solidFill>
                  <a:srgbClr val="888888"/>
                </a:solidFill>
              </a:defRPr>
            </a:lvl1pPr>
            <a:lvl2pPr lvl="1" algn="ctr">
              <a:lnSpc>
                <a:spcPct val="100000"/>
              </a:lnSpc>
              <a:spcBef>
                <a:spcPts val="2156"/>
              </a:spcBef>
              <a:spcAft>
                <a:spcPts val="0"/>
              </a:spcAft>
              <a:buClr>
                <a:srgbClr val="888888"/>
              </a:buClr>
              <a:buSzPts val="10781"/>
              <a:buNone/>
              <a:defRPr>
                <a:solidFill>
                  <a:srgbClr val="888888"/>
                </a:solidFill>
              </a:defRPr>
            </a:lvl2pPr>
            <a:lvl3pPr lvl="2" algn="ctr">
              <a:lnSpc>
                <a:spcPct val="100000"/>
              </a:lnSpc>
              <a:spcBef>
                <a:spcPts val="1856"/>
              </a:spcBef>
              <a:spcAft>
                <a:spcPts val="0"/>
              </a:spcAft>
              <a:buClr>
                <a:srgbClr val="888888"/>
              </a:buClr>
              <a:buSzPts val="9281"/>
              <a:buNone/>
              <a:defRPr>
                <a:solidFill>
                  <a:srgbClr val="888888"/>
                </a:solidFill>
              </a:defRPr>
            </a:lvl3pPr>
            <a:lvl4pPr lvl="3" algn="ctr">
              <a:lnSpc>
                <a:spcPct val="100000"/>
              </a:lnSpc>
              <a:spcBef>
                <a:spcPts val="1538"/>
              </a:spcBef>
              <a:spcAft>
                <a:spcPts val="0"/>
              </a:spcAft>
              <a:buClr>
                <a:srgbClr val="888888"/>
              </a:buClr>
              <a:buSzPts val="7688"/>
              <a:buNone/>
              <a:defRPr>
                <a:solidFill>
                  <a:srgbClr val="888888"/>
                </a:solidFill>
              </a:defRPr>
            </a:lvl4pPr>
            <a:lvl5pPr lvl="4" algn="ctr">
              <a:lnSpc>
                <a:spcPct val="100000"/>
              </a:lnSpc>
              <a:spcBef>
                <a:spcPts val="1538"/>
              </a:spcBef>
              <a:spcAft>
                <a:spcPts val="0"/>
              </a:spcAft>
              <a:buClr>
                <a:srgbClr val="888888"/>
              </a:buClr>
              <a:buSzPts val="7688"/>
              <a:buNone/>
              <a:defRPr>
                <a:solidFill>
                  <a:srgbClr val="888888"/>
                </a:solidFill>
              </a:defRPr>
            </a:lvl5pPr>
            <a:lvl6pPr lvl="5" algn="ctr">
              <a:lnSpc>
                <a:spcPct val="100000"/>
              </a:lnSpc>
              <a:spcBef>
                <a:spcPts val="1538"/>
              </a:spcBef>
              <a:spcAft>
                <a:spcPts val="0"/>
              </a:spcAft>
              <a:buClr>
                <a:srgbClr val="888888"/>
              </a:buClr>
              <a:buSzPts val="7688"/>
              <a:buNone/>
              <a:defRPr>
                <a:solidFill>
                  <a:srgbClr val="888888"/>
                </a:solidFill>
              </a:defRPr>
            </a:lvl6pPr>
            <a:lvl7pPr lvl="6" algn="ctr">
              <a:lnSpc>
                <a:spcPct val="100000"/>
              </a:lnSpc>
              <a:spcBef>
                <a:spcPts val="1538"/>
              </a:spcBef>
              <a:spcAft>
                <a:spcPts val="0"/>
              </a:spcAft>
              <a:buClr>
                <a:srgbClr val="888888"/>
              </a:buClr>
              <a:buSzPts val="7688"/>
              <a:buNone/>
              <a:defRPr>
                <a:solidFill>
                  <a:srgbClr val="888888"/>
                </a:solidFill>
              </a:defRPr>
            </a:lvl7pPr>
            <a:lvl8pPr lvl="7" algn="ctr">
              <a:lnSpc>
                <a:spcPct val="100000"/>
              </a:lnSpc>
              <a:spcBef>
                <a:spcPts val="1538"/>
              </a:spcBef>
              <a:spcAft>
                <a:spcPts val="0"/>
              </a:spcAft>
              <a:buClr>
                <a:srgbClr val="888888"/>
              </a:buClr>
              <a:buSzPts val="7688"/>
              <a:buNone/>
              <a:defRPr>
                <a:solidFill>
                  <a:srgbClr val="888888"/>
                </a:solidFill>
              </a:defRPr>
            </a:lvl8pPr>
            <a:lvl9pPr lvl="8" algn="ctr">
              <a:lnSpc>
                <a:spcPct val="100000"/>
              </a:lnSpc>
              <a:spcBef>
                <a:spcPts val="1538"/>
              </a:spcBef>
              <a:spcAft>
                <a:spcPts val="0"/>
              </a:spcAft>
              <a:buClr>
                <a:srgbClr val="888888"/>
              </a:buClr>
              <a:buSzPts val="7688"/>
              <a:buNone/>
              <a:defRPr>
                <a:solidFill>
                  <a:srgbClr val="888888"/>
                </a:solidFill>
              </a:defRPr>
            </a:lvl9pPr>
          </a:lstStyle>
          <a:p/>
        </p:txBody>
      </p:sp>
      <p:sp>
        <p:nvSpPr>
          <p:cNvPr id="18" name="Google Shape;18;p7"/>
          <p:cNvSpPr txBox="1"/>
          <p:nvPr>
            <p:ph idx="10" type="dt"/>
          </p:nvPr>
        </p:nvSpPr>
        <p:spPr>
          <a:xfrm>
            <a:off x="1828800" y="25425410"/>
            <a:ext cx="8534400" cy="1460500"/>
          </a:xfrm>
          <a:prstGeom prst="rect">
            <a:avLst/>
          </a:prstGeom>
          <a:noFill/>
          <a:ln>
            <a:noFill/>
          </a:ln>
        </p:spPr>
        <p:txBody>
          <a:bodyPr anchorCtr="0" anchor="ctr" bIns="188000" lIns="376000" spcFirstLastPara="1" rIns="376000" wrap="square" tIns="188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7"/>
          <p:cNvSpPr txBox="1"/>
          <p:nvPr>
            <p:ph idx="11" type="ftr"/>
          </p:nvPr>
        </p:nvSpPr>
        <p:spPr>
          <a:xfrm>
            <a:off x="12496800" y="25425410"/>
            <a:ext cx="11582400" cy="1460500"/>
          </a:xfrm>
          <a:prstGeom prst="rect">
            <a:avLst/>
          </a:prstGeom>
          <a:noFill/>
          <a:ln>
            <a:noFill/>
          </a:ln>
        </p:spPr>
        <p:txBody>
          <a:bodyPr anchorCtr="0" anchor="ctr" bIns="188000" lIns="376000" spcFirstLastPara="1" rIns="376000" wrap="square" tIns="188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7"/>
          <p:cNvSpPr txBox="1"/>
          <p:nvPr>
            <p:ph idx="12" type="sldNum"/>
          </p:nvPr>
        </p:nvSpPr>
        <p:spPr>
          <a:xfrm>
            <a:off x="26212800" y="25425410"/>
            <a:ext cx="8534400" cy="1460500"/>
          </a:xfrm>
          <a:prstGeom prst="rect">
            <a:avLst/>
          </a:prstGeom>
          <a:noFill/>
          <a:ln>
            <a:noFill/>
          </a:ln>
        </p:spPr>
        <p:txBody>
          <a:bodyPr anchorCtr="0" anchor="ctr" bIns="188000" lIns="376000" spcFirstLastPara="1" rIns="376000" wrap="square" tIns="188000">
            <a:noAutofit/>
          </a:bodyPr>
          <a:lstStyle>
            <a:lvl1pPr indent="0" lvl="0"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
          <p:cNvSpPr txBox="1"/>
          <p:nvPr>
            <p:ph type="title"/>
          </p:nvPr>
        </p:nvSpPr>
        <p:spPr>
          <a:xfrm>
            <a:off x="1828800" y="1098552"/>
            <a:ext cx="32918400" cy="4572000"/>
          </a:xfrm>
          <a:prstGeom prst="rect">
            <a:avLst/>
          </a:prstGeom>
          <a:noFill/>
          <a:ln>
            <a:noFill/>
          </a:ln>
        </p:spPr>
        <p:txBody>
          <a:bodyPr anchorCtr="0" anchor="ctr" bIns="188000" lIns="376000" spcFirstLastPara="1" rIns="376000" wrap="square" tIns="1880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
          <p:cNvSpPr txBox="1"/>
          <p:nvPr>
            <p:ph idx="1" type="body"/>
          </p:nvPr>
        </p:nvSpPr>
        <p:spPr>
          <a:xfrm>
            <a:off x="1828800" y="6400811"/>
            <a:ext cx="32918400" cy="18103852"/>
          </a:xfrm>
          <a:prstGeom prst="rect">
            <a:avLst/>
          </a:prstGeom>
          <a:noFill/>
          <a:ln>
            <a:noFill/>
          </a:ln>
        </p:spPr>
        <p:txBody>
          <a:bodyPr anchorCtr="0" anchor="t" bIns="188000" lIns="376000" spcFirstLastPara="1" rIns="376000" wrap="square" tIns="1880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
          <p:cNvSpPr txBox="1"/>
          <p:nvPr>
            <p:ph idx="10" type="dt"/>
          </p:nvPr>
        </p:nvSpPr>
        <p:spPr>
          <a:xfrm>
            <a:off x="1828800" y="25425410"/>
            <a:ext cx="8534400" cy="1460500"/>
          </a:xfrm>
          <a:prstGeom prst="rect">
            <a:avLst/>
          </a:prstGeom>
          <a:noFill/>
          <a:ln>
            <a:noFill/>
          </a:ln>
        </p:spPr>
        <p:txBody>
          <a:bodyPr anchorCtr="0" anchor="ctr" bIns="188000" lIns="376000" spcFirstLastPara="1" rIns="376000" wrap="square" tIns="188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
          <p:cNvSpPr txBox="1"/>
          <p:nvPr>
            <p:ph idx="11" type="ftr"/>
          </p:nvPr>
        </p:nvSpPr>
        <p:spPr>
          <a:xfrm>
            <a:off x="12496800" y="25425410"/>
            <a:ext cx="11582400" cy="1460500"/>
          </a:xfrm>
          <a:prstGeom prst="rect">
            <a:avLst/>
          </a:prstGeom>
          <a:noFill/>
          <a:ln>
            <a:noFill/>
          </a:ln>
        </p:spPr>
        <p:txBody>
          <a:bodyPr anchorCtr="0" anchor="ctr" bIns="188000" lIns="376000" spcFirstLastPara="1" rIns="376000" wrap="square" tIns="188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
          <p:cNvSpPr txBox="1"/>
          <p:nvPr>
            <p:ph idx="12" type="sldNum"/>
          </p:nvPr>
        </p:nvSpPr>
        <p:spPr>
          <a:xfrm>
            <a:off x="26212800" y="25425410"/>
            <a:ext cx="8534400" cy="1460500"/>
          </a:xfrm>
          <a:prstGeom prst="rect">
            <a:avLst/>
          </a:prstGeom>
          <a:noFill/>
          <a:ln>
            <a:noFill/>
          </a:ln>
        </p:spPr>
        <p:txBody>
          <a:bodyPr anchorCtr="0" anchor="ctr" bIns="188000" lIns="376000" spcFirstLastPara="1" rIns="376000" wrap="square" tIns="188000">
            <a:noAutofit/>
          </a:bodyPr>
          <a:lstStyle>
            <a:lvl1pPr indent="0" lvl="0"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9"/>
          <p:cNvSpPr txBox="1"/>
          <p:nvPr>
            <p:ph type="title"/>
          </p:nvPr>
        </p:nvSpPr>
        <p:spPr>
          <a:xfrm>
            <a:off x="2889252" y="17627602"/>
            <a:ext cx="31089600" cy="5448300"/>
          </a:xfrm>
          <a:prstGeom prst="rect">
            <a:avLst/>
          </a:prstGeom>
          <a:noFill/>
          <a:ln>
            <a:noFill/>
          </a:ln>
        </p:spPr>
        <p:txBody>
          <a:bodyPr anchorCtr="0" anchor="t" bIns="188000" lIns="376000" spcFirstLastPara="1" rIns="376000" wrap="square" tIns="188000">
            <a:normAutofit/>
          </a:bodyPr>
          <a:lstStyle>
            <a:lvl1pPr lvl="0" algn="l">
              <a:lnSpc>
                <a:spcPct val="100000"/>
              </a:lnSpc>
              <a:spcBef>
                <a:spcPts val="0"/>
              </a:spcBef>
              <a:spcAft>
                <a:spcPts val="0"/>
              </a:spcAft>
              <a:buClr>
                <a:schemeClr val="dk1"/>
              </a:buClr>
              <a:buSzPts val="15469"/>
              <a:buFont typeface="Calibri"/>
              <a:buNone/>
              <a:defRPr b="1" sz="15469"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9"/>
          <p:cNvSpPr txBox="1"/>
          <p:nvPr>
            <p:ph idx="1" type="body"/>
          </p:nvPr>
        </p:nvSpPr>
        <p:spPr>
          <a:xfrm>
            <a:off x="2889252" y="11626862"/>
            <a:ext cx="31089600" cy="6000748"/>
          </a:xfrm>
          <a:prstGeom prst="rect">
            <a:avLst/>
          </a:prstGeom>
          <a:noFill/>
          <a:ln>
            <a:noFill/>
          </a:ln>
        </p:spPr>
        <p:txBody>
          <a:bodyPr anchorCtr="0" anchor="b" bIns="188000" lIns="376000" spcFirstLastPara="1" rIns="376000" wrap="square" tIns="188000">
            <a:normAutofit/>
          </a:bodyPr>
          <a:lstStyle>
            <a:lvl1pPr indent="-228600" lvl="0" marL="457200" algn="l">
              <a:lnSpc>
                <a:spcPct val="100000"/>
              </a:lnSpc>
              <a:spcBef>
                <a:spcPts val="1538"/>
              </a:spcBef>
              <a:spcAft>
                <a:spcPts val="0"/>
              </a:spcAft>
              <a:buClr>
                <a:srgbClr val="888888"/>
              </a:buClr>
              <a:buSzPts val="7688"/>
              <a:buNone/>
              <a:defRPr sz="7687">
                <a:solidFill>
                  <a:srgbClr val="888888"/>
                </a:solidFill>
              </a:defRPr>
            </a:lvl1pPr>
            <a:lvl2pPr indent="-228600" lvl="1" marL="914400" algn="l">
              <a:lnSpc>
                <a:spcPct val="100000"/>
              </a:lnSpc>
              <a:spcBef>
                <a:spcPts val="1388"/>
              </a:spcBef>
              <a:spcAft>
                <a:spcPts val="0"/>
              </a:spcAft>
              <a:buClr>
                <a:srgbClr val="888888"/>
              </a:buClr>
              <a:buSzPts val="6938"/>
              <a:buNone/>
              <a:defRPr sz="6937">
                <a:solidFill>
                  <a:srgbClr val="888888"/>
                </a:solidFill>
              </a:defRPr>
            </a:lvl2pPr>
            <a:lvl3pPr indent="-228600" lvl="2" marL="1371600" algn="l">
              <a:lnSpc>
                <a:spcPct val="100000"/>
              </a:lnSpc>
              <a:spcBef>
                <a:spcPts val="1238"/>
              </a:spcBef>
              <a:spcAft>
                <a:spcPts val="0"/>
              </a:spcAft>
              <a:buClr>
                <a:srgbClr val="888888"/>
              </a:buClr>
              <a:buSzPts val="6188"/>
              <a:buNone/>
              <a:defRPr sz="6188">
                <a:solidFill>
                  <a:srgbClr val="888888"/>
                </a:solidFill>
              </a:defRPr>
            </a:lvl3pPr>
            <a:lvl4pPr indent="-228600" lvl="3" marL="1828800" algn="l">
              <a:lnSpc>
                <a:spcPct val="100000"/>
              </a:lnSpc>
              <a:spcBef>
                <a:spcPts val="1088"/>
              </a:spcBef>
              <a:spcAft>
                <a:spcPts val="0"/>
              </a:spcAft>
              <a:buClr>
                <a:srgbClr val="888888"/>
              </a:buClr>
              <a:buSzPts val="5438"/>
              <a:buNone/>
              <a:defRPr sz="5438">
                <a:solidFill>
                  <a:srgbClr val="888888"/>
                </a:solidFill>
              </a:defRPr>
            </a:lvl4pPr>
            <a:lvl5pPr indent="-228600" lvl="4" marL="2286000" algn="l">
              <a:lnSpc>
                <a:spcPct val="100000"/>
              </a:lnSpc>
              <a:spcBef>
                <a:spcPts val="1088"/>
              </a:spcBef>
              <a:spcAft>
                <a:spcPts val="0"/>
              </a:spcAft>
              <a:buClr>
                <a:srgbClr val="888888"/>
              </a:buClr>
              <a:buSzPts val="5438"/>
              <a:buNone/>
              <a:defRPr sz="5438">
                <a:solidFill>
                  <a:srgbClr val="888888"/>
                </a:solidFill>
              </a:defRPr>
            </a:lvl5pPr>
            <a:lvl6pPr indent="-228600" lvl="5" marL="2743200" algn="l">
              <a:lnSpc>
                <a:spcPct val="100000"/>
              </a:lnSpc>
              <a:spcBef>
                <a:spcPts val="1088"/>
              </a:spcBef>
              <a:spcAft>
                <a:spcPts val="0"/>
              </a:spcAft>
              <a:buClr>
                <a:srgbClr val="888888"/>
              </a:buClr>
              <a:buSzPts val="5438"/>
              <a:buNone/>
              <a:defRPr sz="5438">
                <a:solidFill>
                  <a:srgbClr val="888888"/>
                </a:solidFill>
              </a:defRPr>
            </a:lvl6pPr>
            <a:lvl7pPr indent="-228600" lvl="6" marL="3200400" algn="l">
              <a:lnSpc>
                <a:spcPct val="100000"/>
              </a:lnSpc>
              <a:spcBef>
                <a:spcPts val="1088"/>
              </a:spcBef>
              <a:spcAft>
                <a:spcPts val="0"/>
              </a:spcAft>
              <a:buClr>
                <a:srgbClr val="888888"/>
              </a:buClr>
              <a:buSzPts val="5438"/>
              <a:buNone/>
              <a:defRPr sz="5438">
                <a:solidFill>
                  <a:srgbClr val="888888"/>
                </a:solidFill>
              </a:defRPr>
            </a:lvl7pPr>
            <a:lvl8pPr indent="-228600" lvl="7" marL="3657600" algn="l">
              <a:lnSpc>
                <a:spcPct val="100000"/>
              </a:lnSpc>
              <a:spcBef>
                <a:spcPts val="1088"/>
              </a:spcBef>
              <a:spcAft>
                <a:spcPts val="0"/>
              </a:spcAft>
              <a:buClr>
                <a:srgbClr val="888888"/>
              </a:buClr>
              <a:buSzPts val="5438"/>
              <a:buNone/>
              <a:defRPr sz="5438">
                <a:solidFill>
                  <a:srgbClr val="888888"/>
                </a:solidFill>
              </a:defRPr>
            </a:lvl8pPr>
            <a:lvl9pPr indent="-228600" lvl="8" marL="4114800" algn="l">
              <a:lnSpc>
                <a:spcPct val="100000"/>
              </a:lnSpc>
              <a:spcBef>
                <a:spcPts val="1088"/>
              </a:spcBef>
              <a:spcAft>
                <a:spcPts val="0"/>
              </a:spcAft>
              <a:buClr>
                <a:srgbClr val="888888"/>
              </a:buClr>
              <a:buSzPts val="5438"/>
              <a:buNone/>
              <a:defRPr sz="5438">
                <a:solidFill>
                  <a:srgbClr val="888888"/>
                </a:solidFill>
              </a:defRPr>
            </a:lvl9pPr>
          </a:lstStyle>
          <a:p/>
        </p:txBody>
      </p:sp>
      <p:sp>
        <p:nvSpPr>
          <p:cNvPr id="30" name="Google Shape;30;p9"/>
          <p:cNvSpPr txBox="1"/>
          <p:nvPr>
            <p:ph idx="10" type="dt"/>
          </p:nvPr>
        </p:nvSpPr>
        <p:spPr>
          <a:xfrm>
            <a:off x="1828800" y="25425410"/>
            <a:ext cx="8534400" cy="1460500"/>
          </a:xfrm>
          <a:prstGeom prst="rect">
            <a:avLst/>
          </a:prstGeom>
          <a:noFill/>
          <a:ln>
            <a:noFill/>
          </a:ln>
        </p:spPr>
        <p:txBody>
          <a:bodyPr anchorCtr="0" anchor="ctr" bIns="188000" lIns="376000" spcFirstLastPara="1" rIns="376000" wrap="square" tIns="188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9"/>
          <p:cNvSpPr txBox="1"/>
          <p:nvPr>
            <p:ph idx="11" type="ftr"/>
          </p:nvPr>
        </p:nvSpPr>
        <p:spPr>
          <a:xfrm>
            <a:off x="12496800" y="25425410"/>
            <a:ext cx="11582400" cy="1460500"/>
          </a:xfrm>
          <a:prstGeom prst="rect">
            <a:avLst/>
          </a:prstGeom>
          <a:noFill/>
          <a:ln>
            <a:noFill/>
          </a:ln>
        </p:spPr>
        <p:txBody>
          <a:bodyPr anchorCtr="0" anchor="ctr" bIns="188000" lIns="376000" spcFirstLastPara="1" rIns="376000" wrap="square" tIns="188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9"/>
          <p:cNvSpPr txBox="1"/>
          <p:nvPr>
            <p:ph idx="12" type="sldNum"/>
          </p:nvPr>
        </p:nvSpPr>
        <p:spPr>
          <a:xfrm>
            <a:off x="26212800" y="25425410"/>
            <a:ext cx="8534400" cy="1460500"/>
          </a:xfrm>
          <a:prstGeom prst="rect">
            <a:avLst/>
          </a:prstGeom>
          <a:noFill/>
          <a:ln>
            <a:noFill/>
          </a:ln>
        </p:spPr>
        <p:txBody>
          <a:bodyPr anchorCtr="0" anchor="ctr" bIns="188000" lIns="376000" spcFirstLastPara="1" rIns="376000" wrap="square" tIns="188000">
            <a:noAutofit/>
          </a:bodyPr>
          <a:lstStyle>
            <a:lvl1pPr indent="0" lvl="0"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0"/>
          <p:cNvSpPr txBox="1"/>
          <p:nvPr>
            <p:ph type="title"/>
          </p:nvPr>
        </p:nvSpPr>
        <p:spPr>
          <a:xfrm>
            <a:off x="1828800" y="1098552"/>
            <a:ext cx="32918400" cy="4572000"/>
          </a:xfrm>
          <a:prstGeom prst="rect">
            <a:avLst/>
          </a:prstGeom>
          <a:noFill/>
          <a:ln>
            <a:noFill/>
          </a:ln>
        </p:spPr>
        <p:txBody>
          <a:bodyPr anchorCtr="0" anchor="ctr" bIns="188000" lIns="376000" spcFirstLastPara="1" rIns="376000" wrap="square" tIns="1880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0"/>
          <p:cNvSpPr txBox="1"/>
          <p:nvPr>
            <p:ph idx="1" type="body"/>
          </p:nvPr>
        </p:nvSpPr>
        <p:spPr>
          <a:xfrm>
            <a:off x="1828800" y="6400811"/>
            <a:ext cx="16154400" cy="18103852"/>
          </a:xfrm>
          <a:prstGeom prst="rect">
            <a:avLst/>
          </a:prstGeom>
          <a:noFill/>
          <a:ln>
            <a:noFill/>
          </a:ln>
        </p:spPr>
        <p:txBody>
          <a:bodyPr anchorCtr="0" anchor="t" bIns="188000" lIns="376000" spcFirstLastPara="1" rIns="376000" wrap="square" tIns="188000">
            <a:normAutofit/>
          </a:bodyPr>
          <a:lstStyle>
            <a:lvl1pPr indent="-913193" lvl="0" marL="457200" algn="l">
              <a:lnSpc>
                <a:spcPct val="100000"/>
              </a:lnSpc>
              <a:spcBef>
                <a:spcPts val="2156"/>
              </a:spcBef>
              <a:spcAft>
                <a:spcPts val="0"/>
              </a:spcAft>
              <a:buClr>
                <a:schemeClr val="dk1"/>
              </a:buClr>
              <a:buSzPts val="10781"/>
              <a:buChar char="•"/>
              <a:defRPr sz="10781"/>
            </a:lvl1pPr>
            <a:lvl2pPr indent="-817943" lvl="1" marL="914400" algn="l">
              <a:lnSpc>
                <a:spcPct val="100000"/>
              </a:lnSpc>
              <a:spcBef>
                <a:spcPts val="1856"/>
              </a:spcBef>
              <a:spcAft>
                <a:spcPts val="0"/>
              </a:spcAft>
              <a:buClr>
                <a:schemeClr val="dk1"/>
              </a:buClr>
              <a:buSzPts val="9281"/>
              <a:buChar char="–"/>
              <a:defRPr sz="9281"/>
            </a:lvl2pPr>
            <a:lvl3pPr indent="-716788" lvl="2" marL="1371600" algn="l">
              <a:lnSpc>
                <a:spcPct val="100000"/>
              </a:lnSpc>
              <a:spcBef>
                <a:spcPts val="1538"/>
              </a:spcBef>
              <a:spcAft>
                <a:spcPts val="0"/>
              </a:spcAft>
              <a:buClr>
                <a:schemeClr val="dk1"/>
              </a:buClr>
              <a:buSzPts val="7688"/>
              <a:buChar char="•"/>
              <a:defRPr sz="7687"/>
            </a:lvl3pPr>
            <a:lvl4pPr indent="-669163" lvl="3" marL="1828800" algn="l">
              <a:lnSpc>
                <a:spcPct val="100000"/>
              </a:lnSpc>
              <a:spcBef>
                <a:spcPts val="1388"/>
              </a:spcBef>
              <a:spcAft>
                <a:spcPts val="0"/>
              </a:spcAft>
              <a:buClr>
                <a:schemeClr val="dk1"/>
              </a:buClr>
              <a:buSzPts val="6938"/>
              <a:buChar char="–"/>
              <a:defRPr sz="6937"/>
            </a:lvl4pPr>
            <a:lvl5pPr indent="-669163" lvl="4" marL="2286000" algn="l">
              <a:lnSpc>
                <a:spcPct val="100000"/>
              </a:lnSpc>
              <a:spcBef>
                <a:spcPts val="1388"/>
              </a:spcBef>
              <a:spcAft>
                <a:spcPts val="0"/>
              </a:spcAft>
              <a:buClr>
                <a:schemeClr val="dk1"/>
              </a:buClr>
              <a:buSzPts val="6938"/>
              <a:buChar char="»"/>
              <a:defRPr sz="6937"/>
            </a:lvl5pPr>
            <a:lvl6pPr indent="-669163" lvl="5" marL="2743200" algn="l">
              <a:lnSpc>
                <a:spcPct val="100000"/>
              </a:lnSpc>
              <a:spcBef>
                <a:spcPts val="1388"/>
              </a:spcBef>
              <a:spcAft>
                <a:spcPts val="0"/>
              </a:spcAft>
              <a:buClr>
                <a:schemeClr val="dk1"/>
              </a:buClr>
              <a:buSzPts val="6938"/>
              <a:buChar char="•"/>
              <a:defRPr sz="6937"/>
            </a:lvl6pPr>
            <a:lvl7pPr indent="-669163" lvl="6" marL="3200400" algn="l">
              <a:lnSpc>
                <a:spcPct val="100000"/>
              </a:lnSpc>
              <a:spcBef>
                <a:spcPts val="1388"/>
              </a:spcBef>
              <a:spcAft>
                <a:spcPts val="0"/>
              </a:spcAft>
              <a:buClr>
                <a:schemeClr val="dk1"/>
              </a:buClr>
              <a:buSzPts val="6938"/>
              <a:buChar char="•"/>
              <a:defRPr sz="6937"/>
            </a:lvl7pPr>
            <a:lvl8pPr indent="-669163" lvl="7" marL="3657600" algn="l">
              <a:lnSpc>
                <a:spcPct val="100000"/>
              </a:lnSpc>
              <a:spcBef>
                <a:spcPts val="1388"/>
              </a:spcBef>
              <a:spcAft>
                <a:spcPts val="0"/>
              </a:spcAft>
              <a:buClr>
                <a:schemeClr val="dk1"/>
              </a:buClr>
              <a:buSzPts val="6938"/>
              <a:buChar char="•"/>
              <a:defRPr sz="6937"/>
            </a:lvl8pPr>
            <a:lvl9pPr indent="-669163" lvl="8" marL="4114800" algn="l">
              <a:lnSpc>
                <a:spcPct val="100000"/>
              </a:lnSpc>
              <a:spcBef>
                <a:spcPts val="1388"/>
              </a:spcBef>
              <a:spcAft>
                <a:spcPts val="0"/>
              </a:spcAft>
              <a:buClr>
                <a:schemeClr val="dk1"/>
              </a:buClr>
              <a:buSzPts val="6938"/>
              <a:buChar char="•"/>
              <a:defRPr sz="6937"/>
            </a:lvl9pPr>
          </a:lstStyle>
          <a:p/>
        </p:txBody>
      </p:sp>
      <p:sp>
        <p:nvSpPr>
          <p:cNvPr id="36" name="Google Shape;36;p10"/>
          <p:cNvSpPr txBox="1"/>
          <p:nvPr>
            <p:ph idx="2" type="body"/>
          </p:nvPr>
        </p:nvSpPr>
        <p:spPr>
          <a:xfrm>
            <a:off x="18592800" y="6400811"/>
            <a:ext cx="16154400" cy="18103852"/>
          </a:xfrm>
          <a:prstGeom prst="rect">
            <a:avLst/>
          </a:prstGeom>
          <a:noFill/>
          <a:ln>
            <a:noFill/>
          </a:ln>
        </p:spPr>
        <p:txBody>
          <a:bodyPr anchorCtr="0" anchor="t" bIns="188000" lIns="376000" spcFirstLastPara="1" rIns="376000" wrap="square" tIns="188000">
            <a:normAutofit/>
          </a:bodyPr>
          <a:lstStyle>
            <a:lvl1pPr indent="-913193" lvl="0" marL="457200" algn="l">
              <a:lnSpc>
                <a:spcPct val="100000"/>
              </a:lnSpc>
              <a:spcBef>
                <a:spcPts val="2156"/>
              </a:spcBef>
              <a:spcAft>
                <a:spcPts val="0"/>
              </a:spcAft>
              <a:buClr>
                <a:schemeClr val="dk1"/>
              </a:buClr>
              <a:buSzPts val="10781"/>
              <a:buChar char="•"/>
              <a:defRPr sz="10781"/>
            </a:lvl1pPr>
            <a:lvl2pPr indent="-817943" lvl="1" marL="914400" algn="l">
              <a:lnSpc>
                <a:spcPct val="100000"/>
              </a:lnSpc>
              <a:spcBef>
                <a:spcPts val="1856"/>
              </a:spcBef>
              <a:spcAft>
                <a:spcPts val="0"/>
              </a:spcAft>
              <a:buClr>
                <a:schemeClr val="dk1"/>
              </a:buClr>
              <a:buSzPts val="9281"/>
              <a:buChar char="–"/>
              <a:defRPr sz="9281"/>
            </a:lvl2pPr>
            <a:lvl3pPr indent="-716788" lvl="2" marL="1371600" algn="l">
              <a:lnSpc>
                <a:spcPct val="100000"/>
              </a:lnSpc>
              <a:spcBef>
                <a:spcPts val="1538"/>
              </a:spcBef>
              <a:spcAft>
                <a:spcPts val="0"/>
              </a:spcAft>
              <a:buClr>
                <a:schemeClr val="dk1"/>
              </a:buClr>
              <a:buSzPts val="7688"/>
              <a:buChar char="•"/>
              <a:defRPr sz="7687"/>
            </a:lvl3pPr>
            <a:lvl4pPr indent="-669163" lvl="3" marL="1828800" algn="l">
              <a:lnSpc>
                <a:spcPct val="100000"/>
              </a:lnSpc>
              <a:spcBef>
                <a:spcPts val="1388"/>
              </a:spcBef>
              <a:spcAft>
                <a:spcPts val="0"/>
              </a:spcAft>
              <a:buClr>
                <a:schemeClr val="dk1"/>
              </a:buClr>
              <a:buSzPts val="6938"/>
              <a:buChar char="–"/>
              <a:defRPr sz="6937"/>
            </a:lvl4pPr>
            <a:lvl5pPr indent="-669163" lvl="4" marL="2286000" algn="l">
              <a:lnSpc>
                <a:spcPct val="100000"/>
              </a:lnSpc>
              <a:spcBef>
                <a:spcPts val="1388"/>
              </a:spcBef>
              <a:spcAft>
                <a:spcPts val="0"/>
              </a:spcAft>
              <a:buClr>
                <a:schemeClr val="dk1"/>
              </a:buClr>
              <a:buSzPts val="6938"/>
              <a:buChar char="»"/>
              <a:defRPr sz="6937"/>
            </a:lvl5pPr>
            <a:lvl6pPr indent="-669163" lvl="5" marL="2743200" algn="l">
              <a:lnSpc>
                <a:spcPct val="100000"/>
              </a:lnSpc>
              <a:spcBef>
                <a:spcPts val="1388"/>
              </a:spcBef>
              <a:spcAft>
                <a:spcPts val="0"/>
              </a:spcAft>
              <a:buClr>
                <a:schemeClr val="dk1"/>
              </a:buClr>
              <a:buSzPts val="6938"/>
              <a:buChar char="•"/>
              <a:defRPr sz="6937"/>
            </a:lvl6pPr>
            <a:lvl7pPr indent="-669163" lvl="6" marL="3200400" algn="l">
              <a:lnSpc>
                <a:spcPct val="100000"/>
              </a:lnSpc>
              <a:spcBef>
                <a:spcPts val="1388"/>
              </a:spcBef>
              <a:spcAft>
                <a:spcPts val="0"/>
              </a:spcAft>
              <a:buClr>
                <a:schemeClr val="dk1"/>
              </a:buClr>
              <a:buSzPts val="6938"/>
              <a:buChar char="•"/>
              <a:defRPr sz="6937"/>
            </a:lvl7pPr>
            <a:lvl8pPr indent="-669163" lvl="7" marL="3657600" algn="l">
              <a:lnSpc>
                <a:spcPct val="100000"/>
              </a:lnSpc>
              <a:spcBef>
                <a:spcPts val="1388"/>
              </a:spcBef>
              <a:spcAft>
                <a:spcPts val="0"/>
              </a:spcAft>
              <a:buClr>
                <a:schemeClr val="dk1"/>
              </a:buClr>
              <a:buSzPts val="6938"/>
              <a:buChar char="•"/>
              <a:defRPr sz="6937"/>
            </a:lvl8pPr>
            <a:lvl9pPr indent="-669163" lvl="8" marL="4114800" algn="l">
              <a:lnSpc>
                <a:spcPct val="100000"/>
              </a:lnSpc>
              <a:spcBef>
                <a:spcPts val="1388"/>
              </a:spcBef>
              <a:spcAft>
                <a:spcPts val="0"/>
              </a:spcAft>
              <a:buClr>
                <a:schemeClr val="dk1"/>
              </a:buClr>
              <a:buSzPts val="6938"/>
              <a:buChar char="•"/>
              <a:defRPr sz="6937"/>
            </a:lvl9pPr>
          </a:lstStyle>
          <a:p/>
        </p:txBody>
      </p:sp>
      <p:sp>
        <p:nvSpPr>
          <p:cNvPr id="37" name="Google Shape;37;p10"/>
          <p:cNvSpPr txBox="1"/>
          <p:nvPr>
            <p:ph idx="10" type="dt"/>
          </p:nvPr>
        </p:nvSpPr>
        <p:spPr>
          <a:xfrm>
            <a:off x="1828800" y="25425410"/>
            <a:ext cx="8534400" cy="1460500"/>
          </a:xfrm>
          <a:prstGeom prst="rect">
            <a:avLst/>
          </a:prstGeom>
          <a:noFill/>
          <a:ln>
            <a:noFill/>
          </a:ln>
        </p:spPr>
        <p:txBody>
          <a:bodyPr anchorCtr="0" anchor="ctr" bIns="188000" lIns="376000" spcFirstLastPara="1" rIns="376000" wrap="square" tIns="188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0"/>
          <p:cNvSpPr txBox="1"/>
          <p:nvPr>
            <p:ph idx="11" type="ftr"/>
          </p:nvPr>
        </p:nvSpPr>
        <p:spPr>
          <a:xfrm>
            <a:off x="12496800" y="25425410"/>
            <a:ext cx="11582400" cy="1460500"/>
          </a:xfrm>
          <a:prstGeom prst="rect">
            <a:avLst/>
          </a:prstGeom>
          <a:noFill/>
          <a:ln>
            <a:noFill/>
          </a:ln>
        </p:spPr>
        <p:txBody>
          <a:bodyPr anchorCtr="0" anchor="ctr" bIns="188000" lIns="376000" spcFirstLastPara="1" rIns="376000" wrap="square" tIns="188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0"/>
          <p:cNvSpPr txBox="1"/>
          <p:nvPr>
            <p:ph idx="12" type="sldNum"/>
          </p:nvPr>
        </p:nvSpPr>
        <p:spPr>
          <a:xfrm>
            <a:off x="26212800" y="25425410"/>
            <a:ext cx="8534400" cy="1460500"/>
          </a:xfrm>
          <a:prstGeom prst="rect">
            <a:avLst/>
          </a:prstGeom>
          <a:noFill/>
          <a:ln>
            <a:noFill/>
          </a:ln>
        </p:spPr>
        <p:txBody>
          <a:bodyPr anchorCtr="0" anchor="ctr" bIns="188000" lIns="376000" spcFirstLastPara="1" rIns="376000" wrap="square" tIns="188000">
            <a:noAutofit/>
          </a:bodyPr>
          <a:lstStyle>
            <a:lvl1pPr indent="0" lvl="0"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1"/>
          <p:cNvSpPr txBox="1"/>
          <p:nvPr>
            <p:ph type="title"/>
          </p:nvPr>
        </p:nvSpPr>
        <p:spPr>
          <a:xfrm>
            <a:off x="1828800" y="1098552"/>
            <a:ext cx="32918400" cy="4572000"/>
          </a:xfrm>
          <a:prstGeom prst="rect">
            <a:avLst/>
          </a:prstGeom>
          <a:noFill/>
          <a:ln>
            <a:noFill/>
          </a:ln>
        </p:spPr>
        <p:txBody>
          <a:bodyPr anchorCtr="0" anchor="ctr" bIns="188000" lIns="376000" spcFirstLastPara="1" rIns="376000" wrap="square" tIns="188000">
            <a:normAutofit/>
          </a:bodyPr>
          <a:lstStyle>
            <a:lvl1pPr lvl="0" algn="ctr">
              <a:lnSpc>
                <a:spcPct val="100000"/>
              </a:lnSpc>
              <a:spcBef>
                <a:spcPts val="0"/>
              </a:spcBef>
              <a:spcAft>
                <a:spcPts val="0"/>
              </a:spcAft>
              <a:buClr>
                <a:schemeClr val="dk1"/>
              </a:buClr>
              <a:buSzPts val="16969"/>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1"/>
          <p:cNvSpPr txBox="1"/>
          <p:nvPr>
            <p:ph idx="1" type="body"/>
          </p:nvPr>
        </p:nvSpPr>
        <p:spPr>
          <a:xfrm>
            <a:off x="1828800" y="6140453"/>
            <a:ext cx="16160752" cy="2559048"/>
          </a:xfrm>
          <a:prstGeom prst="rect">
            <a:avLst/>
          </a:prstGeom>
          <a:noFill/>
          <a:ln>
            <a:noFill/>
          </a:ln>
        </p:spPr>
        <p:txBody>
          <a:bodyPr anchorCtr="0" anchor="b" bIns="188000" lIns="376000" spcFirstLastPara="1" rIns="376000" wrap="square" tIns="188000">
            <a:normAutofit/>
          </a:bodyPr>
          <a:lstStyle>
            <a:lvl1pPr indent="-228600" lvl="0" marL="457200" algn="l">
              <a:lnSpc>
                <a:spcPct val="100000"/>
              </a:lnSpc>
              <a:spcBef>
                <a:spcPts val="1856"/>
              </a:spcBef>
              <a:spcAft>
                <a:spcPts val="0"/>
              </a:spcAft>
              <a:buClr>
                <a:schemeClr val="dk1"/>
              </a:buClr>
              <a:buSzPts val="9281"/>
              <a:buNone/>
              <a:defRPr b="1" sz="9281"/>
            </a:lvl1pPr>
            <a:lvl2pPr indent="-228600" lvl="1" marL="914400" algn="l">
              <a:lnSpc>
                <a:spcPct val="100000"/>
              </a:lnSpc>
              <a:spcBef>
                <a:spcPts val="1538"/>
              </a:spcBef>
              <a:spcAft>
                <a:spcPts val="0"/>
              </a:spcAft>
              <a:buClr>
                <a:schemeClr val="dk1"/>
              </a:buClr>
              <a:buSzPts val="7688"/>
              <a:buNone/>
              <a:defRPr b="1" sz="7687"/>
            </a:lvl2pPr>
            <a:lvl3pPr indent="-228600" lvl="2" marL="1371600" algn="l">
              <a:lnSpc>
                <a:spcPct val="100000"/>
              </a:lnSpc>
              <a:spcBef>
                <a:spcPts val="1388"/>
              </a:spcBef>
              <a:spcAft>
                <a:spcPts val="0"/>
              </a:spcAft>
              <a:buClr>
                <a:schemeClr val="dk1"/>
              </a:buClr>
              <a:buSzPts val="6938"/>
              <a:buNone/>
              <a:defRPr b="1" sz="6937"/>
            </a:lvl3pPr>
            <a:lvl4pPr indent="-228600" lvl="3" marL="1828800" algn="l">
              <a:lnSpc>
                <a:spcPct val="100000"/>
              </a:lnSpc>
              <a:spcBef>
                <a:spcPts val="1238"/>
              </a:spcBef>
              <a:spcAft>
                <a:spcPts val="0"/>
              </a:spcAft>
              <a:buClr>
                <a:schemeClr val="dk1"/>
              </a:buClr>
              <a:buSzPts val="6188"/>
              <a:buNone/>
              <a:defRPr b="1" sz="6188"/>
            </a:lvl4pPr>
            <a:lvl5pPr indent="-228600" lvl="4" marL="2286000" algn="l">
              <a:lnSpc>
                <a:spcPct val="100000"/>
              </a:lnSpc>
              <a:spcBef>
                <a:spcPts val="1238"/>
              </a:spcBef>
              <a:spcAft>
                <a:spcPts val="0"/>
              </a:spcAft>
              <a:buClr>
                <a:schemeClr val="dk1"/>
              </a:buClr>
              <a:buSzPts val="6188"/>
              <a:buNone/>
              <a:defRPr b="1" sz="6188"/>
            </a:lvl5pPr>
            <a:lvl6pPr indent="-228600" lvl="5" marL="2743200" algn="l">
              <a:lnSpc>
                <a:spcPct val="100000"/>
              </a:lnSpc>
              <a:spcBef>
                <a:spcPts val="1238"/>
              </a:spcBef>
              <a:spcAft>
                <a:spcPts val="0"/>
              </a:spcAft>
              <a:buClr>
                <a:schemeClr val="dk1"/>
              </a:buClr>
              <a:buSzPts val="6188"/>
              <a:buNone/>
              <a:defRPr b="1" sz="6188"/>
            </a:lvl6pPr>
            <a:lvl7pPr indent="-228600" lvl="6" marL="3200400" algn="l">
              <a:lnSpc>
                <a:spcPct val="100000"/>
              </a:lnSpc>
              <a:spcBef>
                <a:spcPts val="1238"/>
              </a:spcBef>
              <a:spcAft>
                <a:spcPts val="0"/>
              </a:spcAft>
              <a:buClr>
                <a:schemeClr val="dk1"/>
              </a:buClr>
              <a:buSzPts val="6188"/>
              <a:buNone/>
              <a:defRPr b="1" sz="6188"/>
            </a:lvl7pPr>
            <a:lvl8pPr indent="-228600" lvl="7" marL="3657600" algn="l">
              <a:lnSpc>
                <a:spcPct val="100000"/>
              </a:lnSpc>
              <a:spcBef>
                <a:spcPts val="1238"/>
              </a:spcBef>
              <a:spcAft>
                <a:spcPts val="0"/>
              </a:spcAft>
              <a:buClr>
                <a:schemeClr val="dk1"/>
              </a:buClr>
              <a:buSzPts val="6188"/>
              <a:buNone/>
              <a:defRPr b="1" sz="6188"/>
            </a:lvl8pPr>
            <a:lvl9pPr indent="-228600" lvl="8" marL="4114800" algn="l">
              <a:lnSpc>
                <a:spcPct val="100000"/>
              </a:lnSpc>
              <a:spcBef>
                <a:spcPts val="1238"/>
              </a:spcBef>
              <a:spcAft>
                <a:spcPts val="0"/>
              </a:spcAft>
              <a:buClr>
                <a:schemeClr val="dk1"/>
              </a:buClr>
              <a:buSzPts val="6188"/>
              <a:buNone/>
              <a:defRPr b="1" sz="6188"/>
            </a:lvl9pPr>
          </a:lstStyle>
          <a:p/>
        </p:txBody>
      </p:sp>
      <p:sp>
        <p:nvSpPr>
          <p:cNvPr id="43" name="Google Shape;43;p11"/>
          <p:cNvSpPr txBox="1"/>
          <p:nvPr>
            <p:ph idx="2" type="body"/>
          </p:nvPr>
        </p:nvSpPr>
        <p:spPr>
          <a:xfrm>
            <a:off x="1828800" y="8699501"/>
            <a:ext cx="16160752" cy="15805152"/>
          </a:xfrm>
          <a:prstGeom prst="rect">
            <a:avLst/>
          </a:prstGeom>
          <a:noFill/>
          <a:ln>
            <a:noFill/>
          </a:ln>
        </p:spPr>
        <p:txBody>
          <a:bodyPr anchorCtr="0" anchor="t" bIns="188000" lIns="376000" spcFirstLastPara="1" rIns="376000" wrap="square" tIns="188000">
            <a:normAutofit/>
          </a:bodyPr>
          <a:lstStyle>
            <a:lvl1pPr indent="-817943" lvl="0" marL="457200" algn="l">
              <a:lnSpc>
                <a:spcPct val="100000"/>
              </a:lnSpc>
              <a:spcBef>
                <a:spcPts val="1856"/>
              </a:spcBef>
              <a:spcAft>
                <a:spcPts val="0"/>
              </a:spcAft>
              <a:buClr>
                <a:schemeClr val="dk1"/>
              </a:buClr>
              <a:buSzPts val="9281"/>
              <a:buChar char="•"/>
              <a:defRPr sz="9281"/>
            </a:lvl1pPr>
            <a:lvl2pPr indent="-716788" lvl="1" marL="914400" algn="l">
              <a:lnSpc>
                <a:spcPct val="100000"/>
              </a:lnSpc>
              <a:spcBef>
                <a:spcPts val="1538"/>
              </a:spcBef>
              <a:spcAft>
                <a:spcPts val="0"/>
              </a:spcAft>
              <a:buClr>
                <a:schemeClr val="dk1"/>
              </a:buClr>
              <a:buSzPts val="7688"/>
              <a:buChar char="–"/>
              <a:defRPr sz="7687"/>
            </a:lvl2pPr>
            <a:lvl3pPr indent="-669163" lvl="2" marL="1371600" algn="l">
              <a:lnSpc>
                <a:spcPct val="100000"/>
              </a:lnSpc>
              <a:spcBef>
                <a:spcPts val="1388"/>
              </a:spcBef>
              <a:spcAft>
                <a:spcPts val="0"/>
              </a:spcAft>
              <a:buClr>
                <a:schemeClr val="dk1"/>
              </a:buClr>
              <a:buSzPts val="6938"/>
              <a:buChar char="•"/>
              <a:defRPr sz="6937"/>
            </a:lvl3pPr>
            <a:lvl4pPr indent="-621538" lvl="3" marL="1828800" algn="l">
              <a:lnSpc>
                <a:spcPct val="100000"/>
              </a:lnSpc>
              <a:spcBef>
                <a:spcPts val="1238"/>
              </a:spcBef>
              <a:spcAft>
                <a:spcPts val="0"/>
              </a:spcAft>
              <a:buClr>
                <a:schemeClr val="dk1"/>
              </a:buClr>
              <a:buSzPts val="6188"/>
              <a:buChar char="–"/>
              <a:defRPr sz="6188"/>
            </a:lvl4pPr>
            <a:lvl5pPr indent="-621538" lvl="4" marL="2286000" algn="l">
              <a:lnSpc>
                <a:spcPct val="100000"/>
              </a:lnSpc>
              <a:spcBef>
                <a:spcPts val="1238"/>
              </a:spcBef>
              <a:spcAft>
                <a:spcPts val="0"/>
              </a:spcAft>
              <a:buClr>
                <a:schemeClr val="dk1"/>
              </a:buClr>
              <a:buSzPts val="6188"/>
              <a:buChar char="»"/>
              <a:defRPr sz="6188"/>
            </a:lvl5pPr>
            <a:lvl6pPr indent="-621538" lvl="5" marL="2743200" algn="l">
              <a:lnSpc>
                <a:spcPct val="100000"/>
              </a:lnSpc>
              <a:spcBef>
                <a:spcPts val="1238"/>
              </a:spcBef>
              <a:spcAft>
                <a:spcPts val="0"/>
              </a:spcAft>
              <a:buClr>
                <a:schemeClr val="dk1"/>
              </a:buClr>
              <a:buSzPts val="6188"/>
              <a:buChar char="•"/>
              <a:defRPr sz="6188"/>
            </a:lvl6pPr>
            <a:lvl7pPr indent="-621538" lvl="6" marL="3200400" algn="l">
              <a:lnSpc>
                <a:spcPct val="100000"/>
              </a:lnSpc>
              <a:spcBef>
                <a:spcPts val="1238"/>
              </a:spcBef>
              <a:spcAft>
                <a:spcPts val="0"/>
              </a:spcAft>
              <a:buClr>
                <a:schemeClr val="dk1"/>
              </a:buClr>
              <a:buSzPts val="6188"/>
              <a:buChar char="•"/>
              <a:defRPr sz="6188"/>
            </a:lvl7pPr>
            <a:lvl8pPr indent="-621538" lvl="7" marL="3657600" algn="l">
              <a:lnSpc>
                <a:spcPct val="100000"/>
              </a:lnSpc>
              <a:spcBef>
                <a:spcPts val="1238"/>
              </a:spcBef>
              <a:spcAft>
                <a:spcPts val="0"/>
              </a:spcAft>
              <a:buClr>
                <a:schemeClr val="dk1"/>
              </a:buClr>
              <a:buSzPts val="6188"/>
              <a:buChar char="•"/>
              <a:defRPr sz="6188"/>
            </a:lvl8pPr>
            <a:lvl9pPr indent="-621538" lvl="8" marL="4114800" algn="l">
              <a:lnSpc>
                <a:spcPct val="100000"/>
              </a:lnSpc>
              <a:spcBef>
                <a:spcPts val="1238"/>
              </a:spcBef>
              <a:spcAft>
                <a:spcPts val="0"/>
              </a:spcAft>
              <a:buClr>
                <a:schemeClr val="dk1"/>
              </a:buClr>
              <a:buSzPts val="6188"/>
              <a:buChar char="•"/>
              <a:defRPr sz="6188"/>
            </a:lvl9pPr>
          </a:lstStyle>
          <a:p/>
        </p:txBody>
      </p:sp>
      <p:sp>
        <p:nvSpPr>
          <p:cNvPr id="44" name="Google Shape;44;p11"/>
          <p:cNvSpPr txBox="1"/>
          <p:nvPr>
            <p:ph idx="3" type="body"/>
          </p:nvPr>
        </p:nvSpPr>
        <p:spPr>
          <a:xfrm>
            <a:off x="18580110" y="6140453"/>
            <a:ext cx="16167100" cy="2559048"/>
          </a:xfrm>
          <a:prstGeom prst="rect">
            <a:avLst/>
          </a:prstGeom>
          <a:noFill/>
          <a:ln>
            <a:noFill/>
          </a:ln>
        </p:spPr>
        <p:txBody>
          <a:bodyPr anchorCtr="0" anchor="b" bIns="188000" lIns="376000" spcFirstLastPara="1" rIns="376000" wrap="square" tIns="188000">
            <a:normAutofit/>
          </a:bodyPr>
          <a:lstStyle>
            <a:lvl1pPr indent="-228600" lvl="0" marL="457200" algn="l">
              <a:lnSpc>
                <a:spcPct val="100000"/>
              </a:lnSpc>
              <a:spcBef>
                <a:spcPts val="1856"/>
              </a:spcBef>
              <a:spcAft>
                <a:spcPts val="0"/>
              </a:spcAft>
              <a:buClr>
                <a:schemeClr val="dk1"/>
              </a:buClr>
              <a:buSzPts val="9281"/>
              <a:buNone/>
              <a:defRPr b="1" sz="9281"/>
            </a:lvl1pPr>
            <a:lvl2pPr indent="-228600" lvl="1" marL="914400" algn="l">
              <a:lnSpc>
                <a:spcPct val="100000"/>
              </a:lnSpc>
              <a:spcBef>
                <a:spcPts val="1538"/>
              </a:spcBef>
              <a:spcAft>
                <a:spcPts val="0"/>
              </a:spcAft>
              <a:buClr>
                <a:schemeClr val="dk1"/>
              </a:buClr>
              <a:buSzPts val="7688"/>
              <a:buNone/>
              <a:defRPr b="1" sz="7687"/>
            </a:lvl2pPr>
            <a:lvl3pPr indent="-228600" lvl="2" marL="1371600" algn="l">
              <a:lnSpc>
                <a:spcPct val="100000"/>
              </a:lnSpc>
              <a:spcBef>
                <a:spcPts val="1388"/>
              </a:spcBef>
              <a:spcAft>
                <a:spcPts val="0"/>
              </a:spcAft>
              <a:buClr>
                <a:schemeClr val="dk1"/>
              </a:buClr>
              <a:buSzPts val="6938"/>
              <a:buNone/>
              <a:defRPr b="1" sz="6937"/>
            </a:lvl3pPr>
            <a:lvl4pPr indent="-228600" lvl="3" marL="1828800" algn="l">
              <a:lnSpc>
                <a:spcPct val="100000"/>
              </a:lnSpc>
              <a:spcBef>
                <a:spcPts val="1238"/>
              </a:spcBef>
              <a:spcAft>
                <a:spcPts val="0"/>
              </a:spcAft>
              <a:buClr>
                <a:schemeClr val="dk1"/>
              </a:buClr>
              <a:buSzPts val="6188"/>
              <a:buNone/>
              <a:defRPr b="1" sz="6188"/>
            </a:lvl4pPr>
            <a:lvl5pPr indent="-228600" lvl="4" marL="2286000" algn="l">
              <a:lnSpc>
                <a:spcPct val="100000"/>
              </a:lnSpc>
              <a:spcBef>
                <a:spcPts val="1238"/>
              </a:spcBef>
              <a:spcAft>
                <a:spcPts val="0"/>
              </a:spcAft>
              <a:buClr>
                <a:schemeClr val="dk1"/>
              </a:buClr>
              <a:buSzPts val="6188"/>
              <a:buNone/>
              <a:defRPr b="1" sz="6188"/>
            </a:lvl5pPr>
            <a:lvl6pPr indent="-228600" lvl="5" marL="2743200" algn="l">
              <a:lnSpc>
                <a:spcPct val="100000"/>
              </a:lnSpc>
              <a:spcBef>
                <a:spcPts val="1238"/>
              </a:spcBef>
              <a:spcAft>
                <a:spcPts val="0"/>
              </a:spcAft>
              <a:buClr>
                <a:schemeClr val="dk1"/>
              </a:buClr>
              <a:buSzPts val="6188"/>
              <a:buNone/>
              <a:defRPr b="1" sz="6188"/>
            </a:lvl6pPr>
            <a:lvl7pPr indent="-228600" lvl="6" marL="3200400" algn="l">
              <a:lnSpc>
                <a:spcPct val="100000"/>
              </a:lnSpc>
              <a:spcBef>
                <a:spcPts val="1238"/>
              </a:spcBef>
              <a:spcAft>
                <a:spcPts val="0"/>
              </a:spcAft>
              <a:buClr>
                <a:schemeClr val="dk1"/>
              </a:buClr>
              <a:buSzPts val="6188"/>
              <a:buNone/>
              <a:defRPr b="1" sz="6188"/>
            </a:lvl7pPr>
            <a:lvl8pPr indent="-228600" lvl="7" marL="3657600" algn="l">
              <a:lnSpc>
                <a:spcPct val="100000"/>
              </a:lnSpc>
              <a:spcBef>
                <a:spcPts val="1238"/>
              </a:spcBef>
              <a:spcAft>
                <a:spcPts val="0"/>
              </a:spcAft>
              <a:buClr>
                <a:schemeClr val="dk1"/>
              </a:buClr>
              <a:buSzPts val="6188"/>
              <a:buNone/>
              <a:defRPr b="1" sz="6188"/>
            </a:lvl8pPr>
            <a:lvl9pPr indent="-228600" lvl="8" marL="4114800" algn="l">
              <a:lnSpc>
                <a:spcPct val="100000"/>
              </a:lnSpc>
              <a:spcBef>
                <a:spcPts val="1238"/>
              </a:spcBef>
              <a:spcAft>
                <a:spcPts val="0"/>
              </a:spcAft>
              <a:buClr>
                <a:schemeClr val="dk1"/>
              </a:buClr>
              <a:buSzPts val="6188"/>
              <a:buNone/>
              <a:defRPr b="1" sz="6188"/>
            </a:lvl9pPr>
          </a:lstStyle>
          <a:p/>
        </p:txBody>
      </p:sp>
      <p:sp>
        <p:nvSpPr>
          <p:cNvPr id="45" name="Google Shape;45;p11"/>
          <p:cNvSpPr txBox="1"/>
          <p:nvPr>
            <p:ph idx="4" type="body"/>
          </p:nvPr>
        </p:nvSpPr>
        <p:spPr>
          <a:xfrm>
            <a:off x="18580110" y="8699501"/>
            <a:ext cx="16167100" cy="15805152"/>
          </a:xfrm>
          <a:prstGeom prst="rect">
            <a:avLst/>
          </a:prstGeom>
          <a:noFill/>
          <a:ln>
            <a:noFill/>
          </a:ln>
        </p:spPr>
        <p:txBody>
          <a:bodyPr anchorCtr="0" anchor="t" bIns="188000" lIns="376000" spcFirstLastPara="1" rIns="376000" wrap="square" tIns="188000">
            <a:normAutofit/>
          </a:bodyPr>
          <a:lstStyle>
            <a:lvl1pPr indent="-817943" lvl="0" marL="457200" algn="l">
              <a:lnSpc>
                <a:spcPct val="100000"/>
              </a:lnSpc>
              <a:spcBef>
                <a:spcPts val="1856"/>
              </a:spcBef>
              <a:spcAft>
                <a:spcPts val="0"/>
              </a:spcAft>
              <a:buClr>
                <a:schemeClr val="dk1"/>
              </a:buClr>
              <a:buSzPts val="9281"/>
              <a:buChar char="•"/>
              <a:defRPr sz="9281"/>
            </a:lvl1pPr>
            <a:lvl2pPr indent="-716788" lvl="1" marL="914400" algn="l">
              <a:lnSpc>
                <a:spcPct val="100000"/>
              </a:lnSpc>
              <a:spcBef>
                <a:spcPts val="1538"/>
              </a:spcBef>
              <a:spcAft>
                <a:spcPts val="0"/>
              </a:spcAft>
              <a:buClr>
                <a:schemeClr val="dk1"/>
              </a:buClr>
              <a:buSzPts val="7688"/>
              <a:buChar char="–"/>
              <a:defRPr sz="7687"/>
            </a:lvl2pPr>
            <a:lvl3pPr indent="-669163" lvl="2" marL="1371600" algn="l">
              <a:lnSpc>
                <a:spcPct val="100000"/>
              </a:lnSpc>
              <a:spcBef>
                <a:spcPts val="1388"/>
              </a:spcBef>
              <a:spcAft>
                <a:spcPts val="0"/>
              </a:spcAft>
              <a:buClr>
                <a:schemeClr val="dk1"/>
              </a:buClr>
              <a:buSzPts val="6938"/>
              <a:buChar char="•"/>
              <a:defRPr sz="6937"/>
            </a:lvl3pPr>
            <a:lvl4pPr indent="-621538" lvl="3" marL="1828800" algn="l">
              <a:lnSpc>
                <a:spcPct val="100000"/>
              </a:lnSpc>
              <a:spcBef>
                <a:spcPts val="1238"/>
              </a:spcBef>
              <a:spcAft>
                <a:spcPts val="0"/>
              </a:spcAft>
              <a:buClr>
                <a:schemeClr val="dk1"/>
              </a:buClr>
              <a:buSzPts val="6188"/>
              <a:buChar char="–"/>
              <a:defRPr sz="6188"/>
            </a:lvl4pPr>
            <a:lvl5pPr indent="-621538" lvl="4" marL="2286000" algn="l">
              <a:lnSpc>
                <a:spcPct val="100000"/>
              </a:lnSpc>
              <a:spcBef>
                <a:spcPts val="1238"/>
              </a:spcBef>
              <a:spcAft>
                <a:spcPts val="0"/>
              </a:spcAft>
              <a:buClr>
                <a:schemeClr val="dk1"/>
              </a:buClr>
              <a:buSzPts val="6188"/>
              <a:buChar char="»"/>
              <a:defRPr sz="6188"/>
            </a:lvl5pPr>
            <a:lvl6pPr indent="-621538" lvl="5" marL="2743200" algn="l">
              <a:lnSpc>
                <a:spcPct val="100000"/>
              </a:lnSpc>
              <a:spcBef>
                <a:spcPts val="1238"/>
              </a:spcBef>
              <a:spcAft>
                <a:spcPts val="0"/>
              </a:spcAft>
              <a:buClr>
                <a:schemeClr val="dk1"/>
              </a:buClr>
              <a:buSzPts val="6188"/>
              <a:buChar char="•"/>
              <a:defRPr sz="6188"/>
            </a:lvl6pPr>
            <a:lvl7pPr indent="-621538" lvl="6" marL="3200400" algn="l">
              <a:lnSpc>
                <a:spcPct val="100000"/>
              </a:lnSpc>
              <a:spcBef>
                <a:spcPts val="1238"/>
              </a:spcBef>
              <a:spcAft>
                <a:spcPts val="0"/>
              </a:spcAft>
              <a:buClr>
                <a:schemeClr val="dk1"/>
              </a:buClr>
              <a:buSzPts val="6188"/>
              <a:buChar char="•"/>
              <a:defRPr sz="6188"/>
            </a:lvl7pPr>
            <a:lvl8pPr indent="-621538" lvl="7" marL="3657600" algn="l">
              <a:lnSpc>
                <a:spcPct val="100000"/>
              </a:lnSpc>
              <a:spcBef>
                <a:spcPts val="1238"/>
              </a:spcBef>
              <a:spcAft>
                <a:spcPts val="0"/>
              </a:spcAft>
              <a:buClr>
                <a:schemeClr val="dk1"/>
              </a:buClr>
              <a:buSzPts val="6188"/>
              <a:buChar char="•"/>
              <a:defRPr sz="6188"/>
            </a:lvl8pPr>
            <a:lvl9pPr indent="-621538" lvl="8" marL="4114800" algn="l">
              <a:lnSpc>
                <a:spcPct val="100000"/>
              </a:lnSpc>
              <a:spcBef>
                <a:spcPts val="1238"/>
              </a:spcBef>
              <a:spcAft>
                <a:spcPts val="0"/>
              </a:spcAft>
              <a:buClr>
                <a:schemeClr val="dk1"/>
              </a:buClr>
              <a:buSzPts val="6188"/>
              <a:buChar char="•"/>
              <a:defRPr sz="6188"/>
            </a:lvl9pPr>
          </a:lstStyle>
          <a:p/>
        </p:txBody>
      </p:sp>
      <p:sp>
        <p:nvSpPr>
          <p:cNvPr id="46" name="Google Shape;46;p11"/>
          <p:cNvSpPr txBox="1"/>
          <p:nvPr>
            <p:ph idx="10" type="dt"/>
          </p:nvPr>
        </p:nvSpPr>
        <p:spPr>
          <a:xfrm>
            <a:off x="1828800" y="25425410"/>
            <a:ext cx="8534400" cy="1460500"/>
          </a:xfrm>
          <a:prstGeom prst="rect">
            <a:avLst/>
          </a:prstGeom>
          <a:noFill/>
          <a:ln>
            <a:noFill/>
          </a:ln>
        </p:spPr>
        <p:txBody>
          <a:bodyPr anchorCtr="0" anchor="ctr" bIns="188000" lIns="376000" spcFirstLastPara="1" rIns="376000" wrap="square" tIns="188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1"/>
          <p:cNvSpPr txBox="1"/>
          <p:nvPr>
            <p:ph idx="11" type="ftr"/>
          </p:nvPr>
        </p:nvSpPr>
        <p:spPr>
          <a:xfrm>
            <a:off x="12496800" y="25425410"/>
            <a:ext cx="11582400" cy="1460500"/>
          </a:xfrm>
          <a:prstGeom prst="rect">
            <a:avLst/>
          </a:prstGeom>
          <a:noFill/>
          <a:ln>
            <a:noFill/>
          </a:ln>
        </p:spPr>
        <p:txBody>
          <a:bodyPr anchorCtr="0" anchor="ctr" bIns="188000" lIns="376000" spcFirstLastPara="1" rIns="376000" wrap="square" tIns="188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1"/>
          <p:cNvSpPr txBox="1"/>
          <p:nvPr>
            <p:ph idx="12" type="sldNum"/>
          </p:nvPr>
        </p:nvSpPr>
        <p:spPr>
          <a:xfrm>
            <a:off x="26212800" y="25425410"/>
            <a:ext cx="8534400" cy="1460500"/>
          </a:xfrm>
          <a:prstGeom prst="rect">
            <a:avLst/>
          </a:prstGeom>
          <a:noFill/>
          <a:ln>
            <a:noFill/>
          </a:ln>
        </p:spPr>
        <p:txBody>
          <a:bodyPr anchorCtr="0" anchor="ctr" bIns="188000" lIns="376000" spcFirstLastPara="1" rIns="376000" wrap="square" tIns="188000">
            <a:noAutofit/>
          </a:bodyPr>
          <a:lstStyle>
            <a:lvl1pPr indent="0" lvl="0"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2"/>
          <p:cNvSpPr txBox="1"/>
          <p:nvPr>
            <p:ph type="title"/>
          </p:nvPr>
        </p:nvSpPr>
        <p:spPr>
          <a:xfrm>
            <a:off x="1828800" y="1098552"/>
            <a:ext cx="32918400" cy="4572000"/>
          </a:xfrm>
          <a:prstGeom prst="rect">
            <a:avLst/>
          </a:prstGeom>
          <a:noFill/>
          <a:ln>
            <a:noFill/>
          </a:ln>
        </p:spPr>
        <p:txBody>
          <a:bodyPr anchorCtr="0" anchor="ctr" bIns="188000" lIns="376000" spcFirstLastPara="1" rIns="376000" wrap="square" tIns="1880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2"/>
          <p:cNvSpPr txBox="1"/>
          <p:nvPr>
            <p:ph idx="10" type="dt"/>
          </p:nvPr>
        </p:nvSpPr>
        <p:spPr>
          <a:xfrm>
            <a:off x="1828800" y="25425410"/>
            <a:ext cx="8534400" cy="1460500"/>
          </a:xfrm>
          <a:prstGeom prst="rect">
            <a:avLst/>
          </a:prstGeom>
          <a:noFill/>
          <a:ln>
            <a:noFill/>
          </a:ln>
        </p:spPr>
        <p:txBody>
          <a:bodyPr anchorCtr="0" anchor="ctr" bIns="188000" lIns="376000" spcFirstLastPara="1" rIns="376000" wrap="square" tIns="188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2"/>
          <p:cNvSpPr txBox="1"/>
          <p:nvPr>
            <p:ph idx="11" type="ftr"/>
          </p:nvPr>
        </p:nvSpPr>
        <p:spPr>
          <a:xfrm>
            <a:off x="12496800" y="25425410"/>
            <a:ext cx="11582400" cy="1460500"/>
          </a:xfrm>
          <a:prstGeom prst="rect">
            <a:avLst/>
          </a:prstGeom>
          <a:noFill/>
          <a:ln>
            <a:noFill/>
          </a:ln>
        </p:spPr>
        <p:txBody>
          <a:bodyPr anchorCtr="0" anchor="ctr" bIns="188000" lIns="376000" spcFirstLastPara="1" rIns="376000" wrap="square" tIns="188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2"/>
          <p:cNvSpPr txBox="1"/>
          <p:nvPr>
            <p:ph idx="12" type="sldNum"/>
          </p:nvPr>
        </p:nvSpPr>
        <p:spPr>
          <a:xfrm>
            <a:off x="26212800" y="25425410"/>
            <a:ext cx="8534400" cy="1460500"/>
          </a:xfrm>
          <a:prstGeom prst="rect">
            <a:avLst/>
          </a:prstGeom>
          <a:noFill/>
          <a:ln>
            <a:noFill/>
          </a:ln>
        </p:spPr>
        <p:txBody>
          <a:bodyPr anchorCtr="0" anchor="ctr" bIns="188000" lIns="376000" spcFirstLastPara="1" rIns="376000" wrap="square" tIns="188000">
            <a:noAutofit/>
          </a:bodyPr>
          <a:lstStyle>
            <a:lvl1pPr indent="0" lvl="0"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3"/>
          <p:cNvSpPr txBox="1"/>
          <p:nvPr>
            <p:ph type="title"/>
          </p:nvPr>
        </p:nvSpPr>
        <p:spPr>
          <a:xfrm>
            <a:off x="1828810" y="1092200"/>
            <a:ext cx="12033252" cy="4648200"/>
          </a:xfrm>
          <a:prstGeom prst="rect">
            <a:avLst/>
          </a:prstGeom>
          <a:noFill/>
          <a:ln>
            <a:noFill/>
          </a:ln>
        </p:spPr>
        <p:txBody>
          <a:bodyPr anchorCtr="0" anchor="b" bIns="188000" lIns="376000" spcFirstLastPara="1" rIns="376000" wrap="square" tIns="188000">
            <a:normAutofit/>
          </a:bodyPr>
          <a:lstStyle>
            <a:lvl1pPr lvl="0" algn="l">
              <a:lnSpc>
                <a:spcPct val="100000"/>
              </a:lnSpc>
              <a:spcBef>
                <a:spcPts val="0"/>
              </a:spcBef>
              <a:spcAft>
                <a:spcPts val="0"/>
              </a:spcAft>
              <a:buClr>
                <a:schemeClr val="dk1"/>
              </a:buClr>
              <a:buSzPts val="7688"/>
              <a:buFont typeface="Calibri"/>
              <a:buNone/>
              <a:defRPr b="1" sz="768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3"/>
          <p:cNvSpPr txBox="1"/>
          <p:nvPr>
            <p:ph idx="1" type="body"/>
          </p:nvPr>
        </p:nvSpPr>
        <p:spPr>
          <a:xfrm>
            <a:off x="14300200" y="1092210"/>
            <a:ext cx="20447000" cy="23412452"/>
          </a:xfrm>
          <a:prstGeom prst="rect">
            <a:avLst/>
          </a:prstGeom>
          <a:noFill/>
          <a:ln>
            <a:noFill/>
          </a:ln>
        </p:spPr>
        <p:txBody>
          <a:bodyPr anchorCtr="0" anchor="t" bIns="188000" lIns="376000" spcFirstLastPara="1" rIns="376000" wrap="square" tIns="188000">
            <a:normAutofit/>
          </a:bodyPr>
          <a:lstStyle>
            <a:lvl1pPr indent="-1014412" lvl="0" marL="457200" algn="l">
              <a:lnSpc>
                <a:spcPct val="100000"/>
              </a:lnSpc>
              <a:spcBef>
                <a:spcPts val="2475"/>
              </a:spcBef>
              <a:spcAft>
                <a:spcPts val="0"/>
              </a:spcAft>
              <a:buClr>
                <a:schemeClr val="dk1"/>
              </a:buClr>
              <a:buSzPts val="12375"/>
              <a:buChar char="•"/>
              <a:defRPr sz="12375"/>
            </a:lvl1pPr>
            <a:lvl2pPr indent="-913193" lvl="1" marL="914400" algn="l">
              <a:lnSpc>
                <a:spcPct val="100000"/>
              </a:lnSpc>
              <a:spcBef>
                <a:spcPts val="2156"/>
              </a:spcBef>
              <a:spcAft>
                <a:spcPts val="0"/>
              </a:spcAft>
              <a:buClr>
                <a:schemeClr val="dk1"/>
              </a:buClr>
              <a:buSzPts val="10781"/>
              <a:buChar char="–"/>
              <a:defRPr sz="10781"/>
            </a:lvl2pPr>
            <a:lvl3pPr indent="-817943" lvl="2" marL="1371600" algn="l">
              <a:lnSpc>
                <a:spcPct val="100000"/>
              </a:lnSpc>
              <a:spcBef>
                <a:spcPts val="1856"/>
              </a:spcBef>
              <a:spcAft>
                <a:spcPts val="0"/>
              </a:spcAft>
              <a:buClr>
                <a:schemeClr val="dk1"/>
              </a:buClr>
              <a:buSzPts val="9281"/>
              <a:buChar char="•"/>
              <a:defRPr sz="9281"/>
            </a:lvl3pPr>
            <a:lvl4pPr indent="-716788" lvl="3" marL="1828800" algn="l">
              <a:lnSpc>
                <a:spcPct val="100000"/>
              </a:lnSpc>
              <a:spcBef>
                <a:spcPts val="1538"/>
              </a:spcBef>
              <a:spcAft>
                <a:spcPts val="0"/>
              </a:spcAft>
              <a:buClr>
                <a:schemeClr val="dk1"/>
              </a:buClr>
              <a:buSzPts val="7688"/>
              <a:buChar char="–"/>
              <a:defRPr sz="7687"/>
            </a:lvl4pPr>
            <a:lvl5pPr indent="-716788" lvl="4" marL="2286000" algn="l">
              <a:lnSpc>
                <a:spcPct val="100000"/>
              </a:lnSpc>
              <a:spcBef>
                <a:spcPts val="1538"/>
              </a:spcBef>
              <a:spcAft>
                <a:spcPts val="0"/>
              </a:spcAft>
              <a:buClr>
                <a:schemeClr val="dk1"/>
              </a:buClr>
              <a:buSzPts val="7688"/>
              <a:buChar char="»"/>
              <a:defRPr sz="7687"/>
            </a:lvl5pPr>
            <a:lvl6pPr indent="-716788" lvl="5" marL="2743200" algn="l">
              <a:lnSpc>
                <a:spcPct val="100000"/>
              </a:lnSpc>
              <a:spcBef>
                <a:spcPts val="1538"/>
              </a:spcBef>
              <a:spcAft>
                <a:spcPts val="0"/>
              </a:spcAft>
              <a:buClr>
                <a:schemeClr val="dk1"/>
              </a:buClr>
              <a:buSzPts val="7688"/>
              <a:buChar char="•"/>
              <a:defRPr sz="7687"/>
            </a:lvl6pPr>
            <a:lvl7pPr indent="-716788" lvl="6" marL="3200400" algn="l">
              <a:lnSpc>
                <a:spcPct val="100000"/>
              </a:lnSpc>
              <a:spcBef>
                <a:spcPts val="1538"/>
              </a:spcBef>
              <a:spcAft>
                <a:spcPts val="0"/>
              </a:spcAft>
              <a:buClr>
                <a:schemeClr val="dk1"/>
              </a:buClr>
              <a:buSzPts val="7688"/>
              <a:buChar char="•"/>
              <a:defRPr sz="7687"/>
            </a:lvl7pPr>
            <a:lvl8pPr indent="-716788" lvl="7" marL="3657600" algn="l">
              <a:lnSpc>
                <a:spcPct val="100000"/>
              </a:lnSpc>
              <a:spcBef>
                <a:spcPts val="1538"/>
              </a:spcBef>
              <a:spcAft>
                <a:spcPts val="0"/>
              </a:spcAft>
              <a:buClr>
                <a:schemeClr val="dk1"/>
              </a:buClr>
              <a:buSzPts val="7688"/>
              <a:buChar char="•"/>
              <a:defRPr sz="7687"/>
            </a:lvl8pPr>
            <a:lvl9pPr indent="-716788" lvl="8" marL="4114800" algn="l">
              <a:lnSpc>
                <a:spcPct val="100000"/>
              </a:lnSpc>
              <a:spcBef>
                <a:spcPts val="1538"/>
              </a:spcBef>
              <a:spcAft>
                <a:spcPts val="0"/>
              </a:spcAft>
              <a:buClr>
                <a:schemeClr val="dk1"/>
              </a:buClr>
              <a:buSzPts val="7688"/>
              <a:buChar char="•"/>
              <a:defRPr sz="7687"/>
            </a:lvl9pPr>
          </a:lstStyle>
          <a:p/>
        </p:txBody>
      </p:sp>
      <p:sp>
        <p:nvSpPr>
          <p:cNvPr id="57" name="Google Shape;57;p13"/>
          <p:cNvSpPr txBox="1"/>
          <p:nvPr>
            <p:ph idx="2" type="body"/>
          </p:nvPr>
        </p:nvSpPr>
        <p:spPr>
          <a:xfrm>
            <a:off x="1828810" y="5740410"/>
            <a:ext cx="12033252" cy="18764252"/>
          </a:xfrm>
          <a:prstGeom prst="rect">
            <a:avLst/>
          </a:prstGeom>
          <a:noFill/>
          <a:ln>
            <a:noFill/>
          </a:ln>
        </p:spPr>
        <p:txBody>
          <a:bodyPr anchorCtr="0" anchor="t" bIns="188000" lIns="376000" spcFirstLastPara="1" rIns="376000" wrap="square" tIns="188000">
            <a:normAutofit/>
          </a:bodyPr>
          <a:lstStyle>
            <a:lvl1pPr indent="-228600" lvl="0" marL="457200" algn="l">
              <a:lnSpc>
                <a:spcPct val="100000"/>
              </a:lnSpc>
              <a:spcBef>
                <a:spcPts val="1088"/>
              </a:spcBef>
              <a:spcAft>
                <a:spcPts val="0"/>
              </a:spcAft>
              <a:buClr>
                <a:schemeClr val="dk1"/>
              </a:buClr>
              <a:buSzPts val="5438"/>
              <a:buNone/>
              <a:defRPr sz="5438"/>
            </a:lvl1pPr>
            <a:lvl2pPr indent="-228600" lvl="1" marL="914400" algn="l">
              <a:lnSpc>
                <a:spcPct val="100000"/>
              </a:lnSpc>
              <a:spcBef>
                <a:spcPts val="919"/>
              </a:spcBef>
              <a:spcAft>
                <a:spcPts val="0"/>
              </a:spcAft>
              <a:buClr>
                <a:schemeClr val="dk1"/>
              </a:buClr>
              <a:buSzPts val="4594"/>
              <a:buNone/>
              <a:defRPr sz="4594"/>
            </a:lvl2pPr>
            <a:lvl3pPr indent="-228600" lvl="2" marL="1371600" algn="l">
              <a:lnSpc>
                <a:spcPct val="100000"/>
              </a:lnSpc>
              <a:spcBef>
                <a:spcPts val="769"/>
              </a:spcBef>
              <a:spcAft>
                <a:spcPts val="0"/>
              </a:spcAft>
              <a:buClr>
                <a:schemeClr val="dk1"/>
              </a:buClr>
              <a:buSzPts val="3844"/>
              <a:buNone/>
              <a:defRPr sz="3843"/>
            </a:lvl3pPr>
            <a:lvl4pPr indent="-228600" lvl="3" marL="1828800" algn="l">
              <a:lnSpc>
                <a:spcPct val="100000"/>
              </a:lnSpc>
              <a:spcBef>
                <a:spcPts val="694"/>
              </a:spcBef>
              <a:spcAft>
                <a:spcPts val="0"/>
              </a:spcAft>
              <a:buClr>
                <a:schemeClr val="dk1"/>
              </a:buClr>
              <a:buSzPts val="3469"/>
              <a:buNone/>
              <a:defRPr sz="3468"/>
            </a:lvl4pPr>
            <a:lvl5pPr indent="-228600" lvl="4" marL="2286000" algn="l">
              <a:lnSpc>
                <a:spcPct val="100000"/>
              </a:lnSpc>
              <a:spcBef>
                <a:spcPts val="694"/>
              </a:spcBef>
              <a:spcAft>
                <a:spcPts val="0"/>
              </a:spcAft>
              <a:buClr>
                <a:schemeClr val="dk1"/>
              </a:buClr>
              <a:buSzPts val="3469"/>
              <a:buNone/>
              <a:defRPr sz="3468"/>
            </a:lvl5pPr>
            <a:lvl6pPr indent="-228600" lvl="5" marL="2743200" algn="l">
              <a:lnSpc>
                <a:spcPct val="100000"/>
              </a:lnSpc>
              <a:spcBef>
                <a:spcPts val="694"/>
              </a:spcBef>
              <a:spcAft>
                <a:spcPts val="0"/>
              </a:spcAft>
              <a:buClr>
                <a:schemeClr val="dk1"/>
              </a:buClr>
              <a:buSzPts val="3469"/>
              <a:buNone/>
              <a:defRPr sz="3468"/>
            </a:lvl6pPr>
            <a:lvl7pPr indent="-228600" lvl="6" marL="3200400" algn="l">
              <a:lnSpc>
                <a:spcPct val="100000"/>
              </a:lnSpc>
              <a:spcBef>
                <a:spcPts val="694"/>
              </a:spcBef>
              <a:spcAft>
                <a:spcPts val="0"/>
              </a:spcAft>
              <a:buClr>
                <a:schemeClr val="dk1"/>
              </a:buClr>
              <a:buSzPts val="3469"/>
              <a:buNone/>
              <a:defRPr sz="3468"/>
            </a:lvl7pPr>
            <a:lvl8pPr indent="-228600" lvl="7" marL="3657600" algn="l">
              <a:lnSpc>
                <a:spcPct val="100000"/>
              </a:lnSpc>
              <a:spcBef>
                <a:spcPts val="694"/>
              </a:spcBef>
              <a:spcAft>
                <a:spcPts val="0"/>
              </a:spcAft>
              <a:buClr>
                <a:schemeClr val="dk1"/>
              </a:buClr>
              <a:buSzPts val="3469"/>
              <a:buNone/>
              <a:defRPr sz="3468"/>
            </a:lvl8pPr>
            <a:lvl9pPr indent="-228600" lvl="8" marL="4114800" algn="l">
              <a:lnSpc>
                <a:spcPct val="100000"/>
              </a:lnSpc>
              <a:spcBef>
                <a:spcPts val="694"/>
              </a:spcBef>
              <a:spcAft>
                <a:spcPts val="0"/>
              </a:spcAft>
              <a:buClr>
                <a:schemeClr val="dk1"/>
              </a:buClr>
              <a:buSzPts val="3469"/>
              <a:buNone/>
              <a:defRPr sz="3468"/>
            </a:lvl9pPr>
          </a:lstStyle>
          <a:p/>
        </p:txBody>
      </p:sp>
      <p:sp>
        <p:nvSpPr>
          <p:cNvPr id="58" name="Google Shape;58;p13"/>
          <p:cNvSpPr txBox="1"/>
          <p:nvPr>
            <p:ph idx="10" type="dt"/>
          </p:nvPr>
        </p:nvSpPr>
        <p:spPr>
          <a:xfrm>
            <a:off x="1828800" y="25425410"/>
            <a:ext cx="8534400" cy="1460500"/>
          </a:xfrm>
          <a:prstGeom prst="rect">
            <a:avLst/>
          </a:prstGeom>
          <a:noFill/>
          <a:ln>
            <a:noFill/>
          </a:ln>
        </p:spPr>
        <p:txBody>
          <a:bodyPr anchorCtr="0" anchor="ctr" bIns="188000" lIns="376000" spcFirstLastPara="1" rIns="376000" wrap="square" tIns="188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3"/>
          <p:cNvSpPr txBox="1"/>
          <p:nvPr>
            <p:ph idx="11" type="ftr"/>
          </p:nvPr>
        </p:nvSpPr>
        <p:spPr>
          <a:xfrm>
            <a:off x="12496800" y="25425410"/>
            <a:ext cx="11582400" cy="1460500"/>
          </a:xfrm>
          <a:prstGeom prst="rect">
            <a:avLst/>
          </a:prstGeom>
          <a:noFill/>
          <a:ln>
            <a:noFill/>
          </a:ln>
        </p:spPr>
        <p:txBody>
          <a:bodyPr anchorCtr="0" anchor="ctr" bIns="188000" lIns="376000" spcFirstLastPara="1" rIns="376000" wrap="square" tIns="188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3"/>
          <p:cNvSpPr txBox="1"/>
          <p:nvPr>
            <p:ph idx="12" type="sldNum"/>
          </p:nvPr>
        </p:nvSpPr>
        <p:spPr>
          <a:xfrm>
            <a:off x="26212800" y="25425410"/>
            <a:ext cx="8534400" cy="1460500"/>
          </a:xfrm>
          <a:prstGeom prst="rect">
            <a:avLst/>
          </a:prstGeom>
          <a:noFill/>
          <a:ln>
            <a:noFill/>
          </a:ln>
        </p:spPr>
        <p:txBody>
          <a:bodyPr anchorCtr="0" anchor="ctr" bIns="188000" lIns="376000" spcFirstLastPara="1" rIns="376000" wrap="square" tIns="188000">
            <a:noAutofit/>
          </a:bodyPr>
          <a:lstStyle>
            <a:lvl1pPr indent="0" lvl="0"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4"/>
          <p:cNvSpPr txBox="1"/>
          <p:nvPr>
            <p:ph type="title"/>
          </p:nvPr>
        </p:nvSpPr>
        <p:spPr>
          <a:xfrm>
            <a:off x="7169152" y="19202400"/>
            <a:ext cx="21945600" cy="2266952"/>
          </a:xfrm>
          <a:prstGeom prst="rect">
            <a:avLst/>
          </a:prstGeom>
          <a:noFill/>
          <a:ln>
            <a:noFill/>
          </a:ln>
        </p:spPr>
        <p:txBody>
          <a:bodyPr anchorCtr="0" anchor="b" bIns="188000" lIns="376000" spcFirstLastPara="1" rIns="376000" wrap="square" tIns="188000">
            <a:normAutofit/>
          </a:bodyPr>
          <a:lstStyle>
            <a:lvl1pPr lvl="0" algn="l">
              <a:lnSpc>
                <a:spcPct val="100000"/>
              </a:lnSpc>
              <a:spcBef>
                <a:spcPts val="0"/>
              </a:spcBef>
              <a:spcAft>
                <a:spcPts val="0"/>
              </a:spcAft>
              <a:buClr>
                <a:schemeClr val="dk1"/>
              </a:buClr>
              <a:buSzPts val="7688"/>
              <a:buFont typeface="Calibri"/>
              <a:buNone/>
              <a:defRPr b="1" sz="7687"/>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
          <p:cNvSpPr/>
          <p:nvPr>
            <p:ph idx="2" type="pic"/>
          </p:nvPr>
        </p:nvSpPr>
        <p:spPr>
          <a:xfrm>
            <a:off x="7169152" y="2451100"/>
            <a:ext cx="21945600" cy="16459200"/>
          </a:xfrm>
          <a:prstGeom prst="rect">
            <a:avLst/>
          </a:prstGeom>
          <a:noFill/>
          <a:ln>
            <a:noFill/>
          </a:ln>
        </p:spPr>
      </p:sp>
      <p:sp>
        <p:nvSpPr>
          <p:cNvPr id="64" name="Google Shape;64;p14"/>
          <p:cNvSpPr txBox="1"/>
          <p:nvPr>
            <p:ph idx="1" type="body"/>
          </p:nvPr>
        </p:nvSpPr>
        <p:spPr>
          <a:xfrm>
            <a:off x="7169152" y="21469352"/>
            <a:ext cx="21945600" cy="3219448"/>
          </a:xfrm>
          <a:prstGeom prst="rect">
            <a:avLst/>
          </a:prstGeom>
          <a:noFill/>
          <a:ln>
            <a:noFill/>
          </a:ln>
        </p:spPr>
        <p:txBody>
          <a:bodyPr anchorCtr="0" anchor="t" bIns="188000" lIns="376000" spcFirstLastPara="1" rIns="376000" wrap="square" tIns="188000">
            <a:normAutofit/>
          </a:bodyPr>
          <a:lstStyle>
            <a:lvl1pPr indent="-228600" lvl="0" marL="457200" algn="l">
              <a:lnSpc>
                <a:spcPct val="100000"/>
              </a:lnSpc>
              <a:spcBef>
                <a:spcPts val="1088"/>
              </a:spcBef>
              <a:spcAft>
                <a:spcPts val="0"/>
              </a:spcAft>
              <a:buClr>
                <a:schemeClr val="dk1"/>
              </a:buClr>
              <a:buSzPts val="5438"/>
              <a:buNone/>
              <a:defRPr sz="5438"/>
            </a:lvl1pPr>
            <a:lvl2pPr indent="-228600" lvl="1" marL="914400" algn="l">
              <a:lnSpc>
                <a:spcPct val="100000"/>
              </a:lnSpc>
              <a:spcBef>
                <a:spcPts val="919"/>
              </a:spcBef>
              <a:spcAft>
                <a:spcPts val="0"/>
              </a:spcAft>
              <a:buClr>
                <a:schemeClr val="dk1"/>
              </a:buClr>
              <a:buSzPts val="4594"/>
              <a:buNone/>
              <a:defRPr sz="4594"/>
            </a:lvl2pPr>
            <a:lvl3pPr indent="-228600" lvl="2" marL="1371600" algn="l">
              <a:lnSpc>
                <a:spcPct val="100000"/>
              </a:lnSpc>
              <a:spcBef>
                <a:spcPts val="769"/>
              </a:spcBef>
              <a:spcAft>
                <a:spcPts val="0"/>
              </a:spcAft>
              <a:buClr>
                <a:schemeClr val="dk1"/>
              </a:buClr>
              <a:buSzPts val="3844"/>
              <a:buNone/>
              <a:defRPr sz="3843"/>
            </a:lvl3pPr>
            <a:lvl4pPr indent="-228600" lvl="3" marL="1828800" algn="l">
              <a:lnSpc>
                <a:spcPct val="100000"/>
              </a:lnSpc>
              <a:spcBef>
                <a:spcPts val="694"/>
              </a:spcBef>
              <a:spcAft>
                <a:spcPts val="0"/>
              </a:spcAft>
              <a:buClr>
                <a:schemeClr val="dk1"/>
              </a:buClr>
              <a:buSzPts val="3469"/>
              <a:buNone/>
              <a:defRPr sz="3468"/>
            </a:lvl4pPr>
            <a:lvl5pPr indent="-228600" lvl="4" marL="2286000" algn="l">
              <a:lnSpc>
                <a:spcPct val="100000"/>
              </a:lnSpc>
              <a:spcBef>
                <a:spcPts val="694"/>
              </a:spcBef>
              <a:spcAft>
                <a:spcPts val="0"/>
              </a:spcAft>
              <a:buClr>
                <a:schemeClr val="dk1"/>
              </a:buClr>
              <a:buSzPts val="3469"/>
              <a:buNone/>
              <a:defRPr sz="3468"/>
            </a:lvl5pPr>
            <a:lvl6pPr indent="-228600" lvl="5" marL="2743200" algn="l">
              <a:lnSpc>
                <a:spcPct val="100000"/>
              </a:lnSpc>
              <a:spcBef>
                <a:spcPts val="694"/>
              </a:spcBef>
              <a:spcAft>
                <a:spcPts val="0"/>
              </a:spcAft>
              <a:buClr>
                <a:schemeClr val="dk1"/>
              </a:buClr>
              <a:buSzPts val="3469"/>
              <a:buNone/>
              <a:defRPr sz="3468"/>
            </a:lvl6pPr>
            <a:lvl7pPr indent="-228600" lvl="6" marL="3200400" algn="l">
              <a:lnSpc>
                <a:spcPct val="100000"/>
              </a:lnSpc>
              <a:spcBef>
                <a:spcPts val="694"/>
              </a:spcBef>
              <a:spcAft>
                <a:spcPts val="0"/>
              </a:spcAft>
              <a:buClr>
                <a:schemeClr val="dk1"/>
              </a:buClr>
              <a:buSzPts val="3469"/>
              <a:buNone/>
              <a:defRPr sz="3468"/>
            </a:lvl7pPr>
            <a:lvl8pPr indent="-228600" lvl="7" marL="3657600" algn="l">
              <a:lnSpc>
                <a:spcPct val="100000"/>
              </a:lnSpc>
              <a:spcBef>
                <a:spcPts val="694"/>
              </a:spcBef>
              <a:spcAft>
                <a:spcPts val="0"/>
              </a:spcAft>
              <a:buClr>
                <a:schemeClr val="dk1"/>
              </a:buClr>
              <a:buSzPts val="3469"/>
              <a:buNone/>
              <a:defRPr sz="3468"/>
            </a:lvl8pPr>
            <a:lvl9pPr indent="-228600" lvl="8" marL="4114800" algn="l">
              <a:lnSpc>
                <a:spcPct val="100000"/>
              </a:lnSpc>
              <a:spcBef>
                <a:spcPts val="694"/>
              </a:spcBef>
              <a:spcAft>
                <a:spcPts val="0"/>
              </a:spcAft>
              <a:buClr>
                <a:schemeClr val="dk1"/>
              </a:buClr>
              <a:buSzPts val="3469"/>
              <a:buNone/>
              <a:defRPr sz="3468"/>
            </a:lvl9pPr>
          </a:lstStyle>
          <a:p/>
        </p:txBody>
      </p:sp>
      <p:sp>
        <p:nvSpPr>
          <p:cNvPr id="65" name="Google Shape;65;p14"/>
          <p:cNvSpPr txBox="1"/>
          <p:nvPr>
            <p:ph idx="10" type="dt"/>
          </p:nvPr>
        </p:nvSpPr>
        <p:spPr>
          <a:xfrm>
            <a:off x="1828800" y="25425410"/>
            <a:ext cx="8534400" cy="1460500"/>
          </a:xfrm>
          <a:prstGeom prst="rect">
            <a:avLst/>
          </a:prstGeom>
          <a:noFill/>
          <a:ln>
            <a:noFill/>
          </a:ln>
        </p:spPr>
        <p:txBody>
          <a:bodyPr anchorCtr="0" anchor="ctr" bIns="188000" lIns="376000" spcFirstLastPara="1" rIns="376000" wrap="square" tIns="1880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4"/>
          <p:cNvSpPr txBox="1"/>
          <p:nvPr>
            <p:ph idx="11" type="ftr"/>
          </p:nvPr>
        </p:nvSpPr>
        <p:spPr>
          <a:xfrm>
            <a:off x="12496800" y="25425410"/>
            <a:ext cx="11582400" cy="1460500"/>
          </a:xfrm>
          <a:prstGeom prst="rect">
            <a:avLst/>
          </a:prstGeom>
          <a:noFill/>
          <a:ln>
            <a:noFill/>
          </a:ln>
        </p:spPr>
        <p:txBody>
          <a:bodyPr anchorCtr="0" anchor="ctr" bIns="188000" lIns="376000" spcFirstLastPara="1" rIns="376000" wrap="square" tIns="1880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
          <p:cNvSpPr txBox="1"/>
          <p:nvPr>
            <p:ph idx="12" type="sldNum"/>
          </p:nvPr>
        </p:nvSpPr>
        <p:spPr>
          <a:xfrm>
            <a:off x="26212800" y="25425410"/>
            <a:ext cx="8534400" cy="1460500"/>
          </a:xfrm>
          <a:prstGeom prst="rect">
            <a:avLst/>
          </a:prstGeom>
          <a:noFill/>
          <a:ln>
            <a:noFill/>
          </a:ln>
        </p:spPr>
        <p:txBody>
          <a:bodyPr anchorCtr="0" anchor="ctr" bIns="188000" lIns="376000" spcFirstLastPara="1" rIns="376000" wrap="square" tIns="188000">
            <a:noAutofit/>
          </a:bodyPr>
          <a:lstStyle>
            <a:lvl1pPr indent="0" lvl="0"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5"/>
          <p:cNvSpPr txBox="1"/>
          <p:nvPr>
            <p:ph type="title"/>
          </p:nvPr>
        </p:nvSpPr>
        <p:spPr>
          <a:xfrm>
            <a:off x="1828800" y="1098552"/>
            <a:ext cx="32918400" cy="4572000"/>
          </a:xfrm>
          <a:prstGeom prst="rect">
            <a:avLst/>
          </a:prstGeom>
          <a:noFill/>
          <a:ln>
            <a:noFill/>
          </a:ln>
        </p:spPr>
        <p:txBody>
          <a:bodyPr anchorCtr="0" anchor="ctr" bIns="188000" lIns="376000" spcFirstLastPara="1" rIns="376000" wrap="square" tIns="188000">
            <a:normAutofit/>
          </a:bodyPr>
          <a:lstStyle>
            <a:lvl1pPr lvl="0" marR="0" rtl="0" algn="ctr">
              <a:lnSpc>
                <a:spcPct val="100000"/>
              </a:lnSpc>
              <a:spcBef>
                <a:spcPts val="0"/>
              </a:spcBef>
              <a:spcAft>
                <a:spcPts val="0"/>
              </a:spcAft>
              <a:buClr>
                <a:schemeClr val="dk1"/>
              </a:buClr>
              <a:buSzPts val="16969"/>
              <a:buFont typeface="Calibri"/>
              <a:buNone/>
              <a:defRPr b="0" i="0" sz="16969"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5"/>
          <p:cNvSpPr txBox="1"/>
          <p:nvPr>
            <p:ph idx="1" type="body"/>
          </p:nvPr>
        </p:nvSpPr>
        <p:spPr>
          <a:xfrm>
            <a:off x="1828800" y="6400811"/>
            <a:ext cx="32918400" cy="18103852"/>
          </a:xfrm>
          <a:prstGeom prst="rect">
            <a:avLst/>
          </a:prstGeom>
          <a:noFill/>
          <a:ln>
            <a:noFill/>
          </a:ln>
        </p:spPr>
        <p:txBody>
          <a:bodyPr anchorCtr="0" anchor="t" bIns="188000" lIns="376000" spcFirstLastPara="1" rIns="376000" wrap="square" tIns="188000">
            <a:normAutofit/>
          </a:bodyPr>
          <a:lstStyle>
            <a:lvl1pPr indent="-1014412" lvl="0" marL="457200" marR="0" rtl="0" algn="l">
              <a:lnSpc>
                <a:spcPct val="100000"/>
              </a:lnSpc>
              <a:spcBef>
                <a:spcPts val="2475"/>
              </a:spcBef>
              <a:spcAft>
                <a:spcPts val="0"/>
              </a:spcAft>
              <a:buClr>
                <a:schemeClr val="dk1"/>
              </a:buClr>
              <a:buSzPts val="12375"/>
              <a:buFont typeface="Arial"/>
              <a:buChar char="•"/>
              <a:defRPr b="0" i="0" sz="12375" u="none" cap="none" strike="noStrike">
                <a:solidFill>
                  <a:schemeClr val="dk1"/>
                </a:solidFill>
                <a:latin typeface="Calibri"/>
                <a:ea typeface="Calibri"/>
                <a:cs typeface="Calibri"/>
                <a:sym typeface="Calibri"/>
              </a:defRPr>
            </a:lvl1pPr>
            <a:lvl2pPr indent="-913193" lvl="1" marL="914400" marR="0" rtl="0" algn="l">
              <a:lnSpc>
                <a:spcPct val="100000"/>
              </a:lnSpc>
              <a:spcBef>
                <a:spcPts val="2156"/>
              </a:spcBef>
              <a:spcAft>
                <a:spcPts val="0"/>
              </a:spcAft>
              <a:buClr>
                <a:schemeClr val="dk1"/>
              </a:buClr>
              <a:buSzPts val="10781"/>
              <a:buFont typeface="Arial"/>
              <a:buChar char="–"/>
              <a:defRPr b="0" i="0" sz="10781" u="none" cap="none" strike="noStrike">
                <a:solidFill>
                  <a:schemeClr val="dk1"/>
                </a:solidFill>
                <a:latin typeface="Calibri"/>
                <a:ea typeface="Calibri"/>
                <a:cs typeface="Calibri"/>
                <a:sym typeface="Calibri"/>
              </a:defRPr>
            </a:lvl2pPr>
            <a:lvl3pPr indent="-817943" lvl="2" marL="1371600" marR="0" rtl="0" algn="l">
              <a:lnSpc>
                <a:spcPct val="100000"/>
              </a:lnSpc>
              <a:spcBef>
                <a:spcPts val="1856"/>
              </a:spcBef>
              <a:spcAft>
                <a:spcPts val="0"/>
              </a:spcAft>
              <a:buClr>
                <a:schemeClr val="dk1"/>
              </a:buClr>
              <a:buSzPts val="9281"/>
              <a:buFont typeface="Arial"/>
              <a:buChar char="•"/>
              <a:defRPr b="0" i="0" sz="9281" u="none" cap="none" strike="noStrike">
                <a:solidFill>
                  <a:schemeClr val="dk1"/>
                </a:solidFill>
                <a:latin typeface="Calibri"/>
                <a:ea typeface="Calibri"/>
                <a:cs typeface="Calibri"/>
                <a:sym typeface="Calibri"/>
              </a:defRPr>
            </a:lvl3pPr>
            <a:lvl4pPr indent="-716788" lvl="3" marL="1828800" marR="0" rtl="0" algn="l">
              <a:lnSpc>
                <a:spcPct val="100000"/>
              </a:lnSpc>
              <a:spcBef>
                <a:spcPts val="1538"/>
              </a:spcBef>
              <a:spcAft>
                <a:spcPts val="0"/>
              </a:spcAft>
              <a:buClr>
                <a:schemeClr val="dk1"/>
              </a:buClr>
              <a:buSzPts val="7688"/>
              <a:buFont typeface="Arial"/>
              <a:buChar char="–"/>
              <a:defRPr b="0" i="0" sz="7687" u="none" cap="none" strike="noStrike">
                <a:solidFill>
                  <a:schemeClr val="dk1"/>
                </a:solidFill>
                <a:latin typeface="Calibri"/>
                <a:ea typeface="Calibri"/>
                <a:cs typeface="Calibri"/>
                <a:sym typeface="Calibri"/>
              </a:defRPr>
            </a:lvl4pPr>
            <a:lvl5pPr indent="-716788" lvl="4" marL="2286000" marR="0" rtl="0" algn="l">
              <a:lnSpc>
                <a:spcPct val="100000"/>
              </a:lnSpc>
              <a:spcBef>
                <a:spcPts val="1538"/>
              </a:spcBef>
              <a:spcAft>
                <a:spcPts val="0"/>
              </a:spcAft>
              <a:buClr>
                <a:schemeClr val="dk1"/>
              </a:buClr>
              <a:buSzPts val="7688"/>
              <a:buFont typeface="Arial"/>
              <a:buChar char="»"/>
              <a:defRPr b="0" i="0" sz="7687" u="none" cap="none" strike="noStrike">
                <a:solidFill>
                  <a:schemeClr val="dk1"/>
                </a:solidFill>
                <a:latin typeface="Calibri"/>
                <a:ea typeface="Calibri"/>
                <a:cs typeface="Calibri"/>
                <a:sym typeface="Calibri"/>
              </a:defRPr>
            </a:lvl5pPr>
            <a:lvl6pPr indent="-716788" lvl="5" marL="2743200" marR="0" rtl="0" algn="l">
              <a:lnSpc>
                <a:spcPct val="100000"/>
              </a:lnSpc>
              <a:spcBef>
                <a:spcPts val="1538"/>
              </a:spcBef>
              <a:spcAft>
                <a:spcPts val="0"/>
              </a:spcAft>
              <a:buClr>
                <a:schemeClr val="dk1"/>
              </a:buClr>
              <a:buSzPts val="7688"/>
              <a:buFont typeface="Arial"/>
              <a:buChar char="•"/>
              <a:defRPr b="0" i="0" sz="7687" u="none" cap="none" strike="noStrike">
                <a:solidFill>
                  <a:schemeClr val="dk1"/>
                </a:solidFill>
                <a:latin typeface="Calibri"/>
                <a:ea typeface="Calibri"/>
                <a:cs typeface="Calibri"/>
                <a:sym typeface="Calibri"/>
              </a:defRPr>
            </a:lvl6pPr>
            <a:lvl7pPr indent="-716788" lvl="6" marL="3200400" marR="0" rtl="0" algn="l">
              <a:lnSpc>
                <a:spcPct val="100000"/>
              </a:lnSpc>
              <a:spcBef>
                <a:spcPts val="1538"/>
              </a:spcBef>
              <a:spcAft>
                <a:spcPts val="0"/>
              </a:spcAft>
              <a:buClr>
                <a:schemeClr val="dk1"/>
              </a:buClr>
              <a:buSzPts val="7688"/>
              <a:buFont typeface="Arial"/>
              <a:buChar char="•"/>
              <a:defRPr b="0" i="0" sz="7687" u="none" cap="none" strike="noStrike">
                <a:solidFill>
                  <a:schemeClr val="dk1"/>
                </a:solidFill>
                <a:latin typeface="Calibri"/>
                <a:ea typeface="Calibri"/>
                <a:cs typeface="Calibri"/>
                <a:sym typeface="Calibri"/>
              </a:defRPr>
            </a:lvl7pPr>
            <a:lvl8pPr indent="-716788" lvl="7" marL="3657600" marR="0" rtl="0" algn="l">
              <a:lnSpc>
                <a:spcPct val="100000"/>
              </a:lnSpc>
              <a:spcBef>
                <a:spcPts val="1538"/>
              </a:spcBef>
              <a:spcAft>
                <a:spcPts val="0"/>
              </a:spcAft>
              <a:buClr>
                <a:schemeClr val="dk1"/>
              </a:buClr>
              <a:buSzPts val="7688"/>
              <a:buFont typeface="Arial"/>
              <a:buChar char="•"/>
              <a:defRPr b="0" i="0" sz="7687" u="none" cap="none" strike="noStrike">
                <a:solidFill>
                  <a:schemeClr val="dk1"/>
                </a:solidFill>
                <a:latin typeface="Calibri"/>
                <a:ea typeface="Calibri"/>
                <a:cs typeface="Calibri"/>
                <a:sym typeface="Calibri"/>
              </a:defRPr>
            </a:lvl8pPr>
            <a:lvl9pPr indent="-716788" lvl="8" marL="4114800" marR="0" rtl="0" algn="l">
              <a:lnSpc>
                <a:spcPct val="100000"/>
              </a:lnSpc>
              <a:spcBef>
                <a:spcPts val="1538"/>
              </a:spcBef>
              <a:spcAft>
                <a:spcPts val="0"/>
              </a:spcAft>
              <a:buClr>
                <a:schemeClr val="dk1"/>
              </a:buClr>
              <a:buSzPts val="7688"/>
              <a:buFont typeface="Arial"/>
              <a:buChar char="•"/>
              <a:defRPr b="0" i="0" sz="7687" u="none" cap="none" strike="noStrike">
                <a:solidFill>
                  <a:schemeClr val="dk1"/>
                </a:solidFill>
                <a:latin typeface="Calibri"/>
                <a:ea typeface="Calibri"/>
                <a:cs typeface="Calibri"/>
                <a:sym typeface="Calibri"/>
              </a:defRPr>
            </a:lvl9pPr>
          </a:lstStyle>
          <a:p/>
        </p:txBody>
      </p:sp>
      <p:sp>
        <p:nvSpPr>
          <p:cNvPr id="8" name="Google Shape;8;p5"/>
          <p:cNvSpPr txBox="1"/>
          <p:nvPr>
            <p:ph idx="10" type="dt"/>
          </p:nvPr>
        </p:nvSpPr>
        <p:spPr>
          <a:xfrm>
            <a:off x="1828800" y="25425410"/>
            <a:ext cx="8534400" cy="1460500"/>
          </a:xfrm>
          <a:prstGeom prst="rect">
            <a:avLst/>
          </a:prstGeom>
          <a:noFill/>
          <a:ln>
            <a:noFill/>
          </a:ln>
        </p:spPr>
        <p:txBody>
          <a:bodyPr anchorCtr="0" anchor="ctr" bIns="188000" lIns="376000" spcFirstLastPara="1" rIns="376000" wrap="square" tIns="188000">
            <a:noAutofit/>
          </a:bodyPr>
          <a:lstStyle>
            <a:lvl1pPr lvl="0" marR="0" rtl="0" algn="l">
              <a:lnSpc>
                <a:spcPct val="100000"/>
              </a:lnSpc>
              <a:spcBef>
                <a:spcPts val="0"/>
              </a:spcBef>
              <a:spcAft>
                <a:spcPts val="0"/>
              </a:spcAft>
              <a:buClr>
                <a:srgbClr val="000000"/>
              </a:buClr>
              <a:buSzPts val="1400"/>
              <a:buFont typeface="Arial"/>
              <a:buNone/>
              <a:defRPr b="0" i="0" sz="4594"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9pPr>
          </a:lstStyle>
          <a:p/>
        </p:txBody>
      </p:sp>
      <p:sp>
        <p:nvSpPr>
          <p:cNvPr id="9" name="Google Shape;9;p5"/>
          <p:cNvSpPr txBox="1"/>
          <p:nvPr>
            <p:ph idx="11" type="ftr"/>
          </p:nvPr>
        </p:nvSpPr>
        <p:spPr>
          <a:xfrm>
            <a:off x="12496800" y="25425410"/>
            <a:ext cx="11582400" cy="1460500"/>
          </a:xfrm>
          <a:prstGeom prst="rect">
            <a:avLst/>
          </a:prstGeom>
          <a:noFill/>
          <a:ln>
            <a:noFill/>
          </a:ln>
        </p:spPr>
        <p:txBody>
          <a:bodyPr anchorCtr="0" anchor="ctr" bIns="188000" lIns="376000" spcFirstLastPara="1" rIns="376000" wrap="square" tIns="188000">
            <a:noAutofit/>
          </a:bodyPr>
          <a:lstStyle>
            <a:lvl1pPr lvl="0" marR="0" rtl="0" algn="ctr">
              <a:lnSpc>
                <a:spcPct val="100000"/>
              </a:lnSpc>
              <a:spcBef>
                <a:spcPts val="0"/>
              </a:spcBef>
              <a:spcAft>
                <a:spcPts val="0"/>
              </a:spcAft>
              <a:buClr>
                <a:srgbClr val="000000"/>
              </a:buClr>
              <a:buSzPts val="1400"/>
              <a:buFont typeface="Arial"/>
              <a:buNone/>
              <a:defRPr b="0" i="0" sz="4594"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7400" u="none" cap="none" strike="noStrike">
                <a:solidFill>
                  <a:schemeClr val="dk1"/>
                </a:solidFill>
                <a:latin typeface="Calibri"/>
                <a:ea typeface="Calibri"/>
                <a:cs typeface="Calibri"/>
                <a:sym typeface="Calibri"/>
              </a:defRPr>
            </a:lvl9pPr>
          </a:lstStyle>
          <a:p/>
        </p:txBody>
      </p:sp>
      <p:sp>
        <p:nvSpPr>
          <p:cNvPr id="10" name="Google Shape;10;p5"/>
          <p:cNvSpPr txBox="1"/>
          <p:nvPr>
            <p:ph idx="12" type="sldNum"/>
          </p:nvPr>
        </p:nvSpPr>
        <p:spPr>
          <a:xfrm>
            <a:off x="26212800" y="25425410"/>
            <a:ext cx="8534400" cy="1460500"/>
          </a:xfrm>
          <a:prstGeom prst="rect">
            <a:avLst/>
          </a:prstGeom>
          <a:noFill/>
          <a:ln>
            <a:noFill/>
          </a:ln>
        </p:spPr>
        <p:txBody>
          <a:bodyPr anchorCtr="0" anchor="ctr" bIns="188000" lIns="376000" spcFirstLastPara="1" rIns="376000" wrap="square" tIns="188000">
            <a:noAutofit/>
          </a:bodyPr>
          <a:lstStyle>
            <a:lvl1pPr indent="0" lvl="0" marL="0" marR="0" rtl="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4594"/>
              <a:buFont typeface="Arial"/>
              <a:buNone/>
              <a:defRPr b="0" i="0" sz="4594"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0.png"/><Relationship Id="rId4" Type="http://schemas.openxmlformats.org/officeDocument/2006/relationships/image" Target="../media/image6.png"/><Relationship Id="rId11" Type="http://schemas.openxmlformats.org/officeDocument/2006/relationships/image" Target="../media/image9.png"/><Relationship Id="rId10" Type="http://schemas.openxmlformats.org/officeDocument/2006/relationships/image" Target="../media/image4.jpg"/><Relationship Id="rId9" Type="http://schemas.openxmlformats.org/officeDocument/2006/relationships/image" Target="../media/image1.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4.jpg"/><Relationship Id="rId7" Type="http://schemas.openxmlformats.org/officeDocument/2006/relationships/image" Target="../media/image9.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0.png"/><Relationship Id="rId4" Type="http://schemas.openxmlformats.org/officeDocument/2006/relationships/image" Target="../media/image11.png"/><Relationship Id="rId5" Type="http://schemas.openxmlformats.org/officeDocument/2006/relationships/image" Target="../media/image3.png"/><Relationship Id="rId6" Type="http://schemas.openxmlformats.org/officeDocument/2006/relationships/image" Target="../media/image2.png"/><Relationship Id="rId7" Type="http://schemas.openxmlformats.org/officeDocument/2006/relationships/image" Target="../media/image1.png"/><Relationship Id="rId8" Type="http://schemas.openxmlformats.org/officeDocument/2006/relationships/image" Target="../media/image4.jpg"/></Relationships>
</file>

<file path=ppt/slides/_rels/slide5.xml.rels><?xml version="1.0" encoding="UTF-8" standalone="yes"?><Relationships xmlns="http://schemas.openxmlformats.org/package/2006/relationships"><Relationship Id="rId11" Type="http://schemas.openxmlformats.org/officeDocument/2006/relationships/image" Target="../media/image13.png"/><Relationship Id="rId10" Type="http://schemas.openxmlformats.org/officeDocument/2006/relationships/image" Target="../media/image7.png"/><Relationship Id="rId13" Type="http://schemas.openxmlformats.org/officeDocument/2006/relationships/image" Target="../media/image12.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comments" Target="../comments/comment1.xml"/><Relationship Id="rId4" Type="http://schemas.openxmlformats.org/officeDocument/2006/relationships/image" Target="../media/image20.png"/><Relationship Id="rId9" Type="http://schemas.openxmlformats.org/officeDocument/2006/relationships/image" Target="../media/image16.png"/><Relationship Id="rId15" Type="http://schemas.openxmlformats.org/officeDocument/2006/relationships/image" Target="../media/image14.png"/><Relationship Id="rId14" Type="http://schemas.openxmlformats.org/officeDocument/2006/relationships/image" Target="../media/image15.png"/><Relationship Id="rId17" Type="http://schemas.openxmlformats.org/officeDocument/2006/relationships/image" Target="../media/image2.png"/><Relationship Id="rId16" Type="http://schemas.openxmlformats.org/officeDocument/2006/relationships/image" Target="../media/image8.png"/><Relationship Id="rId5" Type="http://schemas.openxmlformats.org/officeDocument/2006/relationships/image" Target="../media/image6.png"/><Relationship Id="rId19" Type="http://schemas.openxmlformats.org/officeDocument/2006/relationships/image" Target="../media/image17.png"/><Relationship Id="rId6" Type="http://schemas.openxmlformats.org/officeDocument/2006/relationships/image" Target="../media/image11.png"/><Relationship Id="rId18" Type="http://schemas.openxmlformats.org/officeDocument/2006/relationships/image" Target="../media/image1.png"/><Relationship Id="rId7" Type="http://schemas.openxmlformats.org/officeDocument/2006/relationships/image" Target="../media/image3.png"/><Relationship Id="rId8" Type="http://schemas.openxmlformats.org/officeDocument/2006/relationships/image" Target="../media/image19.png"/></Relationships>
</file>

<file path=ppt/slides/_rels/slide6.xml.rels><?xml version="1.0" encoding="UTF-8" standalone="yes"?><Relationships xmlns="http://schemas.openxmlformats.org/package/2006/relationships"><Relationship Id="rId11" Type="http://schemas.openxmlformats.org/officeDocument/2006/relationships/image" Target="../media/image21.jpg"/><Relationship Id="rId10" Type="http://schemas.openxmlformats.org/officeDocument/2006/relationships/image" Target="../media/image1.png"/><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0.png"/><Relationship Id="rId4" Type="http://schemas.openxmlformats.org/officeDocument/2006/relationships/image" Target="../media/image6.png"/><Relationship Id="rId9"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3.png"/><Relationship Id="rId7" Type="http://schemas.openxmlformats.org/officeDocument/2006/relationships/image" Target="../media/image8.png"/><Relationship Id="rId8" Type="http://schemas.openxmlformats.org/officeDocument/2006/relationships/image" Target="../media/image2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47d104fb4c_0_0"/>
          <p:cNvSpPr/>
          <p:nvPr/>
        </p:nvSpPr>
        <p:spPr>
          <a:xfrm>
            <a:off x="-21950" y="19314800"/>
            <a:ext cx="10862400" cy="8141100"/>
          </a:xfrm>
          <a:prstGeom prst="rect">
            <a:avLst/>
          </a:prstGeom>
          <a:solidFill>
            <a:srgbClr val="FFFFFF"/>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1" i="1" sz="7400" u="sng" cap="none" strike="noStrike">
              <a:solidFill>
                <a:schemeClr val="lt1"/>
              </a:solidFill>
              <a:latin typeface="Calibri"/>
              <a:ea typeface="Calibri"/>
              <a:cs typeface="Calibri"/>
              <a:sym typeface="Calibri"/>
            </a:endParaRPr>
          </a:p>
        </p:txBody>
      </p:sp>
      <p:sp>
        <p:nvSpPr>
          <p:cNvPr id="85" name="Google Shape;85;g347d104fb4c_0_0"/>
          <p:cNvSpPr/>
          <p:nvPr/>
        </p:nvSpPr>
        <p:spPr>
          <a:xfrm>
            <a:off x="-31861" y="-16004"/>
            <a:ext cx="36576000" cy="4860600"/>
          </a:xfrm>
          <a:prstGeom prst="rect">
            <a:avLst/>
          </a:prstGeom>
          <a:solidFill>
            <a:srgbClr val="002554"/>
          </a:solidFill>
          <a:ln>
            <a:noFill/>
          </a:ln>
        </p:spPr>
        <p:txBody>
          <a:bodyPr anchorCtr="0" anchor="ctr" bIns="176325" lIns="352650" spcFirstLastPara="1" rIns="352650" wrap="square" tIns="176325">
            <a:noAutofit/>
          </a:bodyPr>
          <a:lstStyle/>
          <a:p>
            <a:pPr indent="0" lvl="0" marL="0" marR="0" rtl="0" algn="ctr">
              <a:lnSpc>
                <a:spcPct val="100000"/>
              </a:lnSpc>
              <a:spcBef>
                <a:spcPts val="0"/>
              </a:spcBef>
              <a:spcAft>
                <a:spcPts val="0"/>
              </a:spcAft>
              <a:buClr>
                <a:srgbClr val="000000"/>
              </a:buClr>
              <a:buSzPts val="6937"/>
              <a:buFont typeface="Arial"/>
              <a:buNone/>
            </a:pPr>
            <a:r>
              <a:t/>
            </a:r>
            <a:endParaRPr b="0" i="0" sz="6937" u="none" cap="none" strike="noStrike">
              <a:solidFill>
                <a:srgbClr val="B4975A"/>
              </a:solidFill>
              <a:latin typeface="Calibri"/>
              <a:ea typeface="Calibri"/>
              <a:cs typeface="Calibri"/>
              <a:sym typeface="Calibri"/>
            </a:endParaRPr>
          </a:p>
        </p:txBody>
      </p:sp>
      <p:pic>
        <p:nvPicPr>
          <p:cNvPr id="86" name="Google Shape;86;g347d104fb4c_0_0"/>
          <p:cNvPicPr preferRelativeResize="0"/>
          <p:nvPr/>
        </p:nvPicPr>
        <p:blipFill rotWithShape="1">
          <a:blip r:embed="rId3">
            <a:alphaModFix/>
          </a:blip>
          <a:srcRect b="0" l="0" r="0" t="0"/>
          <a:stretch/>
        </p:blipFill>
        <p:spPr>
          <a:xfrm>
            <a:off x="95080" y="265502"/>
            <a:ext cx="2834609" cy="4380756"/>
          </a:xfrm>
          <a:prstGeom prst="rect">
            <a:avLst/>
          </a:prstGeom>
          <a:noFill/>
          <a:ln>
            <a:noFill/>
          </a:ln>
        </p:spPr>
      </p:pic>
      <p:sp>
        <p:nvSpPr>
          <p:cNvPr id="87" name="Google Shape;87;g347d104fb4c_0_0"/>
          <p:cNvSpPr/>
          <p:nvPr/>
        </p:nvSpPr>
        <p:spPr>
          <a:xfrm>
            <a:off x="25597125" y="-10500"/>
            <a:ext cx="10978800" cy="4860600"/>
          </a:xfrm>
          <a:prstGeom prst="rect">
            <a:avLst/>
          </a:prstGeom>
          <a:solidFill>
            <a:srgbClr val="B4975A"/>
          </a:solidFill>
          <a:ln>
            <a:noFill/>
          </a:ln>
        </p:spPr>
        <p:txBody>
          <a:bodyPr anchorCtr="0" anchor="ctr" bIns="176325" lIns="352650" spcFirstLastPara="1" rIns="352650" wrap="square" tIns="176325">
            <a:noAutofit/>
          </a:bodyPr>
          <a:lstStyle/>
          <a:p>
            <a:pPr indent="0" lvl="0" marL="0" marR="0" rtl="0" algn="ctr">
              <a:lnSpc>
                <a:spcPct val="100000"/>
              </a:lnSpc>
              <a:spcBef>
                <a:spcPts val="0"/>
              </a:spcBef>
              <a:spcAft>
                <a:spcPts val="0"/>
              </a:spcAft>
              <a:buClr>
                <a:srgbClr val="000000"/>
              </a:buClr>
              <a:buSzPts val="6937"/>
              <a:buFont typeface="Arial"/>
              <a:buNone/>
            </a:pPr>
            <a:r>
              <a:t/>
            </a:r>
            <a:endParaRPr b="0" i="0" sz="6937" u="none" cap="none" strike="noStrike">
              <a:solidFill>
                <a:srgbClr val="FFFFFF"/>
              </a:solidFill>
              <a:latin typeface="Calibri"/>
              <a:ea typeface="Calibri"/>
              <a:cs typeface="Calibri"/>
              <a:sym typeface="Calibri"/>
            </a:endParaRPr>
          </a:p>
        </p:txBody>
      </p:sp>
      <p:sp>
        <p:nvSpPr>
          <p:cNvPr id="88" name="Google Shape;88;g347d104fb4c_0_0"/>
          <p:cNvSpPr/>
          <p:nvPr/>
        </p:nvSpPr>
        <p:spPr>
          <a:xfrm>
            <a:off x="25582350" y="21471050"/>
            <a:ext cx="10862400" cy="4380900"/>
          </a:xfrm>
          <a:prstGeom prst="rect">
            <a:avLst/>
          </a:prstGeom>
          <a:solidFill>
            <a:srgbClr val="FFFFFF"/>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89" name="Google Shape;89;g347d104fb4c_0_0"/>
          <p:cNvSpPr txBox="1"/>
          <p:nvPr/>
        </p:nvSpPr>
        <p:spPr>
          <a:xfrm>
            <a:off x="25416200" y="0"/>
            <a:ext cx="10978800" cy="5651100"/>
          </a:xfrm>
          <a:prstGeom prst="rect">
            <a:avLst/>
          </a:prstGeom>
          <a:noFill/>
          <a:ln>
            <a:noFill/>
          </a:ln>
        </p:spPr>
        <p:txBody>
          <a:bodyPr anchorCtr="0" anchor="t" bIns="176325" lIns="352650" spcFirstLastPara="1" rIns="352650" wrap="square" tIns="176325">
            <a:spAutoFit/>
          </a:bodyPr>
          <a:lstStyle/>
          <a:p>
            <a:pPr indent="0" lvl="0" marL="0" rtl="0" algn="l">
              <a:spcBef>
                <a:spcPts val="0"/>
              </a:spcBef>
              <a:spcAft>
                <a:spcPts val="0"/>
              </a:spcAft>
              <a:buClr>
                <a:schemeClr val="dk1"/>
              </a:buClr>
              <a:buSzPts val="800"/>
              <a:buFont typeface="Arial"/>
              <a:buNone/>
            </a:pPr>
            <a:r>
              <a:rPr lang="en-US" sz="4200">
                <a:solidFill>
                  <a:schemeClr val="lt1"/>
                </a:solidFill>
              </a:rPr>
              <a:t>MIDN 1/C:</a:t>
            </a:r>
            <a:endParaRPr sz="4200">
              <a:solidFill>
                <a:schemeClr val="lt1"/>
              </a:solidFill>
            </a:endParaRPr>
          </a:p>
          <a:p>
            <a:pPr indent="0" lvl="0" marL="0" rtl="0" algn="l">
              <a:spcBef>
                <a:spcPts val="0"/>
              </a:spcBef>
              <a:spcAft>
                <a:spcPts val="0"/>
              </a:spcAft>
              <a:buClr>
                <a:schemeClr val="dk1"/>
              </a:buClr>
              <a:buSzPts val="800"/>
              <a:buFont typeface="Arial"/>
              <a:buNone/>
            </a:pPr>
            <a:r>
              <a:rPr lang="en-US" sz="4200">
                <a:solidFill>
                  <a:schemeClr val="lt1"/>
                </a:solidFill>
              </a:rPr>
              <a:t>Michael Chen, John Jenness, Justin Liaw, Chris Kim</a:t>
            </a:r>
            <a:endParaRPr sz="4200">
              <a:solidFill>
                <a:schemeClr val="lt1"/>
              </a:solidFill>
            </a:endParaRPr>
          </a:p>
          <a:p>
            <a:pPr indent="0" lvl="0" marL="0" rtl="0" algn="l">
              <a:spcBef>
                <a:spcPts val="0"/>
              </a:spcBef>
              <a:spcAft>
                <a:spcPts val="0"/>
              </a:spcAft>
              <a:buClr>
                <a:schemeClr val="dk1"/>
              </a:buClr>
              <a:buSzPts val="800"/>
              <a:buFont typeface="Arial"/>
              <a:buNone/>
            </a:pPr>
            <a:r>
              <a:t/>
            </a:r>
            <a:endParaRPr sz="4200">
              <a:solidFill>
                <a:schemeClr val="lt1"/>
              </a:solidFill>
            </a:endParaRPr>
          </a:p>
          <a:p>
            <a:pPr indent="0" lvl="0" marL="0" rtl="0" algn="l">
              <a:spcBef>
                <a:spcPts val="0"/>
              </a:spcBef>
              <a:spcAft>
                <a:spcPts val="0"/>
              </a:spcAft>
              <a:buClr>
                <a:schemeClr val="dk1"/>
              </a:buClr>
              <a:buSzPts val="800"/>
              <a:buFont typeface="Arial"/>
              <a:buNone/>
            </a:pPr>
            <a:r>
              <a:rPr lang="en-US" sz="4200">
                <a:solidFill>
                  <a:schemeClr val="lt1"/>
                </a:solidFill>
              </a:rPr>
              <a:t>Advisors:</a:t>
            </a:r>
            <a:endParaRPr sz="4200">
              <a:solidFill>
                <a:schemeClr val="lt1"/>
              </a:solidFill>
            </a:endParaRPr>
          </a:p>
          <a:p>
            <a:pPr indent="0" lvl="0" marL="0" rtl="0" algn="l">
              <a:spcBef>
                <a:spcPts val="0"/>
              </a:spcBef>
              <a:spcAft>
                <a:spcPts val="0"/>
              </a:spcAft>
              <a:buClr>
                <a:schemeClr val="dk1"/>
              </a:buClr>
              <a:buSzPts val="800"/>
              <a:buFont typeface="Arial"/>
              <a:buNone/>
            </a:pPr>
            <a:r>
              <a:rPr lang="en-US" sz="4200">
                <a:solidFill>
                  <a:schemeClr val="lt1"/>
                </a:solidFill>
              </a:rPr>
              <a:t>Dr. Dane Brown, Cyber Science</a:t>
            </a:r>
            <a:endParaRPr sz="4200">
              <a:solidFill>
                <a:schemeClr val="lt1"/>
              </a:solidFill>
            </a:endParaRPr>
          </a:p>
          <a:p>
            <a:pPr indent="0" lvl="0" marL="0" rtl="0" algn="l">
              <a:spcBef>
                <a:spcPts val="0"/>
              </a:spcBef>
              <a:spcAft>
                <a:spcPts val="0"/>
              </a:spcAft>
              <a:buClr>
                <a:schemeClr val="dk1"/>
              </a:buClr>
              <a:buSzPts val="800"/>
              <a:buFont typeface="Arial"/>
              <a:buNone/>
            </a:pPr>
            <a:r>
              <a:rPr lang="en-US" sz="4200">
                <a:solidFill>
                  <a:schemeClr val="lt1"/>
                </a:solidFill>
              </a:rPr>
              <a:t>CDR. Edgar Jatho, Computer Science</a:t>
            </a:r>
            <a:endParaRPr sz="6600">
              <a:solidFill>
                <a:schemeClr val="lt1"/>
              </a:solidFill>
            </a:endParaRPr>
          </a:p>
          <a:p>
            <a:pPr indent="0" lvl="0" marL="0" marR="0" rtl="0" algn="l">
              <a:lnSpc>
                <a:spcPct val="100000"/>
              </a:lnSpc>
              <a:spcBef>
                <a:spcPts val="0"/>
              </a:spcBef>
              <a:spcAft>
                <a:spcPts val="0"/>
              </a:spcAft>
              <a:buClr>
                <a:srgbClr val="000000"/>
              </a:buClr>
              <a:buSzPts val="5400"/>
              <a:buFont typeface="Arial"/>
              <a:buNone/>
            </a:pPr>
            <a:r>
              <a:t/>
            </a:r>
            <a:endParaRPr b="1" sz="5000">
              <a:solidFill>
                <a:schemeClr val="lt1"/>
              </a:solidFill>
            </a:endParaRPr>
          </a:p>
        </p:txBody>
      </p:sp>
      <p:sp>
        <p:nvSpPr>
          <p:cNvPr id="90" name="Google Shape;90;g347d104fb4c_0_0"/>
          <p:cNvSpPr txBox="1"/>
          <p:nvPr/>
        </p:nvSpPr>
        <p:spPr>
          <a:xfrm>
            <a:off x="5502624" y="88617"/>
            <a:ext cx="15499800" cy="19416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7400"/>
              <a:buFont typeface="Arial"/>
              <a:buNone/>
            </a:pPr>
            <a:r>
              <a:rPr b="0" i="0" lang="en-US" sz="10300" u="none" cap="small" strike="noStrike">
                <a:solidFill>
                  <a:schemeClr val="lt1"/>
                </a:solidFill>
                <a:latin typeface="Arial"/>
                <a:ea typeface="Arial"/>
                <a:cs typeface="Arial"/>
                <a:sym typeface="Arial"/>
              </a:rPr>
              <a:t>A Quest Called </a:t>
            </a:r>
            <a:r>
              <a:rPr b="1" i="0" lang="en-US" sz="10300" u="none" cap="small" strike="noStrike">
                <a:solidFill>
                  <a:schemeClr val="lt1"/>
                </a:solidFill>
                <a:latin typeface="Arial"/>
                <a:ea typeface="Arial"/>
                <a:cs typeface="Arial"/>
                <a:sym typeface="Arial"/>
              </a:rPr>
              <a:t>TRIBE</a:t>
            </a:r>
            <a:r>
              <a:rPr b="0" i="0" lang="en-US" sz="10300" u="none" cap="small" strike="noStrike">
                <a:solidFill>
                  <a:schemeClr val="lt1"/>
                </a:solidFill>
                <a:latin typeface="Arial"/>
                <a:ea typeface="Arial"/>
                <a:cs typeface="Arial"/>
                <a:sym typeface="Arial"/>
              </a:rPr>
              <a:t>: </a:t>
            </a:r>
            <a:endParaRPr b="0" i="1" sz="10300" u="none" cap="none" strike="noStrike">
              <a:solidFill>
                <a:schemeClr val="lt1"/>
              </a:solidFill>
              <a:latin typeface="Gill Sans"/>
              <a:ea typeface="Gill Sans"/>
              <a:cs typeface="Gill Sans"/>
              <a:sym typeface="Gill Sans"/>
            </a:endParaRPr>
          </a:p>
        </p:txBody>
      </p:sp>
      <p:pic>
        <p:nvPicPr>
          <p:cNvPr id="91" name="Google Shape;91;g347d104fb4c_0_0"/>
          <p:cNvPicPr preferRelativeResize="0"/>
          <p:nvPr/>
        </p:nvPicPr>
        <p:blipFill rotWithShape="1">
          <a:blip r:embed="rId4">
            <a:alphaModFix/>
          </a:blip>
          <a:srcRect b="0" l="0" r="0" t="0"/>
          <a:stretch/>
        </p:blipFill>
        <p:spPr>
          <a:xfrm>
            <a:off x="22524925" y="-152550"/>
            <a:ext cx="2674651" cy="2674651"/>
          </a:xfrm>
          <a:prstGeom prst="rect">
            <a:avLst/>
          </a:prstGeom>
          <a:noFill/>
          <a:ln>
            <a:noFill/>
          </a:ln>
        </p:spPr>
      </p:pic>
      <p:pic>
        <p:nvPicPr>
          <p:cNvPr id="92" name="Google Shape;92;g347d104fb4c_0_0"/>
          <p:cNvPicPr preferRelativeResize="0"/>
          <p:nvPr/>
        </p:nvPicPr>
        <p:blipFill rotWithShape="1">
          <a:blip r:embed="rId5">
            <a:alphaModFix/>
          </a:blip>
          <a:srcRect b="0" l="0" r="0" t="0"/>
          <a:stretch/>
        </p:blipFill>
        <p:spPr>
          <a:xfrm>
            <a:off x="22524925" y="2307000"/>
            <a:ext cx="2674650" cy="2674650"/>
          </a:xfrm>
          <a:prstGeom prst="rect">
            <a:avLst/>
          </a:prstGeom>
          <a:noFill/>
          <a:ln>
            <a:noFill/>
          </a:ln>
        </p:spPr>
      </p:pic>
      <p:sp>
        <p:nvSpPr>
          <p:cNvPr id="93" name="Google Shape;93;g347d104fb4c_0_0"/>
          <p:cNvSpPr txBox="1"/>
          <p:nvPr/>
        </p:nvSpPr>
        <p:spPr>
          <a:xfrm>
            <a:off x="3115500" y="2131200"/>
            <a:ext cx="19192800" cy="21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7400"/>
              <a:buFont typeface="Arial"/>
              <a:buNone/>
            </a:pPr>
            <a:r>
              <a:rPr lang="en-US" sz="7400" cap="small">
                <a:solidFill>
                  <a:schemeClr val="lt1"/>
                </a:solidFill>
              </a:rPr>
              <a:t>Clustering Malware Families for Enhanced Triage and Analysis</a:t>
            </a:r>
            <a:endParaRPr sz="12375">
              <a:solidFill>
                <a:schemeClr val="dk1"/>
              </a:solidFill>
              <a:latin typeface="Calibri"/>
              <a:ea typeface="Calibri"/>
              <a:cs typeface="Calibri"/>
              <a:sym typeface="Calibri"/>
            </a:endParaRPr>
          </a:p>
        </p:txBody>
      </p:sp>
      <p:grpSp>
        <p:nvGrpSpPr>
          <p:cNvPr id="94" name="Google Shape;94;g347d104fb4c_0_0"/>
          <p:cNvGrpSpPr/>
          <p:nvPr/>
        </p:nvGrpSpPr>
        <p:grpSpPr>
          <a:xfrm>
            <a:off x="2350" y="4829293"/>
            <a:ext cx="10862400" cy="6462309"/>
            <a:chOff x="2350" y="4852704"/>
            <a:chExt cx="10862400" cy="6515081"/>
          </a:xfrm>
        </p:grpSpPr>
        <p:sp>
          <p:nvSpPr>
            <p:cNvPr id="95" name="Google Shape;95;g347d104fb4c_0_0"/>
            <p:cNvSpPr/>
            <p:nvPr/>
          </p:nvSpPr>
          <p:spPr>
            <a:xfrm>
              <a:off x="2350" y="5010785"/>
              <a:ext cx="10862400" cy="6357000"/>
            </a:xfrm>
            <a:prstGeom prst="rect">
              <a:avLst/>
            </a:prstGeom>
            <a:solidFill>
              <a:schemeClr val="lt1"/>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96" name="Google Shape;96;g347d104fb4c_0_0"/>
            <p:cNvSpPr txBox="1"/>
            <p:nvPr/>
          </p:nvSpPr>
          <p:spPr>
            <a:xfrm>
              <a:off x="2411997" y="4852704"/>
              <a:ext cx="5625300" cy="13833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Abstract</a:t>
              </a:r>
              <a:endParaRPr b="1" i="0" sz="1700" u="none" cap="none" strike="noStrike">
                <a:solidFill>
                  <a:schemeClr val="dk1"/>
                </a:solidFill>
              </a:endParaRPr>
            </a:p>
          </p:txBody>
        </p:sp>
        <p:sp>
          <p:nvSpPr>
            <p:cNvPr id="97" name="Google Shape;97;g347d104fb4c_0_0"/>
            <p:cNvSpPr txBox="1"/>
            <p:nvPr/>
          </p:nvSpPr>
          <p:spPr>
            <a:xfrm>
              <a:off x="168400" y="6162488"/>
              <a:ext cx="10559100" cy="5027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900">
                  <a:solidFill>
                    <a:schemeClr val="dk1"/>
                  </a:solidFill>
                </a:rPr>
                <a:t>Polymorphic and mutational malware has increased extraneous antivirus labels, complicating triage responses for Security Operation Centers. We propose to build an autoencoder to classify malware into Tribal Relation Inferential Binary Encoder (TRIBE) clusters, reducing malware family classifications and improving efficiency.</a:t>
              </a:r>
              <a:endParaRPr sz="3900">
                <a:solidFill>
                  <a:schemeClr val="dk1"/>
                </a:solidFill>
              </a:endParaRPr>
            </a:p>
          </p:txBody>
        </p:sp>
      </p:grpSp>
      <p:sp>
        <p:nvSpPr>
          <p:cNvPr id="98" name="Google Shape;98;g347d104fb4c_0_0"/>
          <p:cNvSpPr/>
          <p:nvPr/>
        </p:nvSpPr>
        <p:spPr>
          <a:xfrm>
            <a:off x="25659300" y="22474600"/>
            <a:ext cx="10559100" cy="3605700"/>
          </a:xfrm>
          <a:prstGeom prst="rect">
            <a:avLst/>
          </a:prstGeom>
          <a:solidFill>
            <a:schemeClr val="lt1"/>
          </a:solidFill>
          <a:ln cap="flat" cmpd="sng" w="152400">
            <a:solidFill>
              <a:schemeClr val="lt1"/>
            </a:solidFill>
            <a:prstDash val="solid"/>
            <a:round/>
            <a:headEnd len="sm" w="sm" type="none"/>
            <a:tailEnd len="sm" w="sm" type="none"/>
          </a:ln>
        </p:spPr>
        <p:txBody>
          <a:bodyPr anchorCtr="0" anchor="t" bIns="45700" lIns="91425" spcFirstLastPara="1" rIns="91425" wrap="square" tIns="45700">
            <a:noAutofit/>
          </a:bodyPr>
          <a:lstStyle/>
          <a:p>
            <a:pPr indent="0" lvl="0" marL="457200" rtl="0" algn="l">
              <a:spcBef>
                <a:spcPts val="0"/>
              </a:spcBef>
              <a:spcAft>
                <a:spcPts val="0"/>
              </a:spcAft>
              <a:buNone/>
            </a:pPr>
            <a:r>
              <a:rPr b="1" lang="en-US" sz="3500">
                <a:solidFill>
                  <a:schemeClr val="dk1"/>
                </a:solidFill>
              </a:rPr>
              <a:t>Ongoing:</a:t>
            </a:r>
            <a:r>
              <a:rPr lang="en-US" sz="3500">
                <a:solidFill>
                  <a:schemeClr val="dk1"/>
                </a:solidFill>
              </a:rPr>
              <a:t>  - Validation of malware clusters to </a:t>
            </a:r>
            <a:endParaRPr sz="3500">
              <a:solidFill>
                <a:schemeClr val="dk1"/>
              </a:solidFill>
            </a:endParaRPr>
          </a:p>
          <a:p>
            <a:pPr indent="457200" lvl="0" marL="2286000" rtl="0" algn="l">
              <a:spcBef>
                <a:spcPts val="0"/>
              </a:spcBef>
              <a:spcAft>
                <a:spcPts val="0"/>
              </a:spcAft>
              <a:buNone/>
            </a:pPr>
            <a:r>
              <a:rPr lang="en-US" sz="3500">
                <a:solidFill>
                  <a:schemeClr val="dk1"/>
                </a:solidFill>
              </a:rPr>
              <a:t>  ensure utility.</a:t>
            </a:r>
            <a:endParaRPr sz="3500">
              <a:solidFill>
                <a:schemeClr val="dk1"/>
              </a:solidFill>
            </a:endParaRPr>
          </a:p>
          <a:p>
            <a:pPr indent="0" lvl="0" marL="2286000" rtl="0" algn="l">
              <a:spcBef>
                <a:spcPts val="0"/>
              </a:spcBef>
              <a:spcAft>
                <a:spcPts val="0"/>
              </a:spcAft>
              <a:buNone/>
            </a:pPr>
            <a:r>
              <a:rPr lang="en-US" sz="3500">
                <a:solidFill>
                  <a:schemeClr val="dk1"/>
                </a:solidFill>
              </a:rPr>
              <a:t>    </a:t>
            </a:r>
            <a:r>
              <a:rPr lang="en-US" sz="3500">
                <a:solidFill>
                  <a:schemeClr val="dk1"/>
                </a:solidFill>
              </a:rPr>
              <a:t>- Productization of dataset and tool</a:t>
            </a:r>
            <a:endParaRPr sz="3500">
              <a:solidFill>
                <a:schemeClr val="dk1"/>
              </a:solidFill>
            </a:endParaRPr>
          </a:p>
          <a:p>
            <a:pPr indent="0" lvl="0" marL="0" rtl="0" algn="l">
              <a:spcBef>
                <a:spcPts val="0"/>
              </a:spcBef>
              <a:spcAft>
                <a:spcPts val="0"/>
              </a:spcAft>
              <a:buNone/>
            </a:pPr>
            <a:r>
              <a:rPr lang="en-US" sz="3500">
                <a:solidFill>
                  <a:schemeClr val="dk1"/>
                </a:solidFill>
              </a:rPr>
              <a:t>	</a:t>
            </a:r>
            <a:r>
              <a:rPr b="1" lang="en-US" sz="3500">
                <a:solidFill>
                  <a:schemeClr val="dk1"/>
                </a:solidFill>
              </a:rPr>
              <a:t>Research: </a:t>
            </a:r>
            <a:r>
              <a:rPr lang="en-US" sz="3500">
                <a:solidFill>
                  <a:schemeClr val="dk1"/>
                </a:solidFill>
              </a:rPr>
              <a:t>- Explore utility of autoencoders in 						  	      fields of encryption, compression,    </a:t>
            </a:r>
            <a:endParaRPr sz="3500">
              <a:solidFill>
                <a:schemeClr val="dk1"/>
              </a:solidFill>
            </a:endParaRPr>
          </a:p>
          <a:p>
            <a:pPr indent="0" lvl="0" marL="2743200" rtl="0" algn="l">
              <a:spcBef>
                <a:spcPts val="0"/>
              </a:spcBef>
              <a:spcAft>
                <a:spcPts val="0"/>
              </a:spcAft>
              <a:buNone/>
            </a:pPr>
            <a:r>
              <a:rPr lang="en-US" sz="3500">
                <a:solidFill>
                  <a:schemeClr val="dk1"/>
                </a:solidFill>
              </a:rPr>
              <a:t>  and cloud computing.   </a:t>
            </a:r>
            <a:endParaRPr sz="3500">
              <a:solidFill>
                <a:schemeClr val="dk1"/>
              </a:solidFill>
            </a:endParaRPr>
          </a:p>
        </p:txBody>
      </p:sp>
      <p:sp>
        <p:nvSpPr>
          <p:cNvPr id="99" name="Google Shape;99;g347d104fb4c_0_0"/>
          <p:cNvSpPr/>
          <p:nvPr/>
        </p:nvSpPr>
        <p:spPr>
          <a:xfrm>
            <a:off x="10840641" y="4975175"/>
            <a:ext cx="14756938" cy="11645523"/>
          </a:xfrm>
          <a:prstGeom prst="rect">
            <a:avLst/>
          </a:prstGeom>
          <a:solidFill>
            <a:schemeClr val="lt1"/>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100" name="Google Shape;100;g347d104fb4c_0_0"/>
          <p:cNvSpPr txBox="1"/>
          <p:nvPr/>
        </p:nvSpPr>
        <p:spPr>
          <a:xfrm>
            <a:off x="14595817" y="4882682"/>
            <a:ext cx="76152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Gill Sans"/>
                <a:ea typeface="Gill Sans"/>
                <a:cs typeface="Gill Sans"/>
                <a:sym typeface="Gill Sans"/>
              </a:rPr>
              <a:t>Methodology</a:t>
            </a:r>
            <a:endParaRPr b="0" i="0" sz="1400" u="none" cap="none" strike="noStrike">
              <a:solidFill>
                <a:schemeClr val="dk1"/>
              </a:solidFill>
              <a:latin typeface="Arial"/>
              <a:ea typeface="Arial"/>
              <a:cs typeface="Arial"/>
              <a:sym typeface="Arial"/>
            </a:endParaRPr>
          </a:p>
        </p:txBody>
      </p:sp>
      <p:sp>
        <p:nvSpPr>
          <p:cNvPr id="101" name="Google Shape;101;g347d104fb4c_0_0"/>
          <p:cNvSpPr txBox="1"/>
          <p:nvPr/>
        </p:nvSpPr>
        <p:spPr>
          <a:xfrm>
            <a:off x="11291884" y="12670335"/>
            <a:ext cx="13702284" cy="3601665"/>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solidFill>
                  <a:schemeClr val="dk1"/>
                </a:solidFill>
              </a:rPr>
              <a:t>1. Collect Samples from MalwareBazaar</a:t>
            </a:r>
            <a:endParaRPr sz="3700">
              <a:solidFill>
                <a:schemeClr val="dk1"/>
              </a:solidFill>
            </a:endParaRPr>
          </a:p>
          <a:p>
            <a:pPr indent="0" lvl="0" marL="0" rtl="0" algn="l">
              <a:spcBef>
                <a:spcPts val="0"/>
              </a:spcBef>
              <a:spcAft>
                <a:spcPts val="0"/>
              </a:spcAft>
              <a:buNone/>
            </a:pPr>
            <a:r>
              <a:rPr lang="en-US" sz="3700">
                <a:solidFill>
                  <a:schemeClr val="dk1"/>
                </a:solidFill>
              </a:rPr>
              <a:t>2. Build an encoder based on a transformer that takes in bytes as vocabulary</a:t>
            </a:r>
            <a:endParaRPr sz="3700">
              <a:solidFill>
                <a:schemeClr val="dk1"/>
              </a:solidFill>
            </a:endParaRPr>
          </a:p>
          <a:p>
            <a:pPr indent="0" lvl="0" marL="0" rtl="0" algn="l">
              <a:spcBef>
                <a:spcPts val="0"/>
              </a:spcBef>
              <a:spcAft>
                <a:spcPts val="0"/>
              </a:spcAft>
              <a:buNone/>
            </a:pPr>
            <a:r>
              <a:rPr lang="en-US" sz="3700">
                <a:solidFill>
                  <a:schemeClr val="dk1"/>
                </a:solidFill>
              </a:rPr>
              <a:t>3. Cluster through UMAP and DBSCAN</a:t>
            </a:r>
            <a:endParaRPr sz="3700">
              <a:solidFill>
                <a:schemeClr val="dk1"/>
              </a:solidFill>
            </a:endParaRPr>
          </a:p>
          <a:p>
            <a:pPr indent="0" lvl="0" marL="457200" rtl="0" algn="l">
              <a:spcBef>
                <a:spcPts val="0"/>
              </a:spcBef>
              <a:spcAft>
                <a:spcPts val="0"/>
              </a:spcAft>
              <a:buNone/>
            </a:pPr>
            <a:r>
              <a:rPr lang="en-US" sz="3700">
                <a:solidFill>
                  <a:schemeClr val="dk1"/>
                </a:solidFill>
              </a:rPr>
              <a:t>3a. Validate the clustering into meaningful TRIBEs</a:t>
            </a:r>
            <a:endParaRPr sz="3700">
              <a:solidFill>
                <a:schemeClr val="dk1"/>
              </a:solidFill>
            </a:endParaRPr>
          </a:p>
          <a:p>
            <a:pPr indent="0" lvl="0" marL="0" rtl="0" algn="l">
              <a:spcBef>
                <a:spcPts val="0"/>
              </a:spcBef>
              <a:spcAft>
                <a:spcPts val="0"/>
              </a:spcAft>
              <a:buNone/>
            </a:pPr>
            <a:r>
              <a:rPr lang="en-US" sz="3700">
                <a:solidFill>
                  <a:schemeClr val="dk1"/>
                </a:solidFill>
              </a:rPr>
              <a:t>4</a:t>
            </a:r>
            <a:r>
              <a:rPr lang="en-US" sz="3700">
                <a:solidFill>
                  <a:schemeClr val="dk1"/>
                </a:solidFill>
              </a:rPr>
              <a:t>. Create classifier from existing encoder and TRIBEs</a:t>
            </a:r>
            <a:endParaRPr sz="3700">
              <a:solidFill>
                <a:schemeClr val="dk1"/>
              </a:solidFill>
            </a:endParaRPr>
          </a:p>
        </p:txBody>
      </p:sp>
      <p:pic>
        <p:nvPicPr>
          <p:cNvPr id="102" name="Google Shape;102;g347d104fb4c_0_0" title="methodology.jpg"/>
          <p:cNvPicPr preferRelativeResize="0"/>
          <p:nvPr/>
        </p:nvPicPr>
        <p:blipFill>
          <a:blip r:embed="rId6">
            <a:alphaModFix/>
          </a:blip>
          <a:stretch>
            <a:fillRect/>
          </a:stretch>
        </p:blipFill>
        <p:spPr>
          <a:xfrm>
            <a:off x="11763640" y="6092526"/>
            <a:ext cx="13000703" cy="6768966"/>
          </a:xfrm>
          <a:prstGeom prst="rect">
            <a:avLst/>
          </a:prstGeom>
          <a:noFill/>
          <a:ln>
            <a:noFill/>
          </a:ln>
        </p:spPr>
      </p:pic>
      <p:sp>
        <p:nvSpPr>
          <p:cNvPr id="103" name="Google Shape;103;g347d104fb4c_0_0"/>
          <p:cNvSpPr/>
          <p:nvPr/>
        </p:nvSpPr>
        <p:spPr>
          <a:xfrm>
            <a:off x="25599450" y="4981525"/>
            <a:ext cx="10862400" cy="7749000"/>
          </a:xfrm>
          <a:prstGeom prst="rect">
            <a:avLst/>
          </a:prstGeom>
          <a:solidFill>
            <a:srgbClr val="FFFFFF"/>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104" name="Google Shape;104;g347d104fb4c_0_0"/>
          <p:cNvSpPr/>
          <p:nvPr/>
        </p:nvSpPr>
        <p:spPr>
          <a:xfrm>
            <a:off x="10840350" y="16653275"/>
            <a:ext cx="14757000" cy="10778700"/>
          </a:xfrm>
          <a:prstGeom prst="rect">
            <a:avLst/>
          </a:prstGeom>
          <a:solidFill>
            <a:srgbClr val="FFFFFF"/>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105" name="Google Shape;105;g347d104fb4c_0_0"/>
          <p:cNvSpPr txBox="1"/>
          <p:nvPr/>
        </p:nvSpPr>
        <p:spPr>
          <a:xfrm>
            <a:off x="457825" y="19349300"/>
            <a:ext cx="105591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extLst>
                  <a:ext uri="http://customooxmlschemas.google.com/">
                    <go:slidesCustomData xmlns:go="http://customooxmlschemas.google.com/" textRoundtripDataId="1"/>
                  </a:ext>
                </a:extLst>
              </a:rPr>
              <a:t>Technical Specification</a:t>
            </a:r>
            <a:endParaRPr b="0" i="0" sz="1400" u="none" cap="none" strike="noStrike">
              <a:solidFill>
                <a:schemeClr val="dk1"/>
              </a:solidFill>
              <a:latin typeface="Arial"/>
              <a:ea typeface="Arial"/>
              <a:cs typeface="Arial"/>
              <a:sym typeface="Arial"/>
            </a:endParaRPr>
          </a:p>
        </p:txBody>
      </p:sp>
      <p:sp>
        <p:nvSpPr>
          <p:cNvPr id="106" name="Google Shape;106;g347d104fb4c_0_0"/>
          <p:cNvSpPr txBox="1"/>
          <p:nvPr/>
        </p:nvSpPr>
        <p:spPr>
          <a:xfrm>
            <a:off x="27016421" y="4829250"/>
            <a:ext cx="76152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Results</a:t>
            </a:r>
            <a:endParaRPr b="0" i="0" sz="1400" u="none" cap="none" strike="noStrike">
              <a:solidFill>
                <a:schemeClr val="dk1"/>
              </a:solidFill>
              <a:latin typeface="Arial"/>
              <a:ea typeface="Arial"/>
              <a:cs typeface="Arial"/>
              <a:sym typeface="Arial"/>
            </a:endParaRPr>
          </a:p>
        </p:txBody>
      </p:sp>
      <p:sp>
        <p:nvSpPr>
          <p:cNvPr id="107" name="Google Shape;107;g347d104fb4c_0_0"/>
          <p:cNvSpPr txBox="1"/>
          <p:nvPr/>
        </p:nvSpPr>
        <p:spPr>
          <a:xfrm>
            <a:off x="26433902" y="21400325"/>
            <a:ext cx="8780100" cy="12027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5500">
                <a:solidFill>
                  <a:schemeClr val="dk1"/>
                </a:solidFill>
                <a:latin typeface="Gill Sans"/>
                <a:ea typeface="Gill Sans"/>
                <a:cs typeface="Gill Sans"/>
                <a:sym typeface="Gill Sans"/>
              </a:rPr>
              <a:t>Future Work</a:t>
            </a:r>
            <a:endParaRPr b="0" i="0" sz="4800" u="none" cap="none" strike="noStrike">
              <a:solidFill>
                <a:schemeClr val="dk1"/>
              </a:solidFill>
              <a:latin typeface="Arial"/>
              <a:ea typeface="Arial"/>
              <a:cs typeface="Arial"/>
              <a:sym typeface="Arial"/>
            </a:endParaRPr>
          </a:p>
        </p:txBody>
      </p:sp>
      <p:sp>
        <p:nvSpPr>
          <p:cNvPr id="108" name="Google Shape;108;g347d104fb4c_0_0"/>
          <p:cNvSpPr/>
          <p:nvPr/>
        </p:nvSpPr>
        <p:spPr>
          <a:xfrm>
            <a:off x="2350" y="11326100"/>
            <a:ext cx="10862400" cy="7988700"/>
          </a:xfrm>
          <a:prstGeom prst="rect">
            <a:avLst/>
          </a:prstGeom>
          <a:solidFill>
            <a:srgbClr val="FFFFFF"/>
          </a:solidFill>
          <a:ln cap="flat" cmpd="sng" w="152400">
            <a:solidFill>
              <a:srgbClr val="0025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109" name="Google Shape;109;g347d104fb4c_0_0"/>
          <p:cNvSpPr/>
          <p:nvPr/>
        </p:nvSpPr>
        <p:spPr>
          <a:xfrm>
            <a:off x="25583325" y="12639025"/>
            <a:ext cx="10862400" cy="8718300"/>
          </a:xfrm>
          <a:prstGeom prst="rect">
            <a:avLst/>
          </a:prstGeom>
          <a:solidFill>
            <a:srgbClr val="FFFFFF"/>
          </a:solidFill>
          <a:ln cap="flat" cmpd="sng" w="152400">
            <a:solidFill>
              <a:srgbClr val="0025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110" name="Google Shape;110;g347d104fb4c_0_0"/>
          <p:cNvSpPr txBox="1"/>
          <p:nvPr/>
        </p:nvSpPr>
        <p:spPr>
          <a:xfrm>
            <a:off x="26624477" y="12861950"/>
            <a:ext cx="87801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Conclusions</a:t>
            </a:r>
            <a:endParaRPr b="0" i="0" sz="1400" u="none" cap="none" strike="noStrike">
              <a:solidFill>
                <a:schemeClr val="dk1"/>
              </a:solidFill>
              <a:latin typeface="Arial"/>
              <a:ea typeface="Arial"/>
              <a:cs typeface="Arial"/>
              <a:sym typeface="Arial"/>
            </a:endParaRPr>
          </a:p>
        </p:txBody>
      </p:sp>
      <p:sp>
        <p:nvSpPr>
          <p:cNvPr id="111" name="Google Shape;111;g347d104fb4c_0_0"/>
          <p:cNvSpPr txBox="1"/>
          <p:nvPr/>
        </p:nvSpPr>
        <p:spPr>
          <a:xfrm>
            <a:off x="25735500" y="14136975"/>
            <a:ext cx="10559100" cy="701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700">
                <a:solidFill>
                  <a:schemeClr val="dk1"/>
                </a:solidFill>
              </a:rPr>
              <a:t>A</a:t>
            </a:r>
            <a:r>
              <a:rPr lang="en-US" sz="3700">
                <a:solidFill>
                  <a:schemeClr val="dk1"/>
                </a:solidFill>
              </a:rPr>
              <a:t> transformer-based autoencoder that achieved high reconstruction accuracy on a set of never-before-seen malware was constructed and tested.</a:t>
            </a:r>
            <a:endParaRPr sz="3700">
              <a:solidFill>
                <a:schemeClr val="dk1"/>
              </a:solidFill>
            </a:endParaRPr>
          </a:p>
          <a:p>
            <a:pPr indent="0" lvl="0" marL="0" rtl="0" algn="l">
              <a:spcBef>
                <a:spcPts val="0"/>
              </a:spcBef>
              <a:spcAft>
                <a:spcPts val="0"/>
              </a:spcAft>
              <a:buNone/>
            </a:pPr>
            <a:r>
              <a:t/>
            </a:r>
            <a:endParaRPr sz="3700">
              <a:solidFill>
                <a:schemeClr val="dk1"/>
              </a:solidFill>
            </a:endParaRPr>
          </a:p>
          <a:p>
            <a:pPr indent="0" lvl="0" marL="0" rtl="0" algn="l">
              <a:spcBef>
                <a:spcPts val="0"/>
              </a:spcBef>
              <a:spcAft>
                <a:spcPts val="0"/>
              </a:spcAft>
              <a:buNone/>
            </a:pPr>
            <a:r>
              <a:rPr lang="en-US" sz="3700">
                <a:solidFill>
                  <a:schemeClr val="dk1"/>
                </a:solidFill>
              </a:rPr>
              <a:t>A dataset of over 5000 </a:t>
            </a:r>
            <a:r>
              <a:rPr lang="en-US" sz="3700">
                <a:solidFill>
                  <a:schemeClr val="dk1"/>
                </a:solidFill>
              </a:rPr>
              <a:t>unique malware</a:t>
            </a:r>
            <a:r>
              <a:rPr lang="en-US" sz="3700">
                <a:solidFill>
                  <a:schemeClr val="dk1"/>
                </a:solidFill>
              </a:rPr>
              <a:t> families were analyzed, stripped, and are ready for distribution.</a:t>
            </a:r>
            <a:endParaRPr sz="3700">
              <a:solidFill>
                <a:schemeClr val="dk1"/>
              </a:solidFill>
            </a:endParaRPr>
          </a:p>
          <a:p>
            <a:pPr indent="0" lvl="0" marL="0" rtl="0" algn="l">
              <a:spcBef>
                <a:spcPts val="0"/>
              </a:spcBef>
              <a:spcAft>
                <a:spcPts val="0"/>
              </a:spcAft>
              <a:buNone/>
            </a:pPr>
            <a:r>
              <a:t/>
            </a:r>
            <a:endParaRPr sz="3700">
              <a:solidFill>
                <a:schemeClr val="dk1"/>
              </a:solidFill>
            </a:endParaRPr>
          </a:p>
          <a:p>
            <a:pPr indent="0" lvl="0" marL="0" rtl="0" algn="l">
              <a:spcBef>
                <a:spcPts val="0"/>
              </a:spcBef>
              <a:spcAft>
                <a:spcPts val="0"/>
              </a:spcAft>
              <a:buNone/>
            </a:pPr>
            <a:r>
              <a:rPr lang="en-US" sz="3700">
                <a:solidFill>
                  <a:schemeClr val="dk1"/>
                </a:solidFill>
              </a:rPr>
              <a:t>25,000 malware encodings were created and clustered with initial clustering </a:t>
            </a:r>
            <a:r>
              <a:rPr lang="en-US" sz="3700">
                <a:solidFill>
                  <a:schemeClr val="dk1"/>
                </a:solidFill>
              </a:rPr>
              <a:t>yielding</a:t>
            </a:r>
            <a:r>
              <a:rPr lang="en-US" sz="3700">
                <a:solidFill>
                  <a:schemeClr val="dk1"/>
                </a:solidFill>
              </a:rPr>
              <a:t> promising results. </a:t>
            </a:r>
            <a:endParaRPr sz="3700">
              <a:solidFill>
                <a:schemeClr val="dk1"/>
              </a:solidFill>
            </a:endParaRPr>
          </a:p>
        </p:txBody>
      </p:sp>
      <p:pic>
        <p:nvPicPr>
          <p:cNvPr id="112" name="Google Shape;112;g347d104fb4c_0_0" title="top_10_encoded_pie_chart.png"/>
          <p:cNvPicPr preferRelativeResize="0"/>
          <p:nvPr/>
        </p:nvPicPr>
        <p:blipFill>
          <a:blip r:embed="rId7">
            <a:alphaModFix/>
          </a:blip>
          <a:stretch>
            <a:fillRect/>
          </a:stretch>
        </p:blipFill>
        <p:spPr>
          <a:xfrm>
            <a:off x="10940950" y="17725575"/>
            <a:ext cx="9804826" cy="9594476"/>
          </a:xfrm>
          <a:prstGeom prst="rect">
            <a:avLst/>
          </a:prstGeom>
          <a:solidFill>
            <a:srgbClr val="FFFFFF"/>
          </a:solidFill>
          <a:ln>
            <a:noFill/>
          </a:ln>
        </p:spPr>
      </p:pic>
      <p:sp>
        <p:nvSpPr>
          <p:cNvPr id="113" name="Google Shape;113;g347d104fb4c_0_0"/>
          <p:cNvSpPr txBox="1"/>
          <p:nvPr/>
        </p:nvSpPr>
        <p:spPr>
          <a:xfrm>
            <a:off x="1653088" y="11358450"/>
            <a:ext cx="75123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Research Goals</a:t>
            </a:r>
            <a:endParaRPr b="0" i="0" sz="1400" u="none" cap="none" strike="noStrike">
              <a:solidFill>
                <a:schemeClr val="dk1"/>
              </a:solidFill>
              <a:latin typeface="Arial"/>
              <a:ea typeface="Arial"/>
              <a:cs typeface="Arial"/>
              <a:sym typeface="Arial"/>
            </a:endParaRPr>
          </a:p>
        </p:txBody>
      </p:sp>
      <p:sp>
        <p:nvSpPr>
          <p:cNvPr id="114" name="Google Shape;114;g347d104fb4c_0_0"/>
          <p:cNvSpPr txBox="1"/>
          <p:nvPr/>
        </p:nvSpPr>
        <p:spPr>
          <a:xfrm>
            <a:off x="372250" y="12545100"/>
            <a:ext cx="10559100" cy="6603300"/>
          </a:xfrm>
          <a:prstGeom prst="rect">
            <a:avLst/>
          </a:prstGeom>
          <a:noFill/>
          <a:ln>
            <a:noFill/>
          </a:ln>
        </p:spPr>
        <p:txBody>
          <a:bodyPr anchorCtr="0" anchor="t" bIns="91425" lIns="91425" spcFirstLastPara="1" rIns="91425" wrap="square" tIns="91425">
            <a:spAutoFit/>
          </a:bodyPr>
          <a:lstStyle/>
          <a:p>
            <a:pPr indent="-476250" lvl="0" marL="457200" marR="0" rtl="0" algn="l">
              <a:lnSpc>
                <a:spcPct val="100000"/>
              </a:lnSpc>
              <a:spcBef>
                <a:spcPts val="0"/>
              </a:spcBef>
              <a:spcAft>
                <a:spcPts val="0"/>
              </a:spcAft>
              <a:buClr>
                <a:schemeClr val="dk1"/>
              </a:buClr>
              <a:buSzPts val="3900"/>
              <a:buAutoNum type="romanUcPeriod"/>
            </a:pPr>
            <a:r>
              <a:rPr lang="en-US" sz="3900">
                <a:solidFill>
                  <a:schemeClr val="dk1"/>
                </a:solidFill>
              </a:rPr>
              <a:t>Create a transformer-based autoencoder to prove efficacy of autoencoders on malware datasets</a:t>
            </a:r>
            <a:endParaRPr sz="3900">
              <a:solidFill>
                <a:schemeClr val="dk1"/>
              </a:solidFill>
            </a:endParaRPr>
          </a:p>
          <a:p>
            <a:pPr indent="-476250" lvl="0" marL="457200" marR="0" rtl="0" algn="l">
              <a:lnSpc>
                <a:spcPct val="100000"/>
              </a:lnSpc>
              <a:spcBef>
                <a:spcPts val="0"/>
              </a:spcBef>
              <a:spcAft>
                <a:spcPts val="0"/>
              </a:spcAft>
              <a:buClr>
                <a:schemeClr val="dk1"/>
              </a:buClr>
              <a:buSzPts val="3900"/>
              <a:buAutoNum type="romanUcPeriod"/>
            </a:pPr>
            <a:r>
              <a:rPr lang="en-US" sz="3900">
                <a:solidFill>
                  <a:schemeClr val="dk1"/>
                </a:solidFill>
              </a:rPr>
              <a:t>Creation of well-documented malware corpus to allow future research</a:t>
            </a:r>
            <a:endParaRPr sz="3900">
              <a:solidFill>
                <a:schemeClr val="dk1"/>
              </a:solidFill>
            </a:endParaRPr>
          </a:p>
          <a:p>
            <a:pPr indent="-476250" lvl="0" marL="457200" marR="0" rtl="0" algn="l">
              <a:lnSpc>
                <a:spcPct val="100000"/>
              </a:lnSpc>
              <a:spcBef>
                <a:spcPts val="0"/>
              </a:spcBef>
              <a:spcAft>
                <a:spcPts val="0"/>
              </a:spcAft>
              <a:buClr>
                <a:schemeClr val="dk1"/>
              </a:buClr>
              <a:buSzPts val="3900"/>
              <a:buAutoNum type="romanUcPeriod"/>
            </a:pPr>
            <a:r>
              <a:rPr lang="en-US" sz="3900">
                <a:solidFill>
                  <a:schemeClr val="dk1"/>
                </a:solidFill>
              </a:rPr>
              <a:t>Creation of Tribe Clusters that reduce the total amount of malware families.</a:t>
            </a:r>
            <a:r>
              <a:rPr b="1" lang="en-US" sz="3900">
                <a:solidFill>
                  <a:schemeClr val="dk1"/>
                </a:solidFill>
              </a:rPr>
              <a:t> </a:t>
            </a:r>
            <a:endParaRPr b="1" sz="3900">
              <a:solidFill>
                <a:schemeClr val="dk1"/>
              </a:solidFill>
            </a:endParaRPr>
          </a:p>
          <a:p>
            <a:pPr indent="0" lvl="0" marL="0" marR="0" rtl="0" algn="ctr">
              <a:lnSpc>
                <a:spcPct val="100000"/>
              </a:lnSpc>
              <a:spcBef>
                <a:spcPts val="0"/>
              </a:spcBef>
              <a:spcAft>
                <a:spcPts val="0"/>
              </a:spcAft>
              <a:buNone/>
            </a:pPr>
            <a:r>
              <a:rPr b="1" lang="en-US" sz="6600">
                <a:solidFill>
                  <a:schemeClr val="dk1"/>
                </a:solidFill>
              </a:rPr>
              <a:t>Reach Goal</a:t>
            </a:r>
            <a:endParaRPr b="1" sz="6600">
              <a:solidFill>
                <a:schemeClr val="dk1"/>
              </a:solidFill>
            </a:endParaRPr>
          </a:p>
          <a:p>
            <a:pPr indent="-476250" lvl="0" marL="457200" marR="0" rtl="0" algn="l">
              <a:lnSpc>
                <a:spcPct val="100000"/>
              </a:lnSpc>
              <a:spcBef>
                <a:spcPts val="0"/>
              </a:spcBef>
              <a:spcAft>
                <a:spcPts val="0"/>
              </a:spcAft>
              <a:buClr>
                <a:schemeClr val="dk1"/>
              </a:buClr>
              <a:buSzPts val="3900"/>
              <a:buAutoNum type="romanUcPeriod"/>
            </a:pPr>
            <a:r>
              <a:rPr lang="en-US" sz="3900">
                <a:solidFill>
                  <a:schemeClr val="dk1"/>
                </a:solidFill>
              </a:rPr>
              <a:t>Validation of TRIBES as useful for malware triage.</a:t>
            </a:r>
            <a:endParaRPr sz="3900">
              <a:solidFill>
                <a:schemeClr val="dk1"/>
              </a:solidFill>
            </a:endParaRPr>
          </a:p>
        </p:txBody>
      </p:sp>
      <p:sp>
        <p:nvSpPr>
          <p:cNvPr id="115" name="Google Shape;115;g347d104fb4c_0_0"/>
          <p:cNvSpPr txBox="1"/>
          <p:nvPr/>
        </p:nvSpPr>
        <p:spPr>
          <a:xfrm>
            <a:off x="25887900" y="6451225"/>
            <a:ext cx="10559100" cy="5587500"/>
          </a:xfrm>
          <a:prstGeom prst="rect">
            <a:avLst/>
          </a:prstGeom>
          <a:noFill/>
          <a:ln>
            <a:noFill/>
          </a:ln>
        </p:spPr>
        <p:txBody>
          <a:bodyPr anchorCtr="0" anchor="t" bIns="91425" lIns="91425" spcFirstLastPara="1" rIns="91425" wrap="square" tIns="91425">
            <a:spAutoFit/>
          </a:bodyPr>
          <a:lstStyle/>
          <a:p>
            <a:pPr indent="-476250" lvl="0" marL="457200" marR="0" rtl="0" algn="l">
              <a:lnSpc>
                <a:spcPct val="100000"/>
              </a:lnSpc>
              <a:spcBef>
                <a:spcPts val="0"/>
              </a:spcBef>
              <a:spcAft>
                <a:spcPts val="0"/>
              </a:spcAft>
              <a:buClr>
                <a:schemeClr val="dk1"/>
              </a:buClr>
              <a:buSzPts val="3900"/>
              <a:buAutoNum type="romanUcPeriod"/>
            </a:pPr>
            <a:r>
              <a:rPr lang="en-US" sz="3900">
                <a:solidFill>
                  <a:schemeClr val="dk1"/>
                </a:solidFill>
              </a:rPr>
              <a:t>A </a:t>
            </a:r>
            <a:r>
              <a:rPr lang="en-US" sz="3900">
                <a:solidFill>
                  <a:schemeClr val="dk1"/>
                </a:solidFill>
              </a:rPr>
              <a:t>transformer-based autoencoder was successfully created and validated with reconstruction loss averaging 0.06487.</a:t>
            </a:r>
            <a:endParaRPr sz="3900">
              <a:solidFill>
                <a:schemeClr val="dk1"/>
              </a:solidFill>
            </a:endParaRPr>
          </a:p>
          <a:p>
            <a:pPr indent="-476250" lvl="0" marL="457200" marR="0" rtl="0" algn="l">
              <a:lnSpc>
                <a:spcPct val="100000"/>
              </a:lnSpc>
              <a:spcBef>
                <a:spcPts val="0"/>
              </a:spcBef>
              <a:spcAft>
                <a:spcPts val="0"/>
              </a:spcAft>
              <a:buClr>
                <a:schemeClr val="dk1"/>
              </a:buClr>
              <a:buSzPts val="3900"/>
              <a:buAutoNum type="romanUcPeriod"/>
            </a:pPr>
            <a:r>
              <a:rPr lang="en-US" sz="3900">
                <a:solidFill>
                  <a:schemeClr val="dk1"/>
                </a:solidFill>
              </a:rPr>
              <a:t>A malware corpus consisting of over 400,000 malware files was assembled, analyzed and tested on. Subsets of the data were saved and exported to the GitHub repository.</a:t>
            </a:r>
            <a:endParaRPr sz="3900">
              <a:solidFill>
                <a:schemeClr val="dk1"/>
              </a:solidFill>
            </a:endParaRPr>
          </a:p>
          <a:p>
            <a:pPr indent="-476250" lvl="0" marL="457200" marR="0" rtl="0" algn="l">
              <a:lnSpc>
                <a:spcPct val="100000"/>
              </a:lnSpc>
              <a:spcBef>
                <a:spcPts val="0"/>
              </a:spcBef>
              <a:spcAft>
                <a:spcPts val="0"/>
              </a:spcAft>
              <a:buClr>
                <a:schemeClr val="dk1"/>
              </a:buClr>
              <a:buSzPts val="3900"/>
              <a:buAutoNum type="romanUcPeriod"/>
            </a:pPr>
            <a:r>
              <a:rPr lang="en-US" sz="3900">
                <a:solidFill>
                  <a:schemeClr val="dk1"/>
                </a:solidFill>
              </a:rPr>
              <a:t>Initial clustering results show a reduction in clusters. </a:t>
            </a:r>
            <a:endParaRPr sz="3900">
              <a:solidFill>
                <a:schemeClr val="dk1"/>
              </a:solidFill>
            </a:endParaRPr>
          </a:p>
        </p:txBody>
      </p:sp>
      <p:sp>
        <p:nvSpPr>
          <p:cNvPr id="116" name="Google Shape;116;g347d104fb4c_0_0"/>
          <p:cNvSpPr/>
          <p:nvPr/>
        </p:nvSpPr>
        <p:spPr>
          <a:xfrm>
            <a:off x="25582550" y="26085350"/>
            <a:ext cx="10862400" cy="1372200"/>
          </a:xfrm>
          <a:prstGeom prst="rect">
            <a:avLst/>
          </a:prstGeom>
          <a:solidFill>
            <a:srgbClr val="FFFFFF"/>
          </a:solidFill>
          <a:ln cap="flat" cmpd="sng" w="152400">
            <a:solidFill>
              <a:srgbClr val="0025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117" name="Google Shape;117;g347d104fb4c_0_0"/>
          <p:cNvSpPr txBox="1"/>
          <p:nvPr/>
        </p:nvSpPr>
        <p:spPr>
          <a:xfrm>
            <a:off x="20745775" y="17884363"/>
            <a:ext cx="4731900" cy="9343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400">
                <a:solidFill>
                  <a:schemeClr val="dk1"/>
                </a:solidFill>
              </a:rPr>
              <a:t>Counts:</a:t>
            </a:r>
            <a:endParaRPr b="1" sz="3400">
              <a:solidFill>
                <a:schemeClr val="dk1"/>
              </a:solidFill>
            </a:endParaRPr>
          </a:p>
          <a:p>
            <a:pPr indent="0" lvl="0" marL="0" marR="0" rtl="0" algn="l">
              <a:lnSpc>
                <a:spcPct val="100000"/>
              </a:lnSpc>
              <a:spcBef>
                <a:spcPts val="0"/>
              </a:spcBef>
              <a:spcAft>
                <a:spcPts val="0"/>
              </a:spcAft>
              <a:buNone/>
            </a:pPr>
            <a:r>
              <a:rPr lang="en-US" sz="3400">
                <a:solidFill>
                  <a:schemeClr val="dk1"/>
                </a:solidFill>
              </a:rPr>
              <a:t>439,970 Windows malware files reduced to .text section:</a:t>
            </a:r>
            <a:endParaRPr sz="3400">
              <a:solidFill>
                <a:schemeClr val="dk1"/>
              </a:solidFill>
            </a:endParaRPr>
          </a:p>
          <a:p>
            <a:pPr indent="-444500" lvl="0" marL="457200" marR="0" rtl="0" algn="l">
              <a:lnSpc>
                <a:spcPct val="100000"/>
              </a:lnSpc>
              <a:spcBef>
                <a:spcPts val="0"/>
              </a:spcBef>
              <a:spcAft>
                <a:spcPts val="0"/>
              </a:spcAft>
              <a:buClr>
                <a:schemeClr val="dk1"/>
              </a:buClr>
              <a:buSzPts val="3400"/>
              <a:buChar char="-"/>
            </a:pPr>
            <a:r>
              <a:rPr lang="en-US" sz="3400">
                <a:solidFill>
                  <a:schemeClr val="dk1"/>
                </a:solidFill>
              </a:rPr>
              <a:t>383,079 .exe  (87%)</a:t>
            </a:r>
            <a:endParaRPr sz="3400">
              <a:solidFill>
                <a:schemeClr val="dk1"/>
              </a:solidFill>
            </a:endParaRPr>
          </a:p>
          <a:p>
            <a:pPr indent="-444500" lvl="0" marL="457200" marR="0" rtl="0" algn="l">
              <a:lnSpc>
                <a:spcPct val="100000"/>
              </a:lnSpc>
              <a:spcBef>
                <a:spcPts val="0"/>
              </a:spcBef>
              <a:spcAft>
                <a:spcPts val="0"/>
              </a:spcAft>
              <a:buClr>
                <a:schemeClr val="dk1"/>
              </a:buClr>
              <a:buSzPts val="3400"/>
              <a:buChar char="-"/>
            </a:pPr>
            <a:r>
              <a:rPr lang="en-US" sz="3400">
                <a:solidFill>
                  <a:schemeClr val="dk1"/>
                </a:solidFill>
              </a:rPr>
              <a:t>56,891 .dll	    (13%)</a:t>
            </a:r>
            <a:endParaRPr sz="3400">
              <a:solidFill>
                <a:schemeClr val="dk1"/>
              </a:solidFill>
            </a:endParaRPr>
          </a:p>
          <a:p>
            <a:pPr indent="0" lvl="0" marL="0" marR="0" rtl="0" algn="l">
              <a:lnSpc>
                <a:spcPct val="100000"/>
              </a:lnSpc>
              <a:spcBef>
                <a:spcPts val="0"/>
              </a:spcBef>
              <a:spcAft>
                <a:spcPts val="0"/>
              </a:spcAft>
              <a:buNone/>
            </a:pPr>
            <a:r>
              <a:t/>
            </a:r>
            <a:endParaRPr b="1" sz="3400">
              <a:solidFill>
                <a:schemeClr val="dk1"/>
              </a:solidFill>
            </a:endParaRPr>
          </a:p>
          <a:p>
            <a:pPr indent="0" lvl="0" marL="0" marR="0" rtl="0" algn="l">
              <a:lnSpc>
                <a:spcPct val="100000"/>
              </a:lnSpc>
              <a:spcBef>
                <a:spcPts val="0"/>
              </a:spcBef>
              <a:spcAft>
                <a:spcPts val="0"/>
              </a:spcAft>
              <a:buNone/>
            </a:pPr>
            <a:r>
              <a:rPr b="1" lang="en-US" sz="3400">
                <a:solidFill>
                  <a:schemeClr val="dk1"/>
                </a:solidFill>
              </a:rPr>
              <a:t>Size breakdown:</a:t>
            </a:r>
            <a:endParaRPr b="1" sz="3400">
              <a:solidFill>
                <a:schemeClr val="dk1"/>
              </a:solidFill>
            </a:endParaRPr>
          </a:p>
          <a:p>
            <a:pPr indent="-444500" lvl="0" marL="457200" marR="0" rtl="0" algn="l">
              <a:lnSpc>
                <a:spcPct val="100000"/>
              </a:lnSpc>
              <a:spcBef>
                <a:spcPts val="0"/>
              </a:spcBef>
              <a:spcAft>
                <a:spcPts val="0"/>
              </a:spcAft>
              <a:buClr>
                <a:schemeClr val="dk1"/>
              </a:buClr>
              <a:buSzPts val="3400"/>
              <a:buChar char="-"/>
            </a:pPr>
            <a:r>
              <a:rPr lang="en-US" sz="3400">
                <a:solidFill>
                  <a:schemeClr val="dk1"/>
                </a:solidFill>
              </a:rPr>
              <a:t>1.3MB mean size</a:t>
            </a:r>
            <a:endParaRPr sz="3400">
              <a:solidFill>
                <a:schemeClr val="dk1"/>
              </a:solidFill>
            </a:endParaRPr>
          </a:p>
          <a:p>
            <a:pPr indent="-444500" lvl="0" marL="457200" marR="0" rtl="0" algn="l">
              <a:lnSpc>
                <a:spcPct val="100000"/>
              </a:lnSpc>
              <a:spcBef>
                <a:spcPts val="0"/>
              </a:spcBef>
              <a:spcAft>
                <a:spcPts val="0"/>
              </a:spcAft>
              <a:buClr>
                <a:schemeClr val="dk1"/>
              </a:buClr>
              <a:buSzPts val="3400"/>
              <a:buChar char="-"/>
            </a:pPr>
            <a:r>
              <a:rPr lang="en-US" sz="3400">
                <a:solidFill>
                  <a:schemeClr val="dk1"/>
                </a:solidFill>
              </a:rPr>
              <a:t>25th percentile: 236KB</a:t>
            </a:r>
            <a:endParaRPr sz="3400">
              <a:solidFill>
                <a:schemeClr val="dk1"/>
              </a:solidFill>
            </a:endParaRPr>
          </a:p>
          <a:p>
            <a:pPr indent="-444500" lvl="0" marL="457200" marR="0" rtl="0" algn="l">
              <a:lnSpc>
                <a:spcPct val="100000"/>
              </a:lnSpc>
              <a:spcBef>
                <a:spcPts val="0"/>
              </a:spcBef>
              <a:spcAft>
                <a:spcPts val="0"/>
              </a:spcAft>
              <a:buClr>
                <a:schemeClr val="dk1"/>
              </a:buClr>
              <a:buSzPts val="3400"/>
              <a:buChar char="-"/>
            </a:pPr>
            <a:r>
              <a:rPr lang="en-US" sz="3400">
                <a:solidFill>
                  <a:schemeClr val="dk1"/>
                </a:solidFill>
              </a:rPr>
              <a:t>492KB median size</a:t>
            </a:r>
            <a:endParaRPr sz="3400">
              <a:solidFill>
                <a:schemeClr val="dk1"/>
              </a:solidFill>
            </a:endParaRPr>
          </a:p>
          <a:p>
            <a:pPr indent="-444500" lvl="0" marL="457200" marR="0" rtl="0" algn="l">
              <a:lnSpc>
                <a:spcPct val="100000"/>
              </a:lnSpc>
              <a:spcBef>
                <a:spcPts val="0"/>
              </a:spcBef>
              <a:spcAft>
                <a:spcPts val="0"/>
              </a:spcAft>
              <a:buClr>
                <a:schemeClr val="dk1"/>
              </a:buClr>
              <a:buSzPts val="3400"/>
              <a:buChar char="-"/>
            </a:pPr>
            <a:r>
              <a:rPr lang="en-US" sz="3400">
                <a:solidFill>
                  <a:schemeClr val="dk1"/>
                </a:solidFill>
              </a:rPr>
              <a:t>75th percentile: 891KB</a:t>
            </a:r>
            <a:endParaRPr sz="3400">
              <a:solidFill>
                <a:schemeClr val="dk1"/>
              </a:solidFill>
            </a:endParaRPr>
          </a:p>
          <a:p>
            <a:pPr indent="-444500" lvl="0" marL="457200" marR="0" rtl="0" algn="l">
              <a:lnSpc>
                <a:spcPct val="100000"/>
              </a:lnSpc>
              <a:spcBef>
                <a:spcPts val="0"/>
              </a:spcBef>
              <a:spcAft>
                <a:spcPts val="0"/>
              </a:spcAft>
              <a:buClr>
                <a:schemeClr val="dk1"/>
              </a:buClr>
              <a:buSzPts val="3400"/>
              <a:buChar char="-"/>
            </a:pPr>
            <a:r>
              <a:t/>
            </a:r>
            <a:endParaRPr sz="3400">
              <a:solidFill>
                <a:schemeClr val="dk1"/>
              </a:solidFill>
            </a:endParaRPr>
          </a:p>
          <a:p>
            <a:pPr indent="0" lvl="0" marL="0" marR="0" rtl="0" algn="l">
              <a:lnSpc>
                <a:spcPct val="100000"/>
              </a:lnSpc>
              <a:spcBef>
                <a:spcPts val="0"/>
              </a:spcBef>
              <a:spcAft>
                <a:spcPts val="0"/>
              </a:spcAft>
              <a:buNone/>
            </a:pPr>
            <a:r>
              <a:rPr b="1" lang="en-US" sz="3300">
                <a:solidFill>
                  <a:schemeClr val="dk1"/>
                </a:solidFill>
              </a:rPr>
              <a:t>*</a:t>
            </a:r>
            <a:r>
              <a:rPr b="1" lang="en-US" sz="2600">
                <a:solidFill>
                  <a:schemeClr val="dk1"/>
                </a:solidFill>
              </a:rPr>
              <a:t>Due to a GPU availability of 48GB, we truncated the files to their first 2KB</a:t>
            </a:r>
            <a:endParaRPr b="1" sz="2600">
              <a:solidFill>
                <a:schemeClr val="dk1"/>
              </a:solidFill>
            </a:endParaRPr>
          </a:p>
        </p:txBody>
      </p:sp>
      <p:sp>
        <p:nvSpPr>
          <p:cNvPr id="118" name="Google Shape;118;g347d104fb4c_0_0"/>
          <p:cNvSpPr txBox="1"/>
          <p:nvPr/>
        </p:nvSpPr>
        <p:spPr>
          <a:xfrm>
            <a:off x="14467875" y="16620700"/>
            <a:ext cx="75123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Malware Corpus</a:t>
            </a:r>
            <a:endParaRPr b="0" i="0" sz="1400" u="none" cap="none" strike="noStrike">
              <a:solidFill>
                <a:schemeClr val="dk1"/>
              </a:solidFill>
              <a:latin typeface="Arial"/>
              <a:ea typeface="Arial"/>
              <a:cs typeface="Arial"/>
              <a:sym typeface="Arial"/>
            </a:endParaRPr>
          </a:p>
        </p:txBody>
      </p:sp>
      <p:sp>
        <p:nvSpPr>
          <p:cNvPr id="119" name="Google Shape;119;g347d104fb4c_0_0"/>
          <p:cNvSpPr txBox="1"/>
          <p:nvPr/>
        </p:nvSpPr>
        <p:spPr>
          <a:xfrm>
            <a:off x="25751100" y="26171150"/>
            <a:ext cx="10559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Helvetica Neue"/>
                <a:ea typeface="Helvetica Neue"/>
                <a:cs typeface="Helvetica Neue"/>
                <a:sym typeface="Helvetica Neue"/>
              </a:rPr>
              <a:t>“The views expressed in this presentation are those of the author(s) and do not reflect the official policy or position of the U.S. Naval Academy, Department of the Navy, the Department of Defense, or the U.S. Government.”</a:t>
            </a:r>
            <a:endParaRPr sz="2500">
              <a:solidFill>
                <a:schemeClr val="dk1"/>
              </a:solidFill>
            </a:endParaRPr>
          </a:p>
        </p:txBody>
      </p:sp>
      <p:sp>
        <p:nvSpPr>
          <p:cNvPr id="120" name="Google Shape;120;g347d104fb4c_0_0"/>
          <p:cNvSpPr txBox="1"/>
          <p:nvPr/>
        </p:nvSpPr>
        <p:spPr>
          <a:xfrm>
            <a:off x="664800" y="20704725"/>
            <a:ext cx="9339000" cy="6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3000">
                <a:solidFill>
                  <a:schemeClr val="dk1"/>
                </a:solidFill>
              </a:rPr>
              <a:t>Model</a:t>
            </a:r>
            <a:r>
              <a:rPr lang="en-US" sz="3000">
                <a:solidFill>
                  <a:schemeClr val="dk1"/>
                </a:solidFill>
              </a:rPr>
              <a:t>: Transformer-based autoencoder for binary file reconstruction.</a:t>
            </a:r>
            <a:endParaRPr sz="3000">
              <a:solidFill>
                <a:schemeClr val="dk1"/>
              </a:solidFill>
            </a:endParaRPr>
          </a:p>
          <a:p>
            <a:pPr indent="0" lvl="0" marL="0" rtl="0" algn="l">
              <a:spcBef>
                <a:spcPts val="0"/>
              </a:spcBef>
              <a:spcAft>
                <a:spcPts val="0"/>
              </a:spcAft>
              <a:buClr>
                <a:schemeClr val="dk1"/>
              </a:buClr>
              <a:buSzPts val="1100"/>
              <a:buFont typeface="Arial"/>
              <a:buNone/>
            </a:pPr>
            <a:r>
              <a:rPr b="1" lang="en-US" sz="3000">
                <a:solidFill>
                  <a:schemeClr val="dk1"/>
                </a:solidFill>
              </a:rPr>
              <a:t>Key Components</a:t>
            </a:r>
            <a:r>
              <a:rPr lang="en-US" sz="3000">
                <a:solidFill>
                  <a:schemeClr val="dk1"/>
                </a:solidFill>
              </a:rPr>
              <a:t>:</a:t>
            </a:r>
            <a:endParaRPr sz="3000">
              <a:solidFill>
                <a:schemeClr val="dk1"/>
              </a:solidFill>
            </a:endParaRPr>
          </a:p>
          <a:p>
            <a:pPr indent="-419100" lvl="0" marL="457200" rtl="0" algn="l">
              <a:lnSpc>
                <a:spcPct val="115000"/>
              </a:lnSpc>
              <a:spcBef>
                <a:spcPts val="1200"/>
              </a:spcBef>
              <a:spcAft>
                <a:spcPts val="0"/>
              </a:spcAft>
              <a:buClr>
                <a:schemeClr val="dk1"/>
              </a:buClr>
              <a:buSzPts val="3000"/>
              <a:buChar char="●"/>
            </a:pPr>
            <a:r>
              <a:rPr lang="en-US" sz="3000">
                <a:solidFill>
                  <a:schemeClr val="dk1"/>
                </a:solidFill>
              </a:rPr>
              <a:t>Encoder: Extracts features, compresses data into a 64-dimensional latent vector.</a:t>
            </a:r>
            <a:endParaRPr sz="3000">
              <a:solidFill>
                <a:schemeClr val="dk1"/>
              </a:solidFill>
            </a:endParaRPr>
          </a:p>
          <a:p>
            <a:pPr indent="-419100" lvl="0" marL="457200" rtl="0" algn="l">
              <a:lnSpc>
                <a:spcPct val="115000"/>
              </a:lnSpc>
              <a:spcBef>
                <a:spcPts val="0"/>
              </a:spcBef>
              <a:spcAft>
                <a:spcPts val="0"/>
              </a:spcAft>
              <a:buClr>
                <a:schemeClr val="dk1"/>
              </a:buClr>
              <a:buSzPts val="3000"/>
              <a:buChar char="●"/>
            </a:pPr>
            <a:r>
              <a:rPr lang="en-US" sz="3000">
                <a:solidFill>
                  <a:schemeClr val="dk1"/>
                </a:solidFill>
              </a:rPr>
              <a:t>Decoder: Reconstructs sequences using cross-attention mechanisms.</a:t>
            </a:r>
            <a:endParaRPr sz="3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US" sz="3000">
                <a:solidFill>
                  <a:schemeClr val="dk1"/>
                </a:solidFill>
              </a:rPr>
              <a:t>Features</a:t>
            </a:r>
            <a:r>
              <a:rPr lang="en-US" sz="3000">
                <a:solidFill>
                  <a:schemeClr val="dk1"/>
                </a:solidFill>
              </a:rPr>
              <a:t>: Handles variable-length data with attention masks; uses gradient accumulation for memory efficiency.</a:t>
            </a:r>
            <a:endParaRPr sz="3000">
              <a:solidFill>
                <a:schemeClr val="dk1"/>
              </a:solidFill>
            </a:endParaRPr>
          </a:p>
          <a:p>
            <a:pPr indent="0" lvl="0" marL="0" rtl="0" algn="l">
              <a:spcBef>
                <a:spcPts val="0"/>
              </a:spcBef>
              <a:spcAft>
                <a:spcPts val="0"/>
              </a:spcAft>
              <a:buClr>
                <a:schemeClr val="dk1"/>
              </a:buClr>
              <a:buSzPts val="1100"/>
              <a:buFont typeface="Arial"/>
              <a:buNone/>
            </a:pPr>
            <a:r>
              <a:rPr b="1" lang="en-US" sz="3000">
                <a:solidFill>
                  <a:schemeClr val="dk1"/>
                </a:solidFill>
              </a:rPr>
              <a:t>Applications</a:t>
            </a:r>
            <a:r>
              <a:rPr lang="en-US" sz="3000">
                <a:solidFill>
                  <a:schemeClr val="dk1"/>
                </a:solidFill>
              </a:rPr>
              <a:t>: Malware analysis, binary compression, feature extraction.</a:t>
            </a:r>
            <a:endParaRPr sz="3000">
              <a:solidFill>
                <a:schemeClr val="dk1"/>
              </a:solidFill>
            </a:endParaRPr>
          </a:p>
          <a:p>
            <a:pPr indent="0" lvl="0" marL="0" rtl="0" algn="l">
              <a:spcBef>
                <a:spcPts val="0"/>
              </a:spcBef>
              <a:spcAft>
                <a:spcPts val="0"/>
              </a:spcAft>
              <a:buNone/>
            </a:pPr>
            <a:r>
              <a:t/>
            </a:r>
            <a:endParaRPr sz="30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7" name="Shape 367"/>
        <p:cNvGrpSpPr/>
        <p:nvPr/>
      </p:nvGrpSpPr>
      <p:grpSpPr>
        <a:xfrm>
          <a:off x="0" y="0"/>
          <a:ext cx="0" cy="0"/>
          <a:chOff x="0" y="0"/>
          <a:chExt cx="0" cy="0"/>
        </a:xfrm>
      </p:grpSpPr>
      <p:sp>
        <p:nvSpPr>
          <p:cNvPr id="368" name="Google Shape;368;g3476228184a_0_20"/>
          <p:cNvSpPr txBox="1"/>
          <p:nvPr>
            <p:ph type="title"/>
          </p:nvPr>
        </p:nvSpPr>
        <p:spPr>
          <a:xfrm>
            <a:off x="1828800" y="1098552"/>
            <a:ext cx="32918400" cy="4572000"/>
          </a:xfrm>
          <a:prstGeom prst="rect">
            <a:avLst/>
          </a:prstGeom>
        </p:spPr>
        <p:txBody>
          <a:bodyPr anchorCtr="0" anchor="ctr" bIns="188000" lIns="376000" spcFirstLastPara="1" rIns="376000" wrap="square" tIns="188000">
            <a:normAutofit/>
          </a:bodyPr>
          <a:lstStyle/>
          <a:p>
            <a:pPr indent="0" lvl="0" marL="0" rtl="0" algn="ctr">
              <a:spcBef>
                <a:spcPts val="0"/>
              </a:spcBef>
              <a:spcAft>
                <a:spcPts val="0"/>
              </a:spcAft>
              <a:buNone/>
            </a:pPr>
            <a:r>
              <a:rPr lang="en-US"/>
              <a:t>Methodology</a:t>
            </a:r>
            <a:endParaRPr/>
          </a:p>
        </p:txBody>
      </p:sp>
      <p:sp>
        <p:nvSpPr>
          <p:cNvPr id="369" name="Google Shape;369;g3476228184a_0_20"/>
          <p:cNvSpPr txBox="1"/>
          <p:nvPr>
            <p:ph idx="1" type="body"/>
          </p:nvPr>
        </p:nvSpPr>
        <p:spPr>
          <a:xfrm>
            <a:off x="1828800" y="6400811"/>
            <a:ext cx="32918400" cy="18103800"/>
          </a:xfrm>
          <a:prstGeom prst="rect">
            <a:avLst/>
          </a:prstGeom>
        </p:spPr>
        <p:txBody>
          <a:bodyPr anchorCtr="0" anchor="t" bIns="188000" lIns="376000" spcFirstLastPara="1" rIns="376000" wrap="square" tIns="188000">
            <a:normAutofit/>
          </a:bodyPr>
          <a:lstStyle/>
          <a:p>
            <a:pPr indent="-1009650" lvl="0" marL="457200" rtl="0" algn="l">
              <a:spcBef>
                <a:spcPts val="360"/>
              </a:spcBef>
              <a:spcAft>
                <a:spcPts val="0"/>
              </a:spcAft>
              <a:buSzPts val="12300"/>
              <a:buChar char="•"/>
            </a:pPr>
            <a:r>
              <a:t/>
            </a:r>
            <a:endParaRPr sz="123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4" name="Shape 124"/>
        <p:cNvGrpSpPr/>
        <p:nvPr/>
      </p:nvGrpSpPr>
      <p:grpSpPr>
        <a:xfrm>
          <a:off x="0" y="0"/>
          <a:ext cx="0" cy="0"/>
          <a:chOff x="0" y="0"/>
          <a:chExt cx="0" cy="0"/>
        </a:xfrm>
      </p:grpSpPr>
      <p:sp>
        <p:nvSpPr>
          <p:cNvPr id="125" name="Google Shape;125;g34752580e8e_0_5"/>
          <p:cNvSpPr/>
          <p:nvPr/>
        </p:nvSpPr>
        <p:spPr>
          <a:xfrm>
            <a:off x="-31861" y="-16004"/>
            <a:ext cx="36576000" cy="4860600"/>
          </a:xfrm>
          <a:prstGeom prst="rect">
            <a:avLst/>
          </a:prstGeom>
          <a:solidFill>
            <a:srgbClr val="002554"/>
          </a:solidFill>
          <a:ln>
            <a:noFill/>
          </a:ln>
        </p:spPr>
        <p:txBody>
          <a:bodyPr anchorCtr="0" anchor="ctr" bIns="176325" lIns="352650" spcFirstLastPara="1" rIns="352650" wrap="square" tIns="176325">
            <a:noAutofit/>
          </a:bodyPr>
          <a:lstStyle/>
          <a:p>
            <a:pPr indent="0" lvl="0" marL="0" marR="0" rtl="0" algn="ctr">
              <a:lnSpc>
                <a:spcPct val="100000"/>
              </a:lnSpc>
              <a:spcBef>
                <a:spcPts val="0"/>
              </a:spcBef>
              <a:spcAft>
                <a:spcPts val="0"/>
              </a:spcAft>
              <a:buClr>
                <a:srgbClr val="000000"/>
              </a:buClr>
              <a:buSzPts val="6937"/>
              <a:buFont typeface="Arial"/>
              <a:buNone/>
            </a:pPr>
            <a:r>
              <a:t/>
            </a:r>
            <a:endParaRPr b="0" i="0" sz="6937" u="none" cap="none" strike="noStrike">
              <a:solidFill>
                <a:srgbClr val="FFFFFF"/>
              </a:solidFill>
              <a:latin typeface="Calibri"/>
              <a:ea typeface="Calibri"/>
              <a:cs typeface="Calibri"/>
              <a:sym typeface="Calibri"/>
            </a:endParaRPr>
          </a:p>
        </p:txBody>
      </p:sp>
      <p:pic>
        <p:nvPicPr>
          <p:cNvPr id="126" name="Google Shape;126;g34752580e8e_0_5"/>
          <p:cNvPicPr preferRelativeResize="0"/>
          <p:nvPr/>
        </p:nvPicPr>
        <p:blipFill rotWithShape="1">
          <a:blip r:embed="rId3">
            <a:alphaModFix/>
          </a:blip>
          <a:srcRect b="0" l="0" r="0" t="0"/>
          <a:stretch/>
        </p:blipFill>
        <p:spPr>
          <a:xfrm>
            <a:off x="95080" y="265502"/>
            <a:ext cx="2834609" cy="4380756"/>
          </a:xfrm>
          <a:prstGeom prst="rect">
            <a:avLst/>
          </a:prstGeom>
          <a:noFill/>
          <a:ln>
            <a:noFill/>
          </a:ln>
        </p:spPr>
      </p:pic>
      <p:sp>
        <p:nvSpPr>
          <p:cNvPr id="127" name="Google Shape;127;g34752580e8e_0_5"/>
          <p:cNvSpPr/>
          <p:nvPr/>
        </p:nvSpPr>
        <p:spPr>
          <a:xfrm>
            <a:off x="25008536" y="-10502"/>
            <a:ext cx="11582400" cy="4860600"/>
          </a:xfrm>
          <a:prstGeom prst="rect">
            <a:avLst/>
          </a:prstGeom>
          <a:solidFill>
            <a:srgbClr val="B4975A"/>
          </a:solidFill>
          <a:ln>
            <a:noFill/>
          </a:ln>
        </p:spPr>
        <p:txBody>
          <a:bodyPr anchorCtr="0" anchor="ctr" bIns="176325" lIns="352650" spcFirstLastPara="1" rIns="352650" wrap="square" tIns="176325">
            <a:noAutofit/>
          </a:bodyPr>
          <a:lstStyle/>
          <a:p>
            <a:pPr indent="0" lvl="0" marL="0" marR="0" rtl="0" algn="ctr">
              <a:lnSpc>
                <a:spcPct val="100000"/>
              </a:lnSpc>
              <a:spcBef>
                <a:spcPts val="0"/>
              </a:spcBef>
              <a:spcAft>
                <a:spcPts val="0"/>
              </a:spcAft>
              <a:buClr>
                <a:srgbClr val="000000"/>
              </a:buClr>
              <a:buSzPts val="6937"/>
              <a:buFont typeface="Arial"/>
              <a:buNone/>
            </a:pPr>
            <a:r>
              <a:t/>
            </a:r>
            <a:endParaRPr b="0" i="0" sz="6937" u="none" cap="none" strike="noStrike">
              <a:solidFill>
                <a:srgbClr val="FFFFFF"/>
              </a:solidFill>
              <a:latin typeface="Calibri"/>
              <a:ea typeface="Calibri"/>
              <a:cs typeface="Calibri"/>
              <a:sym typeface="Calibri"/>
            </a:endParaRPr>
          </a:p>
        </p:txBody>
      </p:sp>
      <p:sp>
        <p:nvSpPr>
          <p:cNvPr id="128" name="Google Shape;128;g34752580e8e_0_5"/>
          <p:cNvSpPr txBox="1"/>
          <p:nvPr/>
        </p:nvSpPr>
        <p:spPr>
          <a:xfrm>
            <a:off x="5502624" y="88617"/>
            <a:ext cx="15499800" cy="19416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7400"/>
              <a:buFont typeface="Arial"/>
              <a:buNone/>
            </a:pPr>
            <a:r>
              <a:rPr b="0" i="0" lang="en-US" sz="10300" u="none" cap="small" strike="noStrike">
                <a:solidFill>
                  <a:schemeClr val="lt1"/>
                </a:solidFill>
                <a:latin typeface="Arial"/>
                <a:ea typeface="Arial"/>
                <a:cs typeface="Arial"/>
                <a:sym typeface="Arial"/>
              </a:rPr>
              <a:t>A Quest Called </a:t>
            </a:r>
            <a:r>
              <a:rPr b="1" i="0" lang="en-US" sz="10300" u="none" cap="small" strike="noStrike">
                <a:solidFill>
                  <a:schemeClr val="lt1"/>
                </a:solidFill>
                <a:latin typeface="Arial"/>
                <a:ea typeface="Arial"/>
                <a:cs typeface="Arial"/>
                <a:sym typeface="Arial"/>
              </a:rPr>
              <a:t>TRIBE</a:t>
            </a:r>
            <a:r>
              <a:rPr b="0" i="0" lang="en-US" sz="10300" u="none" cap="small" strike="noStrike">
                <a:solidFill>
                  <a:schemeClr val="lt1"/>
                </a:solidFill>
                <a:latin typeface="Arial"/>
                <a:ea typeface="Arial"/>
                <a:cs typeface="Arial"/>
                <a:sym typeface="Arial"/>
              </a:rPr>
              <a:t>: </a:t>
            </a:r>
            <a:endParaRPr b="0" i="1" sz="10300" u="none" cap="none" strike="noStrike">
              <a:solidFill>
                <a:schemeClr val="lt1"/>
              </a:solidFill>
              <a:latin typeface="Gill Sans"/>
              <a:ea typeface="Gill Sans"/>
              <a:cs typeface="Gill Sans"/>
              <a:sym typeface="Gill Sans"/>
            </a:endParaRPr>
          </a:p>
        </p:txBody>
      </p:sp>
      <p:sp>
        <p:nvSpPr>
          <p:cNvPr id="129" name="Google Shape;129;g34752580e8e_0_5"/>
          <p:cNvSpPr txBox="1"/>
          <p:nvPr/>
        </p:nvSpPr>
        <p:spPr>
          <a:xfrm>
            <a:off x="24802275" y="266650"/>
            <a:ext cx="12231900" cy="5281800"/>
          </a:xfrm>
          <a:prstGeom prst="rect">
            <a:avLst/>
          </a:prstGeom>
          <a:noFill/>
          <a:ln>
            <a:noFill/>
          </a:ln>
        </p:spPr>
        <p:txBody>
          <a:bodyPr anchorCtr="0" anchor="t" bIns="176325" lIns="352650" spcFirstLastPara="1" rIns="352650" wrap="square" tIns="176325">
            <a:spAutoFit/>
          </a:bodyPr>
          <a:lstStyle/>
          <a:p>
            <a:pPr indent="0" lvl="0" marL="0" rtl="0" algn="l">
              <a:spcBef>
                <a:spcPts val="0"/>
              </a:spcBef>
              <a:spcAft>
                <a:spcPts val="0"/>
              </a:spcAft>
              <a:buClr>
                <a:schemeClr val="dk1"/>
              </a:buClr>
              <a:buSzPts val="5400"/>
              <a:buFont typeface="Arial"/>
              <a:buNone/>
            </a:pPr>
            <a:r>
              <a:rPr lang="en-US" sz="5400">
                <a:solidFill>
                  <a:schemeClr val="lt1"/>
                </a:solidFill>
              </a:rPr>
              <a:t>MIDN 1/C: Michael Chen,  John Jenness,  Chris Kim, Justin Liaw</a:t>
            </a:r>
            <a:endParaRPr sz="5400">
              <a:solidFill>
                <a:schemeClr val="lt1"/>
              </a:solidFill>
            </a:endParaRPr>
          </a:p>
          <a:p>
            <a:pPr indent="0" lvl="0" marL="0" rtl="0" algn="l">
              <a:spcBef>
                <a:spcPts val="0"/>
              </a:spcBef>
              <a:spcAft>
                <a:spcPts val="0"/>
              </a:spcAft>
              <a:buClr>
                <a:schemeClr val="dk1"/>
              </a:buClr>
              <a:buSzPts val="5400"/>
              <a:buFont typeface="Arial"/>
              <a:buNone/>
            </a:pPr>
            <a:r>
              <a:t/>
            </a:r>
            <a:endParaRPr b="1" sz="5400">
              <a:solidFill>
                <a:schemeClr val="lt1"/>
              </a:solidFill>
            </a:endParaRPr>
          </a:p>
          <a:p>
            <a:pPr indent="0" lvl="0" marL="0" rtl="0" algn="l">
              <a:spcBef>
                <a:spcPts val="0"/>
              </a:spcBef>
              <a:spcAft>
                <a:spcPts val="0"/>
              </a:spcAft>
              <a:buClr>
                <a:schemeClr val="dk1"/>
              </a:buClr>
              <a:buSzPts val="5400"/>
              <a:buFont typeface="Arial"/>
              <a:buNone/>
            </a:pPr>
            <a:r>
              <a:rPr lang="en-US" sz="5200">
                <a:solidFill>
                  <a:schemeClr val="lt1"/>
                </a:solidFill>
              </a:rPr>
              <a:t>Dr. Dane Brown,			Cyber Operations </a:t>
            </a:r>
            <a:endParaRPr sz="5200">
              <a:solidFill>
                <a:schemeClr val="lt1"/>
              </a:solidFill>
            </a:endParaRPr>
          </a:p>
          <a:p>
            <a:pPr indent="0" lvl="0" marL="0" rtl="0" algn="l">
              <a:spcBef>
                <a:spcPts val="0"/>
              </a:spcBef>
              <a:spcAft>
                <a:spcPts val="0"/>
              </a:spcAft>
              <a:buClr>
                <a:schemeClr val="dk1"/>
              </a:buClr>
              <a:buSzPts val="5400"/>
              <a:buFont typeface="Arial"/>
              <a:buNone/>
            </a:pPr>
            <a:r>
              <a:rPr lang="en-US" sz="5200">
                <a:solidFill>
                  <a:schemeClr val="lt1"/>
                </a:solidFill>
              </a:rPr>
              <a:t>CDR. Edgar Jatho,  Computer Science</a:t>
            </a:r>
            <a:endParaRPr sz="1200">
              <a:solidFill>
                <a:schemeClr val="dk1"/>
              </a:solidFill>
            </a:endParaRPr>
          </a:p>
          <a:p>
            <a:pPr indent="0" lvl="0" marL="0" marR="0" rtl="0" algn="l">
              <a:lnSpc>
                <a:spcPct val="100000"/>
              </a:lnSpc>
              <a:spcBef>
                <a:spcPts val="0"/>
              </a:spcBef>
              <a:spcAft>
                <a:spcPts val="0"/>
              </a:spcAft>
              <a:buClr>
                <a:srgbClr val="000000"/>
              </a:buClr>
              <a:buSzPts val="5400"/>
              <a:buFont typeface="Arial"/>
              <a:buNone/>
            </a:pPr>
            <a:r>
              <a:t/>
            </a:r>
            <a:endParaRPr b="1" sz="5400">
              <a:solidFill>
                <a:schemeClr val="lt1"/>
              </a:solidFill>
            </a:endParaRPr>
          </a:p>
        </p:txBody>
      </p:sp>
      <p:cxnSp>
        <p:nvCxnSpPr>
          <p:cNvPr id="130" name="Google Shape;130;g34752580e8e_0_5"/>
          <p:cNvCxnSpPr/>
          <p:nvPr/>
        </p:nvCxnSpPr>
        <p:spPr>
          <a:xfrm>
            <a:off x="24957881" y="-16004"/>
            <a:ext cx="0" cy="5117700"/>
          </a:xfrm>
          <a:prstGeom prst="straightConnector1">
            <a:avLst/>
          </a:prstGeom>
          <a:noFill/>
          <a:ln cap="flat" cmpd="sng" w="69850">
            <a:solidFill>
              <a:schemeClr val="lt1"/>
            </a:solidFill>
            <a:prstDash val="solid"/>
            <a:round/>
            <a:headEnd len="sm" w="sm" type="none"/>
            <a:tailEnd len="sm" w="sm" type="none"/>
          </a:ln>
        </p:spPr>
      </p:cxnSp>
      <p:grpSp>
        <p:nvGrpSpPr>
          <p:cNvPr id="131" name="Google Shape;131;g34752580e8e_0_5"/>
          <p:cNvGrpSpPr/>
          <p:nvPr/>
        </p:nvGrpSpPr>
        <p:grpSpPr>
          <a:xfrm>
            <a:off x="21519519" y="1073010"/>
            <a:ext cx="2765581" cy="2765581"/>
            <a:chOff x="32241586" y="988835"/>
            <a:chExt cx="3025800" cy="3025800"/>
          </a:xfrm>
        </p:grpSpPr>
        <p:sp>
          <p:nvSpPr>
            <p:cNvPr id="132" name="Google Shape;132;g34752580e8e_0_5"/>
            <p:cNvSpPr/>
            <p:nvPr/>
          </p:nvSpPr>
          <p:spPr>
            <a:xfrm>
              <a:off x="32241586" y="988835"/>
              <a:ext cx="3025800" cy="30258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133" name="Google Shape;133;g34752580e8e_0_5"/>
            <p:cNvSpPr/>
            <p:nvPr/>
          </p:nvSpPr>
          <p:spPr>
            <a:xfrm>
              <a:off x="32349746" y="1665624"/>
              <a:ext cx="2809500" cy="16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554"/>
                  </a:solidFill>
                  <a:latin typeface="Garamond"/>
                  <a:ea typeface="Garamond"/>
                  <a:cs typeface="Garamond"/>
                  <a:sym typeface="Garamond"/>
                </a:rPr>
                <a:t>Insert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554"/>
                  </a:solidFill>
                  <a:latin typeface="Garamond"/>
                  <a:ea typeface="Garamond"/>
                  <a:cs typeface="Garamond"/>
                  <a:sym typeface="Garamond"/>
                </a:rPr>
                <a:t>Department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554"/>
                  </a:solidFill>
                  <a:latin typeface="Garamond"/>
                  <a:ea typeface="Garamond"/>
                  <a:cs typeface="Garamond"/>
                  <a:sym typeface="Garamond"/>
                </a:rPr>
                <a:t>Logo</a:t>
              </a:r>
              <a:endParaRPr b="0" i="0" sz="1400" u="none" cap="none" strike="noStrike">
                <a:solidFill>
                  <a:srgbClr val="000000"/>
                </a:solidFill>
                <a:latin typeface="Arial"/>
                <a:ea typeface="Arial"/>
                <a:cs typeface="Arial"/>
                <a:sym typeface="Arial"/>
              </a:endParaRPr>
            </a:p>
          </p:txBody>
        </p:sp>
      </p:grpSp>
      <p:pic>
        <p:nvPicPr>
          <p:cNvPr id="134" name="Google Shape;134;g34752580e8e_0_5"/>
          <p:cNvPicPr preferRelativeResize="0"/>
          <p:nvPr/>
        </p:nvPicPr>
        <p:blipFill>
          <a:blip r:embed="rId4">
            <a:alphaModFix/>
          </a:blip>
          <a:stretch>
            <a:fillRect/>
          </a:stretch>
        </p:blipFill>
        <p:spPr>
          <a:xfrm>
            <a:off x="20772568" y="265150"/>
            <a:ext cx="3933831" cy="4063500"/>
          </a:xfrm>
          <a:prstGeom prst="rect">
            <a:avLst/>
          </a:prstGeom>
          <a:solidFill>
            <a:srgbClr val="002554"/>
          </a:solidFill>
          <a:ln>
            <a:noFill/>
          </a:ln>
        </p:spPr>
      </p:pic>
      <p:pic>
        <p:nvPicPr>
          <p:cNvPr id="135" name="Google Shape;135;g34752580e8e_0_5"/>
          <p:cNvPicPr preferRelativeResize="0"/>
          <p:nvPr/>
        </p:nvPicPr>
        <p:blipFill rotWithShape="1">
          <a:blip r:embed="rId5">
            <a:alphaModFix/>
          </a:blip>
          <a:srcRect b="0" l="0" r="0" t="0"/>
          <a:stretch/>
        </p:blipFill>
        <p:spPr>
          <a:xfrm>
            <a:off x="22220125" y="-152550"/>
            <a:ext cx="2674651" cy="2674651"/>
          </a:xfrm>
          <a:prstGeom prst="rect">
            <a:avLst/>
          </a:prstGeom>
          <a:noFill/>
          <a:ln>
            <a:noFill/>
          </a:ln>
        </p:spPr>
      </p:pic>
      <p:pic>
        <p:nvPicPr>
          <p:cNvPr id="136" name="Google Shape;136;g34752580e8e_0_5"/>
          <p:cNvPicPr preferRelativeResize="0"/>
          <p:nvPr/>
        </p:nvPicPr>
        <p:blipFill rotWithShape="1">
          <a:blip r:embed="rId6">
            <a:alphaModFix/>
          </a:blip>
          <a:srcRect b="0" l="0" r="0" t="0"/>
          <a:stretch/>
        </p:blipFill>
        <p:spPr>
          <a:xfrm>
            <a:off x="22220125" y="2307000"/>
            <a:ext cx="2674650" cy="2674650"/>
          </a:xfrm>
          <a:prstGeom prst="rect">
            <a:avLst/>
          </a:prstGeom>
          <a:noFill/>
          <a:ln>
            <a:noFill/>
          </a:ln>
        </p:spPr>
      </p:pic>
      <p:sp>
        <p:nvSpPr>
          <p:cNvPr id="137" name="Google Shape;137;g34752580e8e_0_5"/>
          <p:cNvSpPr txBox="1"/>
          <p:nvPr/>
        </p:nvSpPr>
        <p:spPr>
          <a:xfrm>
            <a:off x="3115500" y="2131200"/>
            <a:ext cx="19192800" cy="21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7400"/>
              <a:buFont typeface="Arial"/>
              <a:buNone/>
            </a:pPr>
            <a:r>
              <a:rPr lang="en-US" sz="7400" cap="small">
                <a:solidFill>
                  <a:schemeClr val="lt1"/>
                </a:solidFill>
              </a:rPr>
              <a:t>Clustering Malware Families for Enhanced Triage and Analysis</a:t>
            </a:r>
            <a:endParaRPr sz="12375">
              <a:solidFill>
                <a:schemeClr val="dk1"/>
              </a:solidFill>
              <a:latin typeface="Calibri"/>
              <a:ea typeface="Calibri"/>
              <a:cs typeface="Calibri"/>
              <a:sym typeface="Calibri"/>
            </a:endParaRPr>
          </a:p>
        </p:txBody>
      </p:sp>
      <p:sp>
        <p:nvSpPr>
          <p:cNvPr id="138" name="Google Shape;138;g34752580e8e_0_5"/>
          <p:cNvSpPr/>
          <p:nvPr/>
        </p:nvSpPr>
        <p:spPr>
          <a:xfrm>
            <a:off x="459550" y="5262338"/>
            <a:ext cx="10862400" cy="77349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139" name="Google Shape;139;g34752580e8e_0_5"/>
          <p:cNvSpPr/>
          <p:nvPr/>
        </p:nvSpPr>
        <p:spPr>
          <a:xfrm>
            <a:off x="12787200" y="5303425"/>
            <a:ext cx="23009100" cy="124113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140" name="Google Shape;140;g34752580e8e_0_5"/>
          <p:cNvSpPr/>
          <p:nvPr/>
        </p:nvSpPr>
        <p:spPr>
          <a:xfrm>
            <a:off x="18019150" y="18830500"/>
            <a:ext cx="14331900" cy="77349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141" name="Google Shape;141;g34752580e8e_0_5"/>
          <p:cNvSpPr/>
          <p:nvPr/>
        </p:nvSpPr>
        <p:spPr>
          <a:xfrm>
            <a:off x="459550" y="18526825"/>
            <a:ext cx="8146200" cy="77349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1" i="1" sz="7400" u="sng" cap="none" strike="noStrike">
              <a:solidFill>
                <a:schemeClr val="lt1"/>
              </a:solidFill>
              <a:latin typeface="Calibri"/>
              <a:ea typeface="Calibri"/>
              <a:cs typeface="Calibri"/>
              <a:sym typeface="Calibri"/>
            </a:endParaRPr>
          </a:p>
        </p:txBody>
      </p:sp>
      <p:sp>
        <p:nvSpPr>
          <p:cNvPr id="142" name="Google Shape;142;g34752580e8e_0_5"/>
          <p:cNvSpPr txBox="1"/>
          <p:nvPr/>
        </p:nvSpPr>
        <p:spPr>
          <a:xfrm>
            <a:off x="19801300" y="5429225"/>
            <a:ext cx="75123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Gill Sans"/>
                <a:ea typeface="Gill Sans"/>
                <a:cs typeface="Gill Sans"/>
                <a:sym typeface="Gill Sans"/>
              </a:rPr>
              <a:t>Methodology</a:t>
            </a:r>
            <a:endParaRPr b="0" i="0" sz="1400" u="none" cap="none" strike="noStrike">
              <a:solidFill>
                <a:srgbClr val="000000"/>
              </a:solidFill>
              <a:latin typeface="Arial"/>
              <a:ea typeface="Arial"/>
              <a:cs typeface="Arial"/>
              <a:sym typeface="Arial"/>
            </a:endParaRPr>
          </a:p>
        </p:txBody>
      </p:sp>
      <p:sp>
        <p:nvSpPr>
          <p:cNvPr id="143" name="Google Shape;143;g34752580e8e_0_5"/>
          <p:cNvSpPr txBox="1"/>
          <p:nvPr/>
        </p:nvSpPr>
        <p:spPr>
          <a:xfrm>
            <a:off x="2134588" y="5262325"/>
            <a:ext cx="75123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Abstract</a:t>
            </a:r>
            <a:endParaRPr b="0" i="0" sz="1400" u="none" cap="none" strike="noStrike">
              <a:solidFill>
                <a:srgbClr val="000000"/>
              </a:solidFill>
              <a:latin typeface="Arial"/>
              <a:ea typeface="Arial"/>
              <a:cs typeface="Arial"/>
              <a:sym typeface="Arial"/>
            </a:endParaRPr>
          </a:p>
        </p:txBody>
      </p:sp>
      <p:sp>
        <p:nvSpPr>
          <p:cNvPr id="144" name="Google Shape;144;g34752580e8e_0_5"/>
          <p:cNvSpPr txBox="1"/>
          <p:nvPr/>
        </p:nvSpPr>
        <p:spPr>
          <a:xfrm>
            <a:off x="776488" y="18526825"/>
            <a:ext cx="75123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Malware Corpus</a:t>
            </a:r>
            <a:endParaRPr b="0" i="0" sz="1400" u="none" cap="none" strike="noStrike">
              <a:solidFill>
                <a:srgbClr val="000000"/>
              </a:solidFill>
              <a:latin typeface="Arial"/>
              <a:ea typeface="Arial"/>
              <a:cs typeface="Arial"/>
              <a:sym typeface="Arial"/>
            </a:endParaRPr>
          </a:p>
        </p:txBody>
      </p:sp>
      <p:sp>
        <p:nvSpPr>
          <p:cNvPr id="145" name="Google Shape;145;g34752580e8e_0_5"/>
          <p:cNvSpPr txBox="1"/>
          <p:nvPr/>
        </p:nvSpPr>
        <p:spPr>
          <a:xfrm>
            <a:off x="20795052" y="18917550"/>
            <a:ext cx="87801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Conclusions</a:t>
            </a:r>
            <a:endParaRPr b="0" i="0" sz="1400" u="none" cap="none" strike="noStrike">
              <a:solidFill>
                <a:srgbClr val="000000"/>
              </a:solidFill>
              <a:latin typeface="Arial"/>
              <a:ea typeface="Arial"/>
              <a:cs typeface="Arial"/>
              <a:sym typeface="Arial"/>
            </a:endParaRPr>
          </a:p>
        </p:txBody>
      </p:sp>
      <p:sp>
        <p:nvSpPr>
          <p:cNvPr id="146" name="Google Shape;146;g34752580e8e_0_5"/>
          <p:cNvSpPr txBox="1"/>
          <p:nvPr/>
        </p:nvSpPr>
        <p:spPr>
          <a:xfrm>
            <a:off x="1212400" y="19778650"/>
            <a:ext cx="6640500" cy="635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400">
                <a:solidFill>
                  <a:schemeClr val="dk1"/>
                </a:solidFill>
              </a:rPr>
              <a:t>439,970 Windows malware files reduced down to .text section:</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383,079 .exe  (87%)</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56,891 .dll	    (13%)</a:t>
            </a:r>
            <a:endParaRPr b="1" sz="3400">
              <a:solidFill>
                <a:schemeClr val="dk1"/>
              </a:solidFill>
            </a:endParaRPr>
          </a:p>
          <a:p>
            <a:pPr indent="0" lvl="0" marL="0" marR="0" rtl="0" algn="l">
              <a:lnSpc>
                <a:spcPct val="100000"/>
              </a:lnSpc>
              <a:spcBef>
                <a:spcPts val="0"/>
              </a:spcBef>
              <a:spcAft>
                <a:spcPts val="0"/>
              </a:spcAft>
              <a:buNone/>
            </a:pPr>
            <a:r>
              <a:rPr b="1" lang="en-US" sz="3400">
                <a:solidFill>
                  <a:schemeClr val="dk1"/>
                </a:solidFill>
              </a:rPr>
              <a:t>Size breakdown:</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1.3MB mean size</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25th percentile: 236KB</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492KB median size</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75th percentile: 891KB</a:t>
            </a:r>
            <a:endParaRPr b="1" sz="3400">
              <a:solidFill>
                <a:schemeClr val="dk1"/>
              </a:solidFill>
            </a:endParaRPr>
          </a:p>
          <a:p>
            <a:pPr indent="0" lvl="0" marL="2286000" marR="0" rtl="0" algn="l">
              <a:lnSpc>
                <a:spcPct val="100000"/>
              </a:lnSpc>
              <a:spcBef>
                <a:spcPts val="0"/>
              </a:spcBef>
              <a:spcAft>
                <a:spcPts val="0"/>
              </a:spcAft>
              <a:buNone/>
            </a:pPr>
            <a:r>
              <a:t/>
            </a:r>
            <a:endParaRPr b="1" sz="3400">
              <a:solidFill>
                <a:schemeClr val="dk1"/>
              </a:solidFill>
            </a:endParaRPr>
          </a:p>
          <a:p>
            <a:pPr indent="0" lvl="0" marL="0" marR="0" rtl="0" algn="l">
              <a:lnSpc>
                <a:spcPct val="100000"/>
              </a:lnSpc>
              <a:spcBef>
                <a:spcPts val="0"/>
              </a:spcBef>
              <a:spcAft>
                <a:spcPts val="0"/>
              </a:spcAft>
              <a:buNone/>
            </a:pPr>
            <a:r>
              <a:rPr b="1" lang="en-US" sz="3400">
                <a:solidFill>
                  <a:schemeClr val="dk1"/>
                </a:solidFill>
              </a:rPr>
              <a:t>*</a:t>
            </a:r>
            <a:r>
              <a:rPr b="1" lang="en-US" sz="2700">
                <a:solidFill>
                  <a:schemeClr val="dk1"/>
                </a:solidFill>
              </a:rPr>
              <a:t>Due to a GPU </a:t>
            </a:r>
            <a:r>
              <a:rPr b="1" lang="en-US" sz="2700">
                <a:solidFill>
                  <a:schemeClr val="dk1"/>
                </a:solidFill>
              </a:rPr>
              <a:t>availability</a:t>
            </a:r>
            <a:r>
              <a:rPr b="1" lang="en-US" sz="2700">
                <a:solidFill>
                  <a:schemeClr val="dk1"/>
                </a:solidFill>
              </a:rPr>
              <a:t> of 48GB, we truncated the files to their first 2MB</a:t>
            </a:r>
            <a:endParaRPr b="1" sz="2700">
              <a:solidFill>
                <a:schemeClr val="dk1"/>
              </a:solidFill>
            </a:endParaRPr>
          </a:p>
        </p:txBody>
      </p:sp>
      <p:sp>
        <p:nvSpPr>
          <p:cNvPr id="147" name="Google Shape;147;g34752580e8e_0_5"/>
          <p:cNvSpPr txBox="1"/>
          <p:nvPr/>
        </p:nvSpPr>
        <p:spPr>
          <a:xfrm>
            <a:off x="625600" y="6414050"/>
            <a:ext cx="10559100" cy="600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200">
                <a:solidFill>
                  <a:schemeClr val="dk1"/>
                </a:solidFill>
              </a:rPr>
              <a:t>Polymorphic and mutational malware has increased extraneous antivirus labels, complicating triage responses for Security Operation Centers. We propose to build an autoencoder to classify malware into Tribal Relation Inferential Binary Encoder (TRIBE) clusters, reducing malware family classifications and improving efficiency.</a:t>
            </a:r>
            <a:endParaRPr b="1" sz="4200">
              <a:solidFill>
                <a:schemeClr val="dk1"/>
              </a:solidFill>
            </a:endParaRPr>
          </a:p>
        </p:txBody>
      </p:sp>
      <p:sp>
        <p:nvSpPr>
          <p:cNvPr id="148" name="Google Shape;148;g34752580e8e_0_5"/>
          <p:cNvSpPr/>
          <p:nvPr/>
        </p:nvSpPr>
        <p:spPr>
          <a:xfrm>
            <a:off x="32578800" y="20997688"/>
            <a:ext cx="3717600" cy="40635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6600"/>
              <a:buFont typeface="Arial"/>
              <a:buNone/>
            </a:pPr>
            <a:r>
              <a:t/>
            </a:r>
            <a:endParaRPr>
              <a:solidFill>
                <a:schemeClr val="dk1"/>
              </a:solidFill>
            </a:endParaRPr>
          </a:p>
        </p:txBody>
      </p:sp>
      <p:sp>
        <p:nvSpPr>
          <p:cNvPr id="149" name="Google Shape;149;g34752580e8e_0_5"/>
          <p:cNvSpPr txBox="1"/>
          <p:nvPr/>
        </p:nvSpPr>
        <p:spPr>
          <a:xfrm>
            <a:off x="32857683" y="20853088"/>
            <a:ext cx="3084300" cy="11721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5300">
                <a:solidFill>
                  <a:schemeClr val="dk1"/>
                </a:solidFill>
                <a:latin typeface="Gill Sans"/>
                <a:ea typeface="Gill Sans"/>
                <a:cs typeface="Gill Sans"/>
                <a:sym typeface="Gill Sans"/>
              </a:rPr>
              <a:t>GitHub</a:t>
            </a:r>
            <a:endParaRPr b="0" i="0" sz="200" u="none" cap="none" strike="noStrike">
              <a:solidFill>
                <a:srgbClr val="000000"/>
              </a:solidFill>
              <a:latin typeface="Arial"/>
              <a:ea typeface="Arial"/>
              <a:cs typeface="Arial"/>
              <a:sym typeface="Arial"/>
            </a:endParaRPr>
          </a:p>
        </p:txBody>
      </p:sp>
      <p:pic>
        <p:nvPicPr>
          <p:cNvPr id="150" name="Google Shape;150;g34752580e8e_0_5"/>
          <p:cNvPicPr preferRelativeResize="0"/>
          <p:nvPr/>
        </p:nvPicPr>
        <p:blipFill>
          <a:blip r:embed="rId7">
            <a:alphaModFix/>
          </a:blip>
          <a:stretch>
            <a:fillRect/>
          </a:stretch>
        </p:blipFill>
        <p:spPr>
          <a:xfrm>
            <a:off x="33001742" y="21869344"/>
            <a:ext cx="2796262" cy="2824136"/>
          </a:xfrm>
          <a:prstGeom prst="rect">
            <a:avLst/>
          </a:prstGeom>
          <a:noFill/>
          <a:ln>
            <a:noFill/>
          </a:ln>
        </p:spPr>
      </p:pic>
      <p:sp>
        <p:nvSpPr>
          <p:cNvPr id="151" name="Google Shape;151;g34752580e8e_0_5"/>
          <p:cNvSpPr txBox="1"/>
          <p:nvPr/>
        </p:nvSpPr>
        <p:spPr>
          <a:xfrm>
            <a:off x="18772591" y="20289750"/>
            <a:ext cx="12825000" cy="618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900">
                <a:solidFill>
                  <a:schemeClr val="dk1"/>
                </a:solidFill>
              </a:rPr>
              <a:t>We trained a transformer-based autoencoder that </a:t>
            </a:r>
            <a:r>
              <a:rPr b="1" lang="en-US" sz="3900">
                <a:solidFill>
                  <a:schemeClr val="dk1"/>
                </a:solidFill>
              </a:rPr>
              <a:t>achieved</a:t>
            </a:r>
            <a:r>
              <a:rPr b="1" lang="en-US" sz="3900">
                <a:solidFill>
                  <a:schemeClr val="dk1"/>
                </a:solidFill>
              </a:rPr>
              <a:t> 100% reconstruction accuracy on a set of never-before-seen malware.</a:t>
            </a:r>
            <a:endParaRPr b="1" sz="3900">
              <a:solidFill>
                <a:schemeClr val="dk1"/>
              </a:solidFill>
            </a:endParaRPr>
          </a:p>
          <a:p>
            <a:pPr indent="0" lvl="0" marL="0" rtl="0" algn="l">
              <a:spcBef>
                <a:spcPts val="0"/>
              </a:spcBef>
              <a:spcAft>
                <a:spcPts val="0"/>
              </a:spcAft>
              <a:buNone/>
            </a:pPr>
            <a:r>
              <a:t/>
            </a:r>
            <a:endParaRPr b="1" sz="3900">
              <a:solidFill>
                <a:schemeClr val="dk1"/>
              </a:solidFill>
            </a:endParaRPr>
          </a:p>
          <a:p>
            <a:pPr indent="0" lvl="0" marL="0" rtl="0" algn="l">
              <a:spcBef>
                <a:spcPts val="0"/>
              </a:spcBef>
              <a:spcAft>
                <a:spcPts val="0"/>
              </a:spcAft>
              <a:buNone/>
            </a:pPr>
            <a:r>
              <a:rPr b="1" lang="en-US" sz="3900">
                <a:solidFill>
                  <a:schemeClr val="dk1"/>
                </a:solidFill>
              </a:rPr>
              <a:t>There are over 5000 different families of malware from a </a:t>
            </a:r>
            <a:r>
              <a:rPr b="1" lang="en-US" sz="3900">
                <a:solidFill>
                  <a:schemeClr val="dk1"/>
                </a:solidFill>
              </a:rPr>
              <a:t>traditional</a:t>
            </a:r>
            <a:r>
              <a:rPr b="1" lang="en-US" sz="3900">
                <a:solidFill>
                  <a:schemeClr val="dk1"/>
                </a:solidFill>
              </a:rPr>
              <a:t> source that we analyzed.</a:t>
            </a:r>
            <a:endParaRPr b="1" sz="3900">
              <a:solidFill>
                <a:schemeClr val="dk1"/>
              </a:solidFill>
            </a:endParaRPr>
          </a:p>
          <a:p>
            <a:pPr indent="0" lvl="0" marL="0" rtl="0" algn="l">
              <a:spcBef>
                <a:spcPts val="0"/>
              </a:spcBef>
              <a:spcAft>
                <a:spcPts val="0"/>
              </a:spcAft>
              <a:buNone/>
            </a:pPr>
            <a:r>
              <a:t/>
            </a:r>
            <a:endParaRPr b="1" sz="3900">
              <a:solidFill>
                <a:schemeClr val="dk1"/>
              </a:solidFill>
            </a:endParaRPr>
          </a:p>
          <a:p>
            <a:pPr indent="0" lvl="0" marL="0" rtl="0" algn="l">
              <a:spcBef>
                <a:spcPts val="0"/>
              </a:spcBef>
              <a:spcAft>
                <a:spcPts val="0"/>
              </a:spcAft>
              <a:buNone/>
            </a:pPr>
            <a:r>
              <a:rPr b="1" lang="en-US" sz="3900">
                <a:solidFill>
                  <a:schemeClr val="dk1"/>
                </a:solidFill>
              </a:rPr>
              <a:t>We seek to cluster over 25,000 malware encodings to formulate the TRIBE encodings, validated by internal and external metrics.</a:t>
            </a:r>
            <a:endParaRPr b="1" sz="3900">
              <a:solidFill>
                <a:schemeClr val="dk1"/>
              </a:solidFill>
            </a:endParaRPr>
          </a:p>
        </p:txBody>
      </p:sp>
      <p:sp>
        <p:nvSpPr>
          <p:cNvPr id="152" name="Google Shape;152;g34752580e8e_0_5"/>
          <p:cNvSpPr txBox="1"/>
          <p:nvPr/>
        </p:nvSpPr>
        <p:spPr>
          <a:xfrm>
            <a:off x="13696825" y="7128950"/>
            <a:ext cx="5075700" cy="918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900">
                <a:solidFill>
                  <a:schemeClr val="dk1"/>
                </a:solidFill>
              </a:rPr>
              <a:t>1. </a:t>
            </a:r>
            <a:r>
              <a:rPr b="1" lang="en-US" sz="3900">
                <a:solidFill>
                  <a:schemeClr val="dk1"/>
                </a:solidFill>
              </a:rPr>
              <a:t>Collect Samples</a:t>
            </a:r>
            <a:r>
              <a:rPr b="1" lang="en-US" sz="3900">
                <a:solidFill>
                  <a:schemeClr val="dk1"/>
                </a:solidFill>
              </a:rPr>
              <a:t> f</a:t>
            </a:r>
            <a:r>
              <a:rPr b="1" lang="en-US" sz="3900">
                <a:solidFill>
                  <a:schemeClr val="dk1"/>
                </a:solidFill>
              </a:rPr>
              <a:t>rom MalwareBazaar</a:t>
            </a:r>
            <a:endParaRPr b="1" sz="3900">
              <a:solidFill>
                <a:schemeClr val="dk1"/>
              </a:solidFill>
            </a:endParaRPr>
          </a:p>
          <a:p>
            <a:pPr indent="0" lvl="0" marL="0" rtl="0" algn="l">
              <a:spcBef>
                <a:spcPts val="0"/>
              </a:spcBef>
              <a:spcAft>
                <a:spcPts val="0"/>
              </a:spcAft>
              <a:buNone/>
            </a:pPr>
            <a:r>
              <a:t/>
            </a:r>
            <a:endParaRPr b="1" sz="3900">
              <a:solidFill>
                <a:schemeClr val="dk1"/>
              </a:solidFill>
            </a:endParaRPr>
          </a:p>
          <a:p>
            <a:pPr indent="0" lvl="0" marL="0" rtl="0" algn="l">
              <a:spcBef>
                <a:spcPts val="0"/>
              </a:spcBef>
              <a:spcAft>
                <a:spcPts val="0"/>
              </a:spcAft>
              <a:buNone/>
            </a:pPr>
            <a:r>
              <a:rPr b="1" lang="en-US" sz="3900">
                <a:solidFill>
                  <a:schemeClr val="dk1"/>
                </a:solidFill>
              </a:rPr>
              <a:t>2. Build an encoder based on a transformer that takes in bytes as vocabulary</a:t>
            </a:r>
            <a:endParaRPr b="1" sz="3900">
              <a:solidFill>
                <a:schemeClr val="dk1"/>
              </a:solidFill>
            </a:endParaRPr>
          </a:p>
          <a:p>
            <a:pPr indent="0" lvl="0" marL="0" rtl="0" algn="l">
              <a:spcBef>
                <a:spcPts val="0"/>
              </a:spcBef>
              <a:spcAft>
                <a:spcPts val="0"/>
              </a:spcAft>
              <a:buNone/>
            </a:pPr>
            <a:r>
              <a:t/>
            </a:r>
            <a:endParaRPr b="1" sz="3900">
              <a:solidFill>
                <a:schemeClr val="dk1"/>
              </a:solidFill>
            </a:endParaRPr>
          </a:p>
          <a:p>
            <a:pPr indent="0" lvl="0" marL="0" rtl="0" algn="l">
              <a:spcBef>
                <a:spcPts val="0"/>
              </a:spcBef>
              <a:spcAft>
                <a:spcPts val="0"/>
              </a:spcAft>
              <a:buNone/>
            </a:pPr>
            <a:r>
              <a:rPr b="1" lang="en-US" sz="3900">
                <a:solidFill>
                  <a:schemeClr val="dk1"/>
                </a:solidFill>
              </a:rPr>
              <a:t>3. Cluster through UMAP and DBSCAN</a:t>
            </a:r>
            <a:endParaRPr b="1" sz="3900">
              <a:solidFill>
                <a:schemeClr val="dk1"/>
              </a:solidFill>
            </a:endParaRPr>
          </a:p>
          <a:p>
            <a:pPr indent="0" lvl="0" marL="0" rtl="0" algn="l">
              <a:spcBef>
                <a:spcPts val="0"/>
              </a:spcBef>
              <a:spcAft>
                <a:spcPts val="0"/>
              </a:spcAft>
              <a:buNone/>
            </a:pPr>
            <a:r>
              <a:t/>
            </a:r>
            <a:endParaRPr b="1" sz="3900">
              <a:solidFill>
                <a:schemeClr val="dk1"/>
              </a:solidFill>
            </a:endParaRPr>
          </a:p>
          <a:p>
            <a:pPr indent="0" lvl="0" marL="0" rtl="0" algn="l">
              <a:spcBef>
                <a:spcPts val="0"/>
              </a:spcBef>
              <a:spcAft>
                <a:spcPts val="0"/>
              </a:spcAft>
              <a:buNone/>
            </a:pPr>
            <a:r>
              <a:rPr b="1" lang="en-US" sz="3900">
                <a:solidFill>
                  <a:schemeClr val="dk1"/>
                </a:solidFill>
              </a:rPr>
              <a:t>4. Create classifier from </a:t>
            </a:r>
            <a:r>
              <a:rPr b="1" lang="en-US" sz="3900">
                <a:solidFill>
                  <a:schemeClr val="dk1"/>
                </a:solidFill>
              </a:rPr>
              <a:t>existing</a:t>
            </a:r>
            <a:r>
              <a:rPr b="1" lang="en-US" sz="3900">
                <a:solidFill>
                  <a:schemeClr val="dk1"/>
                </a:solidFill>
              </a:rPr>
              <a:t> encoder and TRIBEs</a:t>
            </a:r>
            <a:endParaRPr b="1" sz="3900">
              <a:solidFill>
                <a:schemeClr val="dk1"/>
              </a:solidFill>
            </a:endParaRPr>
          </a:p>
        </p:txBody>
      </p:sp>
      <p:pic>
        <p:nvPicPr>
          <p:cNvPr id="153" name="Google Shape;153;g34752580e8e_0_5"/>
          <p:cNvPicPr preferRelativeResize="0"/>
          <p:nvPr/>
        </p:nvPicPr>
        <p:blipFill>
          <a:blip r:embed="rId8">
            <a:alphaModFix/>
          </a:blip>
          <a:stretch>
            <a:fillRect/>
          </a:stretch>
        </p:blipFill>
        <p:spPr>
          <a:xfrm>
            <a:off x="459544" y="13450442"/>
            <a:ext cx="5051410" cy="4408368"/>
          </a:xfrm>
          <a:prstGeom prst="rect">
            <a:avLst/>
          </a:prstGeom>
          <a:noFill/>
          <a:ln>
            <a:noFill/>
          </a:ln>
        </p:spPr>
      </p:pic>
      <p:pic>
        <p:nvPicPr>
          <p:cNvPr id="154" name="Google Shape;154;g34752580e8e_0_5"/>
          <p:cNvPicPr preferRelativeResize="0"/>
          <p:nvPr/>
        </p:nvPicPr>
        <p:blipFill>
          <a:blip r:embed="rId9">
            <a:alphaModFix/>
          </a:blip>
          <a:stretch>
            <a:fillRect/>
          </a:stretch>
        </p:blipFill>
        <p:spPr>
          <a:xfrm>
            <a:off x="5510950" y="13414987"/>
            <a:ext cx="4602299" cy="4479275"/>
          </a:xfrm>
          <a:prstGeom prst="rect">
            <a:avLst/>
          </a:prstGeom>
          <a:noFill/>
          <a:ln>
            <a:noFill/>
          </a:ln>
        </p:spPr>
      </p:pic>
      <p:pic>
        <p:nvPicPr>
          <p:cNvPr id="155" name="Google Shape;155;g34752580e8e_0_5" title="methodology.jpg"/>
          <p:cNvPicPr preferRelativeResize="0"/>
          <p:nvPr/>
        </p:nvPicPr>
        <p:blipFill>
          <a:blip r:embed="rId10">
            <a:alphaModFix/>
          </a:blip>
          <a:stretch>
            <a:fillRect/>
          </a:stretch>
        </p:blipFill>
        <p:spPr>
          <a:xfrm>
            <a:off x="18973875" y="7371450"/>
            <a:ext cx="16336534" cy="9189300"/>
          </a:xfrm>
          <a:prstGeom prst="rect">
            <a:avLst/>
          </a:prstGeom>
          <a:noFill/>
          <a:ln>
            <a:noFill/>
          </a:ln>
        </p:spPr>
      </p:pic>
      <p:pic>
        <p:nvPicPr>
          <p:cNvPr id="156" name="Google Shape;156;g34752580e8e_0_5" title="top_10_encoded_pie_chart.png"/>
          <p:cNvPicPr preferRelativeResize="0"/>
          <p:nvPr/>
        </p:nvPicPr>
        <p:blipFill>
          <a:blip r:embed="rId11">
            <a:alphaModFix/>
          </a:blip>
          <a:stretch>
            <a:fillRect/>
          </a:stretch>
        </p:blipFill>
        <p:spPr>
          <a:xfrm>
            <a:off x="8606050" y="18892210"/>
            <a:ext cx="9413400" cy="8910815"/>
          </a:xfrm>
          <a:prstGeom prst="rect">
            <a:avLst/>
          </a:prstGeom>
          <a:solidFill>
            <a:srgbClr val="FFFFFF"/>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0" name="Shape 160"/>
        <p:cNvGrpSpPr/>
        <p:nvPr/>
      </p:nvGrpSpPr>
      <p:grpSpPr>
        <a:xfrm>
          <a:off x="0" y="0"/>
          <a:ext cx="0" cy="0"/>
          <a:chOff x="0" y="0"/>
          <a:chExt cx="0" cy="0"/>
        </a:xfrm>
      </p:grpSpPr>
      <p:sp>
        <p:nvSpPr>
          <p:cNvPr id="161" name="Google Shape;161;g34848111d67_0_3"/>
          <p:cNvSpPr/>
          <p:nvPr/>
        </p:nvSpPr>
        <p:spPr>
          <a:xfrm>
            <a:off x="-21950" y="19314800"/>
            <a:ext cx="10862400" cy="8141100"/>
          </a:xfrm>
          <a:prstGeom prst="rect">
            <a:avLst/>
          </a:prstGeom>
          <a:solidFill>
            <a:srgbClr val="FFFFFF"/>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1" i="1" sz="7400" u="sng" cap="none" strike="noStrike">
              <a:solidFill>
                <a:schemeClr val="lt1"/>
              </a:solidFill>
              <a:latin typeface="Calibri"/>
              <a:ea typeface="Calibri"/>
              <a:cs typeface="Calibri"/>
              <a:sym typeface="Calibri"/>
            </a:endParaRPr>
          </a:p>
        </p:txBody>
      </p:sp>
      <p:sp>
        <p:nvSpPr>
          <p:cNvPr id="162" name="Google Shape;162;g34848111d67_0_3"/>
          <p:cNvSpPr/>
          <p:nvPr/>
        </p:nvSpPr>
        <p:spPr>
          <a:xfrm>
            <a:off x="-31861" y="-16004"/>
            <a:ext cx="36576000" cy="4860600"/>
          </a:xfrm>
          <a:prstGeom prst="rect">
            <a:avLst/>
          </a:prstGeom>
          <a:solidFill>
            <a:srgbClr val="002554"/>
          </a:solidFill>
          <a:ln>
            <a:noFill/>
          </a:ln>
        </p:spPr>
        <p:txBody>
          <a:bodyPr anchorCtr="0" anchor="ctr" bIns="176325" lIns="352650" spcFirstLastPara="1" rIns="352650" wrap="square" tIns="176325">
            <a:noAutofit/>
          </a:bodyPr>
          <a:lstStyle/>
          <a:p>
            <a:pPr indent="0" lvl="0" marL="0" marR="0" rtl="0" algn="ctr">
              <a:lnSpc>
                <a:spcPct val="100000"/>
              </a:lnSpc>
              <a:spcBef>
                <a:spcPts val="0"/>
              </a:spcBef>
              <a:spcAft>
                <a:spcPts val="0"/>
              </a:spcAft>
              <a:buClr>
                <a:srgbClr val="000000"/>
              </a:buClr>
              <a:buSzPts val="6937"/>
              <a:buFont typeface="Arial"/>
              <a:buNone/>
            </a:pPr>
            <a:r>
              <a:t/>
            </a:r>
            <a:endParaRPr b="0" i="0" sz="6937" u="none" cap="none" strike="noStrike">
              <a:solidFill>
                <a:srgbClr val="B4975A"/>
              </a:solidFill>
              <a:latin typeface="Calibri"/>
              <a:ea typeface="Calibri"/>
              <a:cs typeface="Calibri"/>
              <a:sym typeface="Calibri"/>
            </a:endParaRPr>
          </a:p>
        </p:txBody>
      </p:sp>
      <p:pic>
        <p:nvPicPr>
          <p:cNvPr id="163" name="Google Shape;163;g34848111d67_0_3"/>
          <p:cNvPicPr preferRelativeResize="0"/>
          <p:nvPr/>
        </p:nvPicPr>
        <p:blipFill rotWithShape="1">
          <a:blip r:embed="rId3">
            <a:alphaModFix/>
          </a:blip>
          <a:srcRect b="0" l="0" r="0" t="0"/>
          <a:stretch/>
        </p:blipFill>
        <p:spPr>
          <a:xfrm>
            <a:off x="95080" y="265502"/>
            <a:ext cx="2834609" cy="4380756"/>
          </a:xfrm>
          <a:prstGeom prst="rect">
            <a:avLst/>
          </a:prstGeom>
          <a:noFill/>
          <a:ln>
            <a:noFill/>
          </a:ln>
        </p:spPr>
      </p:pic>
      <p:sp>
        <p:nvSpPr>
          <p:cNvPr id="164" name="Google Shape;164;g34848111d67_0_3"/>
          <p:cNvSpPr/>
          <p:nvPr/>
        </p:nvSpPr>
        <p:spPr>
          <a:xfrm>
            <a:off x="25597125" y="-10500"/>
            <a:ext cx="10978800" cy="4860600"/>
          </a:xfrm>
          <a:prstGeom prst="rect">
            <a:avLst/>
          </a:prstGeom>
          <a:solidFill>
            <a:srgbClr val="B4975A"/>
          </a:solidFill>
          <a:ln>
            <a:noFill/>
          </a:ln>
        </p:spPr>
        <p:txBody>
          <a:bodyPr anchorCtr="0" anchor="ctr" bIns="176325" lIns="352650" spcFirstLastPara="1" rIns="352650" wrap="square" tIns="176325">
            <a:noAutofit/>
          </a:bodyPr>
          <a:lstStyle/>
          <a:p>
            <a:pPr indent="0" lvl="0" marL="0" marR="0" rtl="0" algn="ctr">
              <a:lnSpc>
                <a:spcPct val="100000"/>
              </a:lnSpc>
              <a:spcBef>
                <a:spcPts val="0"/>
              </a:spcBef>
              <a:spcAft>
                <a:spcPts val="0"/>
              </a:spcAft>
              <a:buClr>
                <a:srgbClr val="000000"/>
              </a:buClr>
              <a:buSzPts val="6937"/>
              <a:buFont typeface="Arial"/>
              <a:buNone/>
            </a:pPr>
            <a:r>
              <a:t/>
            </a:r>
            <a:endParaRPr b="0" i="0" sz="6937" u="none" cap="none" strike="noStrike">
              <a:solidFill>
                <a:srgbClr val="FFFFFF"/>
              </a:solidFill>
              <a:latin typeface="Calibri"/>
              <a:ea typeface="Calibri"/>
              <a:cs typeface="Calibri"/>
              <a:sym typeface="Calibri"/>
            </a:endParaRPr>
          </a:p>
        </p:txBody>
      </p:sp>
      <p:sp>
        <p:nvSpPr>
          <p:cNvPr id="165" name="Google Shape;165;g34848111d67_0_3"/>
          <p:cNvSpPr txBox="1"/>
          <p:nvPr/>
        </p:nvSpPr>
        <p:spPr>
          <a:xfrm>
            <a:off x="25734975" y="-132525"/>
            <a:ext cx="10559100" cy="5651100"/>
          </a:xfrm>
          <a:prstGeom prst="rect">
            <a:avLst/>
          </a:prstGeom>
          <a:noFill/>
          <a:ln>
            <a:noFill/>
          </a:ln>
        </p:spPr>
        <p:txBody>
          <a:bodyPr anchorCtr="0" anchor="t" bIns="176325" lIns="352650" spcFirstLastPara="1" rIns="352650" wrap="square" tIns="176325">
            <a:spAutoFit/>
          </a:bodyPr>
          <a:lstStyle/>
          <a:p>
            <a:pPr indent="0" lvl="0" marL="0" rtl="0" algn="l">
              <a:spcBef>
                <a:spcPts val="0"/>
              </a:spcBef>
              <a:spcAft>
                <a:spcPts val="0"/>
              </a:spcAft>
              <a:buClr>
                <a:schemeClr val="dk1"/>
              </a:buClr>
              <a:buSzPts val="800"/>
              <a:buFont typeface="Arial"/>
              <a:buNone/>
            </a:pPr>
            <a:r>
              <a:rPr lang="en-US" sz="4200">
                <a:solidFill>
                  <a:schemeClr val="lt1"/>
                </a:solidFill>
              </a:rPr>
              <a:t>MIDN 1/C Michael Chen, John Jenness,</a:t>
            </a:r>
            <a:endParaRPr sz="4200">
              <a:solidFill>
                <a:schemeClr val="lt1"/>
              </a:solidFill>
            </a:endParaRPr>
          </a:p>
          <a:p>
            <a:pPr indent="0" lvl="0" marL="0" rtl="0" algn="ctr">
              <a:spcBef>
                <a:spcPts val="0"/>
              </a:spcBef>
              <a:spcAft>
                <a:spcPts val="0"/>
              </a:spcAft>
              <a:buClr>
                <a:schemeClr val="dk1"/>
              </a:buClr>
              <a:buSzPts val="800"/>
              <a:buFont typeface="Arial"/>
              <a:buNone/>
            </a:pPr>
            <a:r>
              <a:rPr lang="en-US" sz="4200">
                <a:solidFill>
                  <a:schemeClr val="lt1"/>
                </a:solidFill>
              </a:rPr>
              <a:t> Justin Liaw, Chris Kim</a:t>
            </a:r>
            <a:endParaRPr sz="4200">
              <a:solidFill>
                <a:schemeClr val="lt1"/>
              </a:solidFill>
            </a:endParaRPr>
          </a:p>
          <a:p>
            <a:pPr indent="0" lvl="0" marL="0" rtl="0" algn="l">
              <a:spcBef>
                <a:spcPts val="0"/>
              </a:spcBef>
              <a:spcAft>
                <a:spcPts val="0"/>
              </a:spcAft>
              <a:buClr>
                <a:schemeClr val="dk1"/>
              </a:buClr>
              <a:buSzPts val="800"/>
              <a:buFont typeface="Arial"/>
              <a:buNone/>
            </a:pPr>
            <a:r>
              <a:t/>
            </a:r>
            <a:endParaRPr sz="4200">
              <a:solidFill>
                <a:schemeClr val="lt1"/>
              </a:solidFill>
            </a:endParaRPr>
          </a:p>
          <a:p>
            <a:pPr indent="0" lvl="0" marL="0" rtl="0" algn="ctr">
              <a:spcBef>
                <a:spcPts val="0"/>
              </a:spcBef>
              <a:spcAft>
                <a:spcPts val="0"/>
              </a:spcAft>
              <a:buClr>
                <a:schemeClr val="dk1"/>
              </a:buClr>
              <a:buSzPts val="800"/>
              <a:buFont typeface="Arial"/>
              <a:buNone/>
            </a:pPr>
            <a:r>
              <a:rPr lang="en-US" sz="4200">
                <a:solidFill>
                  <a:schemeClr val="lt1"/>
                </a:solidFill>
              </a:rPr>
              <a:t>Advisor: Dr. Dane Brown, Cyber Operation</a:t>
            </a:r>
            <a:endParaRPr sz="4200">
              <a:solidFill>
                <a:schemeClr val="lt1"/>
              </a:solidFill>
            </a:endParaRPr>
          </a:p>
          <a:p>
            <a:pPr indent="0" lvl="0" marL="0" rtl="0" algn="ctr">
              <a:spcBef>
                <a:spcPts val="0"/>
              </a:spcBef>
              <a:spcAft>
                <a:spcPts val="0"/>
              </a:spcAft>
              <a:buClr>
                <a:schemeClr val="dk1"/>
              </a:buClr>
              <a:buSzPts val="800"/>
              <a:buFont typeface="Arial"/>
              <a:buNone/>
            </a:pPr>
            <a:r>
              <a:rPr lang="en-US" sz="4200">
                <a:solidFill>
                  <a:schemeClr val="lt1"/>
                </a:solidFill>
              </a:rPr>
              <a:t>Advisor: CDR. Edgar Jatho, Computer Science</a:t>
            </a:r>
            <a:endParaRPr sz="6600">
              <a:solidFill>
                <a:schemeClr val="lt1"/>
              </a:solidFill>
            </a:endParaRPr>
          </a:p>
          <a:p>
            <a:pPr indent="0" lvl="0" marL="0" marR="0" rtl="0" algn="l">
              <a:lnSpc>
                <a:spcPct val="100000"/>
              </a:lnSpc>
              <a:spcBef>
                <a:spcPts val="0"/>
              </a:spcBef>
              <a:spcAft>
                <a:spcPts val="0"/>
              </a:spcAft>
              <a:buClr>
                <a:srgbClr val="000000"/>
              </a:buClr>
              <a:buSzPts val="5400"/>
              <a:buFont typeface="Arial"/>
              <a:buNone/>
            </a:pPr>
            <a:r>
              <a:t/>
            </a:r>
            <a:endParaRPr b="1" sz="5000">
              <a:solidFill>
                <a:schemeClr val="lt1"/>
              </a:solidFill>
            </a:endParaRPr>
          </a:p>
        </p:txBody>
      </p:sp>
      <p:sp>
        <p:nvSpPr>
          <p:cNvPr id="166" name="Google Shape;166;g34848111d67_0_3"/>
          <p:cNvSpPr txBox="1"/>
          <p:nvPr/>
        </p:nvSpPr>
        <p:spPr>
          <a:xfrm>
            <a:off x="5502624" y="88617"/>
            <a:ext cx="15499800" cy="19416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7400"/>
              <a:buFont typeface="Arial"/>
              <a:buNone/>
            </a:pPr>
            <a:r>
              <a:rPr b="0" i="0" lang="en-US" sz="10300" u="none" cap="small" strike="noStrike">
                <a:solidFill>
                  <a:schemeClr val="lt1"/>
                </a:solidFill>
                <a:latin typeface="Arial"/>
                <a:ea typeface="Arial"/>
                <a:cs typeface="Arial"/>
                <a:sym typeface="Arial"/>
              </a:rPr>
              <a:t>A Quest Called </a:t>
            </a:r>
            <a:r>
              <a:rPr b="1" i="0" lang="en-US" sz="10300" u="none" cap="small" strike="noStrike">
                <a:solidFill>
                  <a:schemeClr val="lt1"/>
                </a:solidFill>
                <a:latin typeface="Arial"/>
                <a:ea typeface="Arial"/>
                <a:cs typeface="Arial"/>
                <a:sym typeface="Arial"/>
              </a:rPr>
              <a:t>TRIBE</a:t>
            </a:r>
            <a:r>
              <a:rPr b="0" i="0" lang="en-US" sz="10300" u="none" cap="small" strike="noStrike">
                <a:solidFill>
                  <a:schemeClr val="lt1"/>
                </a:solidFill>
                <a:latin typeface="Arial"/>
                <a:ea typeface="Arial"/>
                <a:cs typeface="Arial"/>
                <a:sym typeface="Arial"/>
              </a:rPr>
              <a:t>: </a:t>
            </a:r>
            <a:endParaRPr b="0" i="1" sz="10300" u="none" cap="none" strike="noStrike">
              <a:solidFill>
                <a:schemeClr val="lt1"/>
              </a:solidFill>
              <a:latin typeface="Gill Sans"/>
              <a:ea typeface="Gill Sans"/>
              <a:cs typeface="Gill Sans"/>
              <a:sym typeface="Gill Sans"/>
            </a:endParaRPr>
          </a:p>
        </p:txBody>
      </p:sp>
      <p:pic>
        <p:nvPicPr>
          <p:cNvPr id="167" name="Google Shape;167;g34848111d67_0_3"/>
          <p:cNvPicPr preferRelativeResize="0"/>
          <p:nvPr/>
        </p:nvPicPr>
        <p:blipFill rotWithShape="1">
          <a:blip r:embed="rId4">
            <a:alphaModFix/>
          </a:blip>
          <a:srcRect b="0" l="0" r="0" t="0"/>
          <a:stretch/>
        </p:blipFill>
        <p:spPr>
          <a:xfrm>
            <a:off x="22524925" y="-152550"/>
            <a:ext cx="2674651" cy="2674651"/>
          </a:xfrm>
          <a:prstGeom prst="rect">
            <a:avLst/>
          </a:prstGeom>
          <a:noFill/>
          <a:ln>
            <a:noFill/>
          </a:ln>
        </p:spPr>
      </p:pic>
      <p:pic>
        <p:nvPicPr>
          <p:cNvPr id="168" name="Google Shape;168;g34848111d67_0_3"/>
          <p:cNvPicPr preferRelativeResize="0"/>
          <p:nvPr/>
        </p:nvPicPr>
        <p:blipFill rotWithShape="1">
          <a:blip r:embed="rId5">
            <a:alphaModFix/>
          </a:blip>
          <a:srcRect b="0" l="0" r="0" t="0"/>
          <a:stretch/>
        </p:blipFill>
        <p:spPr>
          <a:xfrm>
            <a:off x="22524925" y="2307000"/>
            <a:ext cx="2674650" cy="2674650"/>
          </a:xfrm>
          <a:prstGeom prst="rect">
            <a:avLst/>
          </a:prstGeom>
          <a:noFill/>
          <a:ln>
            <a:noFill/>
          </a:ln>
        </p:spPr>
      </p:pic>
      <p:sp>
        <p:nvSpPr>
          <p:cNvPr id="169" name="Google Shape;169;g34848111d67_0_3"/>
          <p:cNvSpPr txBox="1"/>
          <p:nvPr/>
        </p:nvSpPr>
        <p:spPr>
          <a:xfrm>
            <a:off x="3115500" y="2131200"/>
            <a:ext cx="19192800" cy="21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7400"/>
              <a:buFont typeface="Arial"/>
              <a:buNone/>
            </a:pPr>
            <a:r>
              <a:rPr lang="en-US" sz="7400" cap="small">
                <a:solidFill>
                  <a:schemeClr val="lt1"/>
                </a:solidFill>
              </a:rPr>
              <a:t>Clustering Malware Families for Enhanced Triage and Analysis</a:t>
            </a:r>
            <a:endParaRPr sz="12375">
              <a:solidFill>
                <a:schemeClr val="dk1"/>
              </a:solidFill>
              <a:latin typeface="Calibri"/>
              <a:ea typeface="Calibri"/>
              <a:cs typeface="Calibri"/>
              <a:sym typeface="Calibri"/>
            </a:endParaRPr>
          </a:p>
        </p:txBody>
      </p:sp>
      <p:grpSp>
        <p:nvGrpSpPr>
          <p:cNvPr id="170" name="Google Shape;170;g34848111d67_0_3"/>
          <p:cNvGrpSpPr/>
          <p:nvPr/>
        </p:nvGrpSpPr>
        <p:grpSpPr>
          <a:xfrm>
            <a:off x="2350" y="4829293"/>
            <a:ext cx="10862400" cy="6462309"/>
            <a:chOff x="2350" y="4852704"/>
            <a:chExt cx="10862400" cy="6515081"/>
          </a:xfrm>
        </p:grpSpPr>
        <p:sp>
          <p:nvSpPr>
            <p:cNvPr id="171" name="Google Shape;171;g34848111d67_0_3"/>
            <p:cNvSpPr/>
            <p:nvPr/>
          </p:nvSpPr>
          <p:spPr>
            <a:xfrm>
              <a:off x="2350" y="5010785"/>
              <a:ext cx="10862400" cy="6357000"/>
            </a:xfrm>
            <a:prstGeom prst="rect">
              <a:avLst/>
            </a:prstGeom>
            <a:solidFill>
              <a:schemeClr val="lt1"/>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172" name="Google Shape;172;g34848111d67_0_3"/>
            <p:cNvSpPr txBox="1"/>
            <p:nvPr/>
          </p:nvSpPr>
          <p:spPr>
            <a:xfrm>
              <a:off x="2411997" y="4852704"/>
              <a:ext cx="5625300" cy="13833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Abstract</a:t>
              </a:r>
              <a:endParaRPr b="1" i="0" sz="1700" u="none" cap="none" strike="noStrike">
                <a:solidFill>
                  <a:schemeClr val="dk1"/>
                </a:solidFill>
              </a:endParaRPr>
            </a:p>
          </p:txBody>
        </p:sp>
        <p:sp>
          <p:nvSpPr>
            <p:cNvPr id="173" name="Google Shape;173;g34848111d67_0_3"/>
            <p:cNvSpPr txBox="1"/>
            <p:nvPr/>
          </p:nvSpPr>
          <p:spPr>
            <a:xfrm>
              <a:off x="168400" y="6162488"/>
              <a:ext cx="10559100" cy="502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900">
                  <a:solidFill>
                    <a:schemeClr val="dk1"/>
                  </a:solidFill>
                </a:rPr>
                <a:t>Polymorphic and mutational malware has increased extraneous antivirus labels, complicating triage responses for Security Operation Centers. We propose to build an autoencoder to classify malware into Tribal Relation Inferential Binary Encoder (TRIBE) clusters, reducing malware family classifications and improving efficiency.</a:t>
              </a:r>
              <a:endParaRPr b="1" sz="3900">
                <a:solidFill>
                  <a:schemeClr val="dk1"/>
                </a:solidFill>
              </a:endParaRPr>
            </a:p>
          </p:txBody>
        </p:sp>
      </p:grpSp>
      <p:sp>
        <p:nvSpPr>
          <p:cNvPr id="174" name="Google Shape;174;g34848111d67_0_3"/>
          <p:cNvSpPr/>
          <p:nvPr/>
        </p:nvSpPr>
        <p:spPr>
          <a:xfrm>
            <a:off x="25660050" y="20946400"/>
            <a:ext cx="10862400" cy="5139000"/>
          </a:xfrm>
          <a:prstGeom prst="rect">
            <a:avLst/>
          </a:prstGeom>
          <a:solidFill>
            <a:schemeClr val="lt1"/>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438150" lvl="0" marL="457200" rtl="0" algn="l">
              <a:spcBef>
                <a:spcPts val="0"/>
              </a:spcBef>
              <a:spcAft>
                <a:spcPts val="0"/>
              </a:spcAft>
              <a:buClr>
                <a:schemeClr val="dk1"/>
              </a:buClr>
              <a:buSzPts val="3300"/>
              <a:buChar char="●"/>
            </a:pPr>
            <a:r>
              <a:rPr b="1" lang="en-US" sz="3300">
                <a:solidFill>
                  <a:schemeClr val="dk1"/>
                </a:solidFill>
              </a:rPr>
              <a:t>T</a:t>
            </a:r>
            <a:r>
              <a:rPr lang="en-US" sz="3300">
                <a:solidFill>
                  <a:schemeClr val="dk1"/>
                </a:solidFill>
              </a:rPr>
              <a:t>he clusters need to be hand validated and analyzed</a:t>
            </a:r>
            <a:endParaRPr sz="3300">
              <a:solidFill>
                <a:schemeClr val="dk1"/>
              </a:solidFill>
            </a:endParaRPr>
          </a:p>
          <a:p>
            <a:pPr indent="-438150" lvl="0" marL="457200" rtl="0" algn="l">
              <a:spcBef>
                <a:spcPts val="0"/>
              </a:spcBef>
              <a:spcAft>
                <a:spcPts val="0"/>
              </a:spcAft>
              <a:buClr>
                <a:schemeClr val="dk1"/>
              </a:buClr>
              <a:buSzPts val="3300"/>
              <a:buChar char="●"/>
            </a:pPr>
            <a:r>
              <a:rPr lang="en-US" sz="3300">
                <a:solidFill>
                  <a:schemeClr val="dk1"/>
                </a:solidFill>
              </a:rPr>
              <a:t>The data needs to be packaged for distribution</a:t>
            </a:r>
            <a:endParaRPr sz="3300">
              <a:solidFill>
                <a:schemeClr val="dk1"/>
              </a:solidFill>
            </a:endParaRPr>
          </a:p>
          <a:p>
            <a:pPr indent="-438150" lvl="0" marL="457200" rtl="0" algn="l">
              <a:spcBef>
                <a:spcPts val="0"/>
              </a:spcBef>
              <a:spcAft>
                <a:spcPts val="0"/>
              </a:spcAft>
              <a:buClr>
                <a:schemeClr val="dk1"/>
              </a:buClr>
              <a:buSzPts val="3300"/>
              <a:buChar char="●"/>
            </a:pPr>
            <a:r>
              <a:rPr lang="en-US" sz="3300">
                <a:solidFill>
                  <a:schemeClr val="dk1"/>
                </a:solidFill>
              </a:rPr>
              <a:t>The autoencoder needs to be productized. </a:t>
            </a:r>
            <a:endParaRPr b="1" sz="3300">
              <a:solidFill>
                <a:schemeClr val="dk1"/>
              </a:solidFill>
            </a:endParaRPr>
          </a:p>
        </p:txBody>
      </p:sp>
      <p:grpSp>
        <p:nvGrpSpPr>
          <p:cNvPr id="175" name="Google Shape;175;g34848111d67_0_3"/>
          <p:cNvGrpSpPr/>
          <p:nvPr/>
        </p:nvGrpSpPr>
        <p:grpSpPr>
          <a:xfrm>
            <a:off x="10840659" y="4882708"/>
            <a:ext cx="14756938" cy="12424808"/>
            <a:chOff x="10840450" y="4873100"/>
            <a:chExt cx="14557500" cy="12509875"/>
          </a:xfrm>
        </p:grpSpPr>
        <p:sp>
          <p:nvSpPr>
            <p:cNvPr id="176" name="Google Shape;176;g34848111d67_0_3"/>
            <p:cNvSpPr/>
            <p:nvPr/>
          </p:nvSpPr>
          <p:spPr>
            <a:xfrm>
              <a:off x="10840450" y="4971675"/>
              <a:ext cx="14557500" cy="12411300"/>
            </a:xfrm>
            <a:prstGeom prst="rect">
              <a:avLst/>
            </a:prstGeom>
            <a:solidFill>
              <a:schemeClr val="lt1"/>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177" name="Google Shape;177;g34848111d67_0_3"/>
            <p:cNvSpPr txBox="1"/>
            <p:nvPr/>
          </p:nvSpPr>
          <p:spPr>
            <a:xfrm>
              <a:off x="14544875" y="4873100"/>
              <a:ext cx="7512300" cy="13815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Gill Sans"/>
                  <a:ea typeface="Gill Sans"/>
                  <a:cs typeface="Gill Sans"/>
                  <a:sym typeface="Gill Sans"/>
                </a:rPr>
                <a:t>Methodology</a:t>
              </a:r>
              <a:endParaRPr b="0" i="0" sz="1400" u="none" cap="none" strike="noStrike">
                <a:solidFill>
                  <a:schemeClr val="dk1"/>
                </a:solidFill>
                <a:latin typeface="Arial"/>
                <a:ea typeface="Arial"/>
                <a:cs typeface="Arial"/>
                <a:sym typeface="Arial"/>
              </a:endParaRPr>
            </a:p>
          </p:txBody>
        </p:sp>
        <p:sp>
          <p:nvSpPr>
            <p:cNvPr id="178" name="Google Shape;178;g34848111d67_0_3"/>
            <p:cNvSpPr txBox="1"/>
            <p:nvPr/>
          </p:nvSpPr>
          <p:spPr>
            <a:xfrm>
              <a:off x="11542475" y="13978425"/>
              <a:ext cx="13517100" cy="2898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500">
                  <a:solidFill>
                    <a:schemeClr val="dk1"/>
                  </a:solidFill>
                </a:rPr>
                <a:t>1. Collect Samples from MalwareBazaar</a:t>
              </a:r>
              <a:endParaRPr b="1" sz="3500">
                <a:solidFill>
                  <a:schemeClr val="dk1"/>
                </a:solidFill>
              </a:endParaRPr>
            </a:p>
            <a:p>
              <a:pPr indent="0" lvl="0" marL="0" rtl="0" algn="l">
                <a:spcBef>
                  <a:spcPts val="0"/>
                </a:spcBef>
                <a:spcAft>
                  <a:spcPts val="0"/>
                </a:spcAft>
                <a:buNone/>
              </a:pPr>
              <a:r>
                <a:rPr b="1" lang="en-US" sz="3500">
                  <a:solidFill>
                    <a:schemeClr val="dk1"/>
                  </a:solidFill>
                </a:rPr>
                <a:t>2. Build an encoder based on a transformer that takes in bytes as vocabulary</a:t>
              </a:r>
              <a:endParaRPr b="1" sz="3500">
                <a:solidFill>
                  <a:schemeClr val="dk1"/>
                </a:solidFill>
              </a:endParaRPr>
            </a:p>
            <a:p>
              <a:pPr indent="0" lvl="0" marL="0" rtl="0" algn="l">
                <a:spcBef>
                  <a:spcPts val="0"/>
                </a:spcBef>
                <a:spcAft>
                  <a:spcPts val="0"/>
                </a:spcAft>
                <a:buNone/>
              </a:pPr>
              <a:r>
                <a:rPr b="1" lang="en-US" sz="3500">
                  <a:solidFill>
                    <a:schemeClr val="dk1"/>
                  </a:solidFill>
                </a:rPr>
                <a:t>3. Cluster through UMAP and DBSCAN</a:t>
              </a:r>
              <a:endParaRPr b="1" sz="3500">
                <a:solidFill>
                  <a:schemeClr val="dk1"/>
                </a:solidFill>
              </a:endParaRPr>
            </a:p>
            <a:p>
              <a:pPr indent="0" lvl="0" marL="0" rtl="0" algn="l">
                <a:spcBef>
                  <a:spcPts val="0"/>
                </a:spcBef>
                <a:spcAft>
                  <a:spcPts val="0"/>
                </a:spcAft>
                <a:buNone/>
              </a:pPr>
              <a:r>
                <a:rPr b="1" lang="en-US" sz="3500">
                  <a:solidFill>
                    <a:schemeClr val="dk1"/>
                  </a:solidFill>
                </a:rPr>
                <a:t>4. Create classifier from existing encoder and TRIBEs</a:t>
              </a:r>
              <a:endParaRPr b="1" sz="3500">
                <a:solidFill>
                  <a:schemeClr val="dk1"/>
                </a:solidFill>
              </a:endParaRPr>
            </a:p>
          </p:txBody>
        </p:sp>
        <p:pic>
          <p:nvPicPr>
            <p:cNvPr id="179" name="Google Shape;179;g34848111d67_0_3" title="methodology.jpg"/>
            <p:cNvPicPr preferRelativeResize="0"/>
            <p:nvPr/>
          </p:nvPicPr>
          <p:blipFill>
            <a:blip r:embed="rId6">
              <a:alphaModFix/>
            </a:blip>
            <a:stretch>
              <a:fillRect/>
            </a:stretch>
          </p:blipFill>
          <p:spPr>
            <a:xfrm>
              <a:off x="11750975" y="6162500"/>
              <a:ext cx="12825000" cy="7214075"/>
            </a:xfrm>
            <a:prstGeom prst="rect">
              <a:avLst/>
            </a:prstGeom>
            <a:noFill/>
            <a:ln>
              <a:noFill/>
            </a:ln>
          </p:spPr>
        </p:pic>
      </p:grpSp>
      <p:sp>
        <p:nvSpPr>
          <p:cNvPr id="180" name="Google Shape;180;g34848111d67_0_3"/>
          <p:cNvSpPr/>
          <p:nvPr/>
        </p:nvSpPr>
        <p:spPr>
          <a:xfrm>
            <a:off x="25599450" y="4981525"/>
            <a:ext cx="10862400" cy="7749000"/>
          </a:xfrm>
          <a:prstGeom prst="rect">
            <a:avLst/>
          </a:prstGeom>
          <a:solidFill>
            <a:srgbClr val="FFFFFF"/>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181" name="Google Shape;181;g34848111d67_0_3"/>
          <p:cNvSpPr/>
          <p:nvPr/>
        </p:nvSpPr>
        <p:spPr>
          <a:xfrm>
            <a:off x="10840350" y="17306775"/>
            <a:ext cx="14757000" cy="10125300"/>
          </a:xfrm>
          <a:prstGeom prst="rect">
            <a:avLst/>
          </a:prstGeom>
          <a:solidFill>
            <a:srgbClr val="FFFFFF"/>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182" name="Google Shape;182;g34848111d67_0_3"/>
          <p:cNvSpPr txBox="1"/>
          <p:nvPr/>
        </p:nvSpPr>
        <p:spPr>
          <a:xfrm>
            <a:off x="457825" y="19349300"/>
            <a:ext cx="105591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extLst>
                  <a:ext uri="http://customooxmlschemas.google.com/">
                    <go:slidesCustomData xmlns:go="http://customooxmlschemas.google.com/" textRoundtripDataId="4"/>
                  </a:ext>
                </a:extLst>
              </a:rPr>
              <a:t>Technical Specification</a:t>
            </a:r>
            <a:endParaRPr b="0" i="0" sz="1400" u="none" cap="none" strike="noStrike">
              <a:solidFill>
                <a:schemeClr val="dk1"/>
              </a:solidFill>
              <a:latin typeface="Arial"/>
              <a:ea typeface="Arial"/>
              <a:cs typeface="Arial"/>
              <a:sym typeface="Arial"/>
            </a:endParaRPr>
          </a:p>
        </p:txBody>
      </p:sp>
      <p:sp>
        <p:nvSpPr>
          <p:cNvPr id="183" name="Google Shape;183;g34848111d67_0_3"/>
          <p:cNvSpPr txBox="1"/>
          <p:nvPr/>
        </p:nvSpPr>
        <p:spPr>
          <a:xfrm>
            <a:off x="27016421" y="4829250"/>
            <a:ext cx="76152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Results</a:t>
            </a:r>
            <a:endParaRPr b="0" i="0" sz="1400" u="none" cap="none" strike="noStrike">
              <a:solidFill>
                <a:schemeClr val="dk1"/>
              </a:solidFill>
              <a:latin typeface="Arial"/>
              <a:ea typeface="Arial"/>
              <a:cs typeface="Arial"/>
              <a:sym typeface="Arial"/>
            </a:endParaRPr>
          </a:p>
        </p:txBody>
      </p:sp>
      <p:sp>
        <p:nvSpPr>
          <p:cNvPr id="184" name="Google Shape;184;g34848111d67_0_3"/>
          <p:cNvSpPr txBox="1"/>
          <p:nvPr/>
        </p:nvSpPr>
        <p:spPr>
          <a:xfrm>
            <a:off x="26433902" y="21357350"/>
            <a:ext cx="8780100" cy="12027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5500">
                <a:solidFill>
                  <a:schemeClr val="dk1"/>
                </a:solidFill>
                <a:latin typeface="Gill Sans"/>
                <a:ea typeface="Gill Sans"/>
                <a:cs typeface="Gill Sans"/>
                <a:sym typeface="Gill Sans"/>
              </a:rPr>
              <a:t>Future Work</a:t>
            </a:r>
            <a:endParaRPr b="0" i="0" sz="4800" u="none" cap="none" strike="noStrike">
              <a:solidFill>
                <a:schemeClr val="dk1"/>
              </a:solidFill>
              <a:latin typeface="Arial"/>
              <a:ea typeface="Arial"/>
              <a:cs typeface="Arial"/>
              <a:sym typeface="Arial"/>
            </a:endParaRPr>
          </a:p>
        </p:txBody>
      </p:sp>
      <p:sp>
        <p:nvSpPr>
          <p:cNvPr id="185" name="Google Shape;185;g34848111d67_0_3"/>
          <p:cNvSpPr/>
          <p:nvPr/>
        </p:nvSpPr>
        <p:spPr>
          <a:xfrm>
            <a:off x="2350" y="11326100"/>
            <a:ext cx="10862400" cy="7988700"/>
          </a:xfrm>
          <a:prstGeom prst="rect">
            <a:avLst/>
          </a:prstGeom>
          <a:solidFill>
            <a:srgbClr val="FFFFFF"/>
          </a:solidFill>
          <a:ln cap="flat" cmpd="sng" w="152400">
            <a:solidFill>
              <a:srgbClr val="0025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186" name="Google Shape;186;g34848111d67_0_3"/>
          <p:cNvSpPr/>
          <p:nvPr/>
        </p:nvSpPr>
        <p:spPr>
          <a:xfrm>
            <a:off x="25583325" y="12861950"/>
            <a:ext cx="10862400" cy="8495400"/>
          </a:xfrm>
          <a:prstGeom prst="rect">
            <a:avLst/>
          </a:prstGeom>
          <a:solidFill>
            <a:srgbClr val="FFFFFF"/>
          </a:solidFill>
          <a:ln cap="flat" cmpd="sng" w="152400">
            <a:solidFill>
              <a:srgbClr val="0025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187" name="Google Shape;187;g34848111d67_0_3"/>
          <p:cNvSpPr txBox="1"/>
          <p:nvPr/>
        </p:nvSpPr>
        <p:spPr>
          <a:xfrm>
            <a:off x="26624477" y="12861950"/>
            <a:ext cx="87801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Conclusions</a:t>
            </a:r>
            <a:endParaRPr b="0" i="0" sz="1400" u="none" cap="none" strike="noStrike">
              <a:solidFill>
                <a:schemeClr val="dk1"/>
              </a:solidFill>
              <a:latin typeface="Arial"/>
              <a:ea typeface="Arial"/>
              <a:cs typeface="Arial"/>
              <a:sym typeface="Arial"/>
            </a:endParaRPr>
          </a:p>
        </p:txBody>
      </p:sp>
      <p:sp>
        <p:nvSpPr>
          <p:cNvPr id="188" name="Google Shape;188;g34848111d67_0_3"/>
          <p:cNvSpPr txBox="1"/>
          <p:nvPr/>
        </p:nvSpPr>
        <p:spPr>
          <a:xfrm>
            <a:off x="25735500" y="14365575"/>
            <a:ext cx="10559100" cy="644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700">
                <a:solidFill>
                  <a:schemeClr val="dk1"/>
                </a:solidFill>
              </a:rPr>
              <a:t>We trained a transformer-based autoencoder that achieved 100% reconstruction accuracy on a set of never-before-seen malware.</a:t>
            </a:r>
            <a:endParaRPr b="1" sz="3700">
              <a:solidFill>
                <a:schemeClr val="dk1"/>
              </a:solidFill>
            </a:endParaRPr>
          </a:p>
          <a:p>
            <a:pPr indent="0" lvl="0" marL="0" rtl="0" algn="ctr">
              <a:spcBef>
                <a:spcPts val="0"/>
              </a:spcBef>
              <a:spcAft>
                <a:spcPts val="0"/>
              </a:spcAft>
              <a:buNone/>
            </a:pPr>
            <a:r>
              <a:t/>
            </a:r>
            <a:endParaRPr b="1" sz="3700">
              <a:solidFill>
                <a:schemeClr val="dk1"/>
              </a:solidFill>
            </a:endParaRPr>
          </a:p>
          <a:p>
            <a:pPr indent="0" lvl="0" marL="0" rtl="0" algn="ctr">
              <a:spcBef>
                <a:spcPts val="0"/>
              </a:spcBef>
              <a:spcAft>
                <a:spcPts val="0"/>
              </a:spcAft>
              <a:buNone/>
            </a:pPr>
            <a:r>
              <a:rPr b="1" lang="en-US" sz="3700">
                <a:solidFill>
                  <a:schemeClr val="dk1"/>
                </a:solidFill>
              </a:rPr>
              <a:t>There are over 5000 different families of malware from a traditional source that we analyzed.</a:t>
            </a:r>
            <a:endParaRPr b="1" sz="3700">
              <a:solidFill>
                <a:schemeClr val="dk1"/>
              </a:solidFill>
            </a:endParaRPr>
          </a:p>
          <a:p>
            <a:pPr indent="0" lvl="0" marL="0" rtl="0" algn="ctr">
              <a:spcBef>
                <a:spcPts val="0"/>
              </a:spcBef>
              <a:spcAft>
                <a:spcPts val="0"/>
              </a:spcAft>
              <a:buNone/>
            </a:pPr>
            <a:r>
              <a:t/>
            </a:r>
            <a:endParaRPr b="1" sz="3700">
              <a:solidFill>
                <a:schemeClr val="dk1"/>
              </a:solidFill>
            </a:endParaRPr>
          </a:p>
          <a:p>
            <a:pPr indent="0" lvl="0" marL="0" rtl="0" algn="ctr">
              <a:spcBef>
                <a:spcPts val="0"/>
              </a:spcBef>
              <a:spcAft>
                <a:spcPts val="0"/>
              </a:spcAft>
              <a:buNone/>
            </a:pPr>
            <a:r>
              <a:rPr b="1" lang="en-US" sz="3700">
                <a:solidFill>
                  <a:schemeClr val="dk1"/>
                </a:solidFill>
              </a:rPr>
              <a:t>We seek to cluster over 25,000 malware encodings to formulate the TRIBE encodings, validated by internal and external metrics.</a:t>
            </a:r>
            <a:endParaRPr b="1" sz="3700">
              <a:solidFill>
                <a:schemeClr val="dk1"/>
              </a:solidFill>
            </a:endParaRPr>
          </a:p>
        </p:txBody>
      </p:sp>
      <p:pic>
        <p:nvPicPr>
          <p:cNvPr id="189" name="Google Shape;189;g34848111d67_0_3" title="top_10_encoded_pie_chart.png"/>
          <p:cNvPicPr preferRelativeResize="0"/>
          <p:nvPr/>
        </p:nvPicPr>
        <p:blipFill>
          <a:blip r:embed="rId7">
            <a:alphaModFix/>
          </a:blip>
          <a:stretch>
            <a:fillRect/>
          </a:stretch>
        </p:blipFill>
        <p:spPr>
          <a:xfrm>
            <a:off x="16939325" y="18917150"/>
            <a:ext cx="8439300" cy="7988701"/>
          </a:xfrm>
          <a:prstGeom prst="rect">
            <a:avLst/>
          </a:prstGeom>
          <a:solidFill>
            <a:srgbClr val="FFFFFF"/>
          </a:solidFill>
          <a:ln>
            <a:noFill/>
          </a:ln>
        </p:spPr>
      </p:pic>
      <p:sp>
        <p:nvSpPr>
          <p:cNvPr id="190" name="Google Shape;190;g34848111d67_0_3"/>
          <p:cNvSpPr txBox="1"/>
          <p:nvPr/>
        </p:nvSpPr>
        <p:spPr>
          <a:xfrm>
            <a:off x="1653088" y="11358450"/>
            <a:ext cx="75123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Research Goals</a:t>
            </a:r>
            <a:endParaRPr b="0" i="0" sz="1400" u="none" cap="none" strike="noStrike">
              <a:solidFill>
                <a:schemeClr val="dk1"/>
              </a:solidFill>
              <a:latin typeface="Arial"/>
              <a:ea typeface="Arial"/>
              <a:cs typeface="Arial"/>
              <a:sym typeface="Arial"/>
            </a:endParaRPr>
          </a:p>
        </p:txBody>
      </p:sp>
      <p:sp>
        <p:nvSpPr>
          <p:cNvPr id="191" name="Google Shape;191;g34848111d67_0_3"/>
          <p:cNvSpPr txBox="1"/>
          <p:nvPr/>
        </p:nvSpPr>
        <p:spPr>
          <a:xfrm>
            <a:off x="143650" y="12545100"/>
            <a:ext cx="10559100" cy="6603300"/>
          </a:xfrm>
          <a:prstGeom prst="rect">
            <a:avLst/>
          </a:prstGeom>
          <a:noFill/>
          <a:ln>
            <a:noFill/>
          </a:ln>
        </p:spPr>
        <p:txBody>
          <a:bodyPr anchorCtr="0" anchor="t" bIns="91425" lIns="91425" spcFirstLastPara="1" rIns="91425" wrap="square" tIns="91425">
            <a:spAutoFit/>
          </a:bodyPr>
          <a:lstStyle/>
          <a:p>
            <a:pPr indent="-476250" lvl="0" marL="457200" marR="0" rtl="0" algn="ctr">
              <a:lnSpc>
                <a:spcPct val="100000"/>
              </a:lnSpc>
              <a:spcBef>
                <a:spcPts val="0"/>
              </a:spcBef>
              <a:spcAft>
                <a:spcPts val="0"/>
              </a:spcAft>
              <a:buClr>
                <a:schemeClr val="dk1"/>
              </a:buClr>
              <a:buSzPts val="3900"/>
              <a:buAutoNum type="romanUcPeriod"/>
            </a:pPr>
            <a:r>
              <a:rPr b="1" lang="en-US" sz="3900">
                <a:solidFill>
                  <a:schemeClr val="dk1"/>
                </a:solidFill>
              </a:rPr>
              <a:t>Create a transformer-based autoencoder to prove efficacy of autoencoders on malware datasets</a:t>
            </a:r>
            <a:endParaRPr b="1" sz="3900">
              <a:solidFill>
                <a:schemeClr val="dk1"/>
              </a:solidFill>
            </a:endParaRPr>
          </a:p>
          <a:p>
            <a:pPr indent="-476250" lvl="0" marL="914400" marR="0" rtl="0" algn="ctr">
              <a:lnSpc>
                <a:spcPct val="100000"/>
              </a:lnSpc>
              <a:spcBef>
                <a:spcPts val="0"/>
              </a:spcBef>
              <a:spcAft>
                <a:spcPts val="0"/>
              </a:spcAft>
              <a:buClr>
                <a:schemeClr val="dk1"/>
              </a:buClr>
              <a:buSzPts val="3900"/>
              <a:buAutoNum type="romanUcPeriod"/>
            </a:pPr>
            <a:r>
              <a:rPr b="1" lang="en-US" sz="3900">
                <a:solidFill>
                  <a:schemeClr val="dk1"/>
                </a:solidFill>
              </a:rPr>
              <a:t>Creation of well-documented malware corpus to allow future research.</a:t>
            </a:r>
            <a:endParaRPr b="1" sz="3900">
              <a:solidFill>
                <a:schemeClr val="dk1"/>
              </a:solidFill>
            </a:endParaRPr>
          </a:p>
          <a:p>
            <a:pPr indent="-476250" lvl="0" marL="914400" marR="0" rtl="0" algn="ctr">
              <a:lnSpc>
                <a:spcPct val="100000"/>
              </a:lnSpc>
              <a:spcBef>
                <a:spcPts val="0"/>
              </a:spcBef>
              <a:spcAft>
                <a:spcPts val="0"/>
              </a:spcAft>
              <a:buClr>
                <a:schemeClr val="dk1"/>
              </a:buClr>
              <a:buSzPts val="3900"/>
              <a:buAutoNum type="romanUcPeriod"/>
            </a:pPr>
            <a:r>
              <a:rPr b="1" lang="en-US" sz="3900">
                <a:solidFill>
                  <a:schemeClr val="dk1"/>
                </a:solidFill>
              </a:rPr>
              <a:t>Creation of Tribe Clusters that reduce the total amount of malware families. </a:t>
            </a:r>
            <a:endParaRPr b="1" sz="3900">
              <a:solidFill>
                <a:schemeClr val="dk1"/>
              </a:solidFill>
            </a:endParaRPr>
          </a:p>
          <a:p>
            <a:pPr indent="457200" lvl="0" marL="2743200" marR="0" rtl="0" algn="l">
              <a:lnSpc>
                <a:spcPct val="100000"/>
              </a:lnSpc>
              <a:spcBef>
                <a:spcPts val="0"/>
              </a:spcBef>
              <a:spcAft>
                <a:spcPts val="0"/>
              </a:spcAft>
              <a:buNone/>
            </a:pPr>
            <a:r>
              <a:rPr b="1" lang="en-US" sz="6600">
                <a:solidFill>
                  <a:schemeClr val="dk1"/>
                </a:solidFill>
              </a:rPr>
              <a:t>Reach Goal</a:t>
            </a:r>
            <a:endParaRPr b="1" sz="6600">
              <a:solidFill>
                <a:schemeClr val="dk1"/>
              </a:solidFill>
            </a:endParaRPr>
          </a:p>
          <a:p>
            <a:pPr indent="-476250" lvl="0" marL="457200" marR="0" rtl="0" algn="ctr">
              <a:lnSpc>
                <a:spcPct val="100000"/>
              </a:lnSpc>
              <a:spcBef>
                <a:spcPts val="0"/>
              </a:spcBef>
              <a:spcAft>
                <a:spcPts val="0"/>
              </a:spcAft>
              <a:buClr>
                <a:schemeClr val="dk1"/>
              </a:buClr>
              <a:buSzPts val="3900"/>
              <a:buAutoNum type="romanUcPeriod"/>
            </a:pPr>
            <a:r>
              <a:rPr b="1" lang="en-US" sz="3900">
                <a:solidFill>
                  <a:schemeClr val="dk1"/>
                </a:solidFill>
              </a:rPr>
              <a:t>Validation of TRIBES as useful for malware triage.</a:t>
            </a:r>
            <a:endParaRPr b="1" sz="3900">
              <a:solidFill>
                <a:schemeClr val="dk1"/>
              </a:solidFill>
            </a:endParaRPr>
          </a:p>
        </p:txBody>
      </p:sp>
      <p:sp>
        <p:nvSpPr>
          <p:cNvPr id="192" name="Google Shape;192;g34848111d67_0_3"/>
          <p:cNvSpPr txBox="1"/>
          <p:nvPr/>
        </p:nvSpPr>
        <p:spPr>
          <a:xfrm>
            <a:off x="25811700" y="6451225"/>
            <a:ext cx="10559100" cy="6187800"/>
          </a:xfrm>
          <a:prstGeom prst="rect">
            <a:avLst/>
          </a:prstGeom>
          <a:noFill/>
          <a:ln>
            <a:noFill/>
          </a:ln>
        </p:spPr>
        <p:txBody>
          <a:bodyPr anchorCtr="0" anchor="t" bIns="91425" lIns="91425" spcFirstLastPara="1" rIns="91425" wrap="square" tIns="91425">
            <a:spAutoFit/>
          </a:bodyPr>
          <a:lstStyle/>
          <a:p>
            <a:pPr indent="-476250" lvl="0" marL="457200" marR="0" rtl="0" algn="ctr">
              <a:lnSpc>
                <a:spcPct val="100000"/>
              </a:lnSpc>
              <a:spcBef>
                <a:spcPts val="0"/>
              </a:spcBef>
              <a:spcAft>
                <a:spcPts val="0"/>
              </a:spcAft>
              <a:buClr>
                <a:schemeClr val="dk1"/>
              </a:buClr>
              <a:buSzPts val="3900"/>
              <a:buAutoNum type="romanUcPeriod"/>
            </a:pPr>
            <a:r>
              <a:rPr b="1" lang="en-US" sz="3900">
                <a:solidFill>
                  <a:schemeClr val="dk1"/>
                </a:solidFill>
              </a:rPr>
              <a:t>A transformer-based autoencoder was successfully created and validated with reconstruction loss averaging 0.06487.</a:t>
            </a:r>
            <a:endParaRPr b="1" sz="3900">
              <a:solidFill>
                <a:schemeClr val="dk1"/>
              </a:solidFill>
            </a:endParaRPr>
          </a:p>
          <a:p>
            <a:pPr indent="-476250" lvl="0" marL="457200" marR="0" rtl="0" algn="ctr">
              <a:lnSpc>
                <a:spcPct val="100000"/>
              </a:lnSpc>
              <a:spcBef>
                <a:spcPts val="0"/>
              </a:spcBef>
              <a:spcAft>
                <a:spcPts val="0"/>
              </a:spcAft>
              <a:buClr>
                <a:schemeClr val="dk1"/>
              </a:buClr>
              <a:buSzPts val="3900"/>
              <a:buAutoNum type="romanUcPeriod"/>
            </a:pPr>
            <a:r>
              <a:rPr b="1" lang="en-US" sz="3900">
                <a:solidFill>
                  <a:schemeClr val="dk1"/>
                </a:solidFill>
              </a:rPr>
              <a:t>A malware corpus consisting of over 800,000 malware files was assembled, analyzed and tested on. Subsets of the data were saved and are will be exported to the GitHub repository.</a:t>
            </a:r>
            <a:endParaRPr b="1" sz="3900">
              <a:solidFill>
                <a:schemeClr val="dk1"/>
              </a:solidFill>
            </a:endParaRPr>
          </a:p>
          <a:p>
            <a:pPr indent="-476250" lvl="0" marL="457200" marR="0" rtl="0" algn="ctr">
              <a:lnSpc>
                <a:spcPct val="100000"/>
              </a:lnSpc>
              <a:spcBef>
                <a:spcPts val="0"/>
              </a:spcBef>
              <a:spcAft>
                <a:spcPts val="0"/>
              </a:spcAft>
              <a:buClr>
                <a:schemeClr val="dk1"/>
              </a:buClr>
              <a:buSzPts val="3900"/>
              <a:buAutoNum type="romanUcPeriod"/>
            </a:pPr>
            <a:r>
              <a:rPr b="1" lang="en-US" sz="3900">
                <a:solidFill>
                  <a:schemeClr val="dk1"/>
                </a:solidFill>
              </a:rPr>
              <a:t>Initial clustering results show a reduction in clusters. </a:t>
            </a:r>
            <a:endParaRPr sz="3900">
              <a:solidFill>
                <a:schemeClr val="dk1"/>
              </a:solidFill>
            </a:endParaRPr>
          </a:p>
        </p:txBody>
      </p:sp>
      <p:sp>
        <p:nvSpPr>
          <p:cNvPr id="193" name="Google Shape;193;g34848111d67_0_3"/>
          <p:cNvSpPr/>
          <p:nvPr/>
        </p:nvSpPr>
        <p:spPr>
          <a:xfrm>
            <a:off x="25582550" y="26085350"/>
            <a:ext cx="10862400" cy="1372200"/>
          </a:xfrm>
          <a:prstGeom prst="rect">
            <a:avLst/>
          </a:prstGeom>
          <a:solidFill>
            <a:srgbClr val="FFFFFF"/>
          </a:solidFill>
          <a:ln cap="flat" cmpd="sng" w="152400">
            <a:solidFill>
              <a:srgbClr val="00255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194" name="Google Shape;194;g34848111d67_0_3"/>
          <p:cNvSpPr txBox="1"/>
          <p:nvPr/>
        </p:nvSpPr>
        <p:spPr>
          <a:xfrm>
            <a:off x="11016925" y="19154575"/>
            <a:ext cx="6497100" cy="6849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400">
                <a:solidFill>
                  <a:schemeClr val="dk1"/>
                </a:solidFill>
              </a:rPr>
              <a:t>439,970 Windows malware files reduced to .text section:</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383,079 .exe  (87%)</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56,891 .dll	    (13%)</a:t>
            </a:r>
            <a:endParaRPr b="1" sz="3400">
              <a:solidFill>
                <a:schemeClr val="dk1"/>
              </a:solidFill>
            </a:endParaRPr>
          </a:p>
          <a:p>
            <a:pPr indent="0" lvl="0" marL="2286000" marR="0" rtl="0" algn="l">
              <a:lnSpc>
                <a:spcPct val="100000"/>
              </a:lnSpc>
              <a:spcBef>
                <a:spcPts val="0"/>
              </a:spcBef>
              <a:spcAft>
                <a:spcPts val="0"/>
              </a:spcAft>
              <a:buNone/>
            </a:pPr>
            <a:r>
              <a:t/>
            </a:r>
            <a:endParaRPr b="1" sz="3400">
              <a:solidFill>
                <a:schemeClr val="dk1"/>
              </a:solidFill>
            </a:endParaRPr>
          </a:p>
          <a:p>
            <a:pPr indent="0" lvl="0" marL="0" marR="0" rtl="0" algn="l">
              <a:lnSpc>
                <a:spcPct val="100000"/>
              </a:lnSpc>
              <a:spcBef>
                <a:spcPts val="0"/>
              </a:spcBef>
              <a:spcAft>
                <a:spcPts val="0"/>
              </a:spcAft>
              <a:buNone/>
            </a:pPr>
            <a:r>
              <a:rPr b="1" lang="en-US" sz="3400">
                <a:solidFill>
                  <a:schemeClr val="dk1"/>
                </a:solidFill>
              </a:rPr>
              <a:t>Size breakdown:</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1.3MB mean size</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25th percentile: 236KB</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492KB median size</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75th percentile: 891KB</a:t>
            </a:r>
            <a:endParaRPr b="1" sz="3400">
              <a:solidFill>
                <a:schemeClr val="dk1"/>
              </a:solidFill>
            </a:endParaRPr>
          </a:p>
          <a:p>
            <a:pPr indent="0" lvl="0" marL="2286000" marR="0" rtl="0" algn="l">
              <a:lnSpc>
                <a:spcPct val="100000"/>
              </a:lnSpc>
              <a:spcBef>
                <a:spcPts val="0"/>
              </a:spcBef>
              <a:spcAft>
                <a:spcPts val="0"/>
              </a:spcAft>
              <a:buNone/>
            </a:pPr>
            <a:r>
              <a:t/>
            </a:r>
            <a:endParaRPr b="1" sz="3400">
              <a:solidFill>
                <a:schemeClr val="dk1"/>
              </a:solidFill>
            </a:endParaRPr>
          </a:p>
          <a:p>
            <a:pPr indent="0" lvl="0" marL="0" marR="0" rtl="0" algn="l">
              <a:lnSpc>
                <a:spcPct val="100000"/>
              </a:lnSpc>
              <a:spcBef>
                <a:spcPts val="0"/>
              </a:spcBef>
              <a:spcAft>
                <a:spcPts val="0"/>
              </a:spcAft>
              <a:buNone/>
            </a:pPr>
            <a:r>
              <a:rPr b="1" lang="en-US" sz="3300">
                <a:solidFill>
                  <a:schemeClr val="dk1"/>
                </a:solidFill>
              </a:rPr>
              <a:t>*</a:t>
            </a:r>
            <a:r>
              <a:rPr b="1" lang="en-US" sz="2600">
                <a:solidFill>
                  <a:schemeClr val="dk1"/>
                </a:solidFill>
              </a:rPr>
              <a:t>Due to a GPU availability of 48GB, we truncated the files to their first 2MB</a:t>
            </a:r>
            <a:endParaRPr b="1" sz="2600">
              <a:solidFill>
                <a:schemeClr val="dk1"/>
              </a:solidFill>
            </a:endParaRPr>
          </a:p>
        </p:txBody>
      </p:sp>
      <p:sp>
        <p:nvSpPr>
          <p:cNvPr id="195" name="Google Shape;195;g34848111d67_0_3"/>
          <p:cNvSpPr txBox="1"/>
          <p:nvPr/>
        </p:nvSpPr>
        <p:spPr>
          <a:xfrm>
            <a:off x="14386875" y="17544950"/>
            <a:ext cx="75123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Malware Corpus</a:t>
            </a:r>
            <a:endParaRPr b="0" i="0" sz="1400" u="none" cap="none" strike="noStrike">
              <a:solidFill>
                <a:schemeClr val="dk1"/>
              </a:solidFill>
              <a:latin typeface="Arial"/>
              <a:ea typeface="Arial"/>
              <a:cs typeface="Arial"/>
              <a:sym typeface="Arial"/>
            </a:endParaRPr>
          </a:p>
        </p:txBody>
      </p:sp>
      <p:sp>
        <p:nvSpPr>
          <p:cNvPr id="196" name="Google Shape;196;g34848111d67_0_3"/>
          <p:cNvSpPr txBox="1"/>
          <p:nvPr/>
        </p:nvSpPr>
        <p:spPr>
          <a:xfrm>
            <a:off x="25751100" y="26171150"/>
            <a:ext cx="10559100" cy="120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dk1"/>
                </a:solidFill>
                <a:latin typeface="Helvetica Neue"/>
                <a:ea typeface="Helvetica Neue"/>
                <a:cs typeface="Helvetica Neue"/>
                <a:sym typeface="Helvetica Neue"/>
              </a:rPr>
              <a:t>“The views expressed in this presentation are those of the author(s) and do not reflect the official policy or position of the U.S. Naval Academy, Department of the Navy, the Department of Defense, or the U.S. Government.”</a:t>
            </a:r>
            <a:endParaRPr sz="2500">
              <a:solidFill>
                <a:schemeClr val="dk1"/>
              </a:solidFill>
            </a:endParaRPr>
          </a:p>
        </p:txBody>
      </p:sp>
      <p:pic>
        <p:nvPicPr>
          <p:cNvPr id="197" name="Google Shape;197;g34848111d67_0_3" title="URL QR Code.png"/>
          <p:cNvPicPr preferRelativeResize="0"/>
          <p:nvPr/>
        </p:nvPicPr>
        <p:blipFill>
          <a:blip r:embed="rId8">
            <a:alphaModFix/>
          </a:blip>
          <a:stretch>
            <a:fillRect/>
          </a:stretch>
        </p:blipFill>
        <p:spPr>
          <a:xfrm>
            <a:off x="34479224" y="23910175"/>
            <a:ext cx="1941600" cy="1941600"/>
          </a:xfrm>
          <a:prstGeom prst="rect">
            <a:avLst/>
          </a:prstGeom>
          <a:noFill/>
          <a:ln>
            <a:noFill/>
          </a:ln>
        </p:spPr>
      </p:pic>
      <p:sp>
        <p:nvSpPr>
          <p:cNvPr id="198" name="Google Shape;198;g34848111d67_0_3"/>
          <p:cNvSpPr txBox="1"/>
          <p:nvPr/>
        </p:nvSpPr>
        <p:spPr>
          <a:xfrm>
            <a:off x="664800" y="20704725"/>
            <a:ext cx="9339000" cy="6187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3000">
                <a:solidFill>
                  <a:schemeClr val="dk1"/>
                </a:solidFill>
              </a:rPr>
              <a:t>Model</a:t>
            </a:r>
            <a:r>
              <a:rPr lang="en-US" sz="3000">
                <a:solidFill>
                  <a:schemeClr val="dk1"/>
                </a:solidFill>
              </a:rPr>
              <a:t>: Transformer-based autoencoder for binary file reconstruction.</a:t>
            </a:r>
            <a:endParaRPr sz="3000">
              <a:solidFill>
                <a:schemeClr val="dk1"/>
              </a:solidFill>
            </a:endParaRPr>
          </a:p>
          <a:p>
            <a:pPr indent="0" lvl="0" marL="0" rtl="0" algn="l">
              <a:spcBef>
                <a:spcPts val="0"/>
              </a:spcBef>
              <a:spcAft>
                <a:spcPts val="0"/>
              </a:spcAft>
              <a:buNone/>
            </a:pPr>
            <a:r>
              <a:rPr b="1" lang="en-US" sz="3000">
                <a:solidFill>
                  <a:schemeClr val="dk1"/>
                </a:solidFill>
              </a:rPr>
              <a:t>Key Components</a:t>
            </a:r>
            <a:r>
              <a:rPr lang="en-US" sz="3000">
                <a:solidFill>
                  <a:schemeClr val="dk1"/>
                </a:solidFill>
              </a:rPr>
              <a:t>:</a:t>
            </a:r>
            <a:endParaRPr sz="3000">
              <a:solidFill>
                <a:schemeClr val="dk1"/>
              </a:solidFill>
            </a:endParaRPr>
          </a:p>
          <a:p>
            <a:pPr indent="-419100" lvl="0" marL="457200" rtl="0" algn="l">
              <a:lnSpc>
                <a:spcPct val="115000"/>
              </a:lnSpc>
              <a:spcBef>
                <a:spcPts val="1200"/>
              </a:spcBef>
              <a:spcAft>
                <a:spcPts val="0"/>
              </a:spcAft>
              <a:buClr>
                <a:schemeClr val="dk1"/>
              </a:buClr>
              <a:buSzPts val="3000"/>
              <a:buChar char="●"/>
            </a:pPr>
            <a:r>
              <a:rPr lang="en-US" sz="3000">
                <a:solidFill>
                  <a:schemeClr val="dk1"/>
                </a:solidFill>
              </a:rPr>
              <a:t>Encoder: Extracts features, compresses data into a 64-dimensional latent vector.</a:t>
            </a:r>
            <a:endParaRPr sz="3000">
              <a:solidFill>
                <a:schemeClr val="dk1"/>
              </a:solidFill>
            </a:endParaRPr>
          </a:p>
          <a:p>
            <a:pPr indent="-419100" lvl="0" marL="457200" rtl="0" algn="l">
              <a:lnSpc>
                <a:spcPct val="115000"/>
              </a:lnSpc>
              <a:spcBef>
                <a:spcPts val="0"/>
              </a:spcBef>
              <a:spcAft>
                <a:spcPts val="0"/>
              </a:spcAft>
              <a:buClr>
                <a:schemeClr val="dk1"/>
              </a:buClr>
              <a:buSzPts val="3000"/>
              <a:buChar char="●"/>
            </a:pPr>
            <a:r>
              <a:rPr lang="en-US" sz="3000">
                <a:solidFill>
                  <a:schemeClr val="dk1"/>
                </a:solidFill>
              </a:rPr>
              <a:t>Decoder: Reconstructs sequences using cross-attention mechanisms.</a:t>
            </a:r>
            <a:endParaRPr sz="3000">
              <a:solidFill>
                <a:schemeClr val="dk1"/>
              </a:solidFill>
            </a:endParaRPr>
          </a:p>
          <a:p>
            <a:pPr indent="0" lvl="0" marL="0" rtl="0" algn="l">
              <a:lnSpc>
                <a:spcPct val="115000"/>
              </a:lnSpc>
              <a:spcBef>
                <a:spcPts val="1200"/>
              </a:spcBef>
              <a:spcAft>
                <a:spcPts val="0"/>
              </a:spcAft>
              <a:buNone/>
            </a:pPr>
            <a:r>
              <a:rPr b="1" lang="en-US" sz="3000">
                <a:solidFill>
                  <a:schemeClr val="dk1"/>
                </a:solidFill>
              </a:rPr>
              <a:t>Features</a:t>
            </a:r>
            <a:r>
              <a:rPr lang="en-US" sz="3000">
                <a:solidFill>
                  <a:schemeClr val="dk1"/>
                </a:solidFill>
              </a:rPr>
              <a:t>: Handles variable-length data with attention masks; uses gradient accumulation for memory efficiency.</a:t>
            </a:r>
            <a:endParaRPr sz="3000">
              <a:solidFill>
                <a:schemeClr val="dk1"/>
              </a:solidFill>
            </a:endParaRPr>
          </a:p>
          <a:p>
            <a:pPr indent="0" lvl="0" marL="0" rtl="0" algn="l">
              <a:spcBef>
                <a:spcPts val="0"/>
              </a:spcBef>
              <a:spcAft>
                <a:spcPts val="0"/>
              </a:spcAft>
              <a:buNone/>
            </a:pPr>
            <a:r>
              <a:rPr b="1" lang="en-US" sz="3000">
                <a:solidFill>
                  <a:schemeClr val="dk1"/>
                </a:solidFill>
              </a:rPr>
              <a:t>Applications</a:t>
            </a:r>
            <a:r>
              <a:rPr lang="en-US" sz="3000">
                <a:solidFill>
                  <a:schemeClr val="dk1"/>
                </a:solidFill>
              </a:rPr>
              <a:t>: Malware analysis, binary compression, feature extraction.</a:t>
            </a:r>
            <a:endParaRPr sz="3000">
              <a:solidFill>
                <a:schemeClr val="dk1"/>
              </a:solidFill>
            </a:endParaRPr>
          </a:p>
          <a:p>
            <a:pPr indent="0" lvl="0" marL="0" rtl="0" algn="l">
              <a:spcBef>
                <a:spcPts val="0"/>
              </a:spcBef>
              <a:spcAft>
                <a:spcPts val="0"/>
              </a:spcAft>
              <a:buNone/>
            </a:pPr>
            <a:r>
              <a:t/>
            </a:r>
            <a:endParaRPr sz="30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2" name="Shape 202"/>
        <p:cNvGrpSpPr/>
        <p:nvPr/>
      </p:nvGrpSpPr>
      <p:grpSpPr>
        <a:xfrm>
          <a:off x="0" y="0"/>
          <a:ext cx="0" cy="0"/>
          <a:chOff x="0" y="0"/>
          <a:chExt cx="0" cy="0"/>
        </a:xfrm>
      </p:grpSpPr>
      <p:sp>
        <p:nvSpPr>
          <p:cNvPr id="203" name="Google Shape;203;g34813b50058_0_0"/>
          <p:cNvSpPr/>
          <p:nvPr/>
        </p:nvSpPr>
        <p:spPr>
          <a:xfrm>
            <a:off x="-21950" y="19314800"/>
            <a:ext cx="10862400" cy="8141100"/>
          </a:xfrm>
          <a:prstGeom prst="rect">
            <a:avLst/>
          </a:prstGeom>
          <a:solidFill>
            <a:srgbClr val="002554"/>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1" i="1" sz="7400" u="sng" cap="none" strike="noStrike">
              <a:solidFill>
                <a:schemeClr val="lt1"/>
              </a:solidFill>
              <a:latin typeface="Calibri"/>
              <a:ea typeface="Calibri"/>
              <a:cs typeface="Calibri"/>
              <a:sym typeface="Calibri"/>
            </a:endParaRPr>
          </a:p>
        </p:txBody>
      </p:sp>
      <p:sp>
        <p:nvSpPr>
          <p:cNvPr id="204" name="Google Shape;204;g34813b50058_0_0"/>
          <p:cNvSpPr/>
          <p:nvPr/>
        </p:nvSpPr>
        <p:spPr>
          <a:xfrm>
            <a:off x="-31861" y="-16004"/>
            <a:ext cx="36576000" cy="4860600"/>
          </a:xfrm>
          <a:prstGeom prst="rect">
            <a:avLst/>
          </a:prstGeom>
          <a:solidFill>
            <a:srgbClr val="002554"/>
          </a:solidFill>
          <a:ln>
            <a:noFill/>
          </a:ln>
        </p:spPr>
        <p:txBody>
          <a:bodyPr anchorCtr="0" anchor="ctr" bIns="176325" lIns="352650" spcFirstLastPara="1" rIns="352650" wrap="square" tIns="176325">
            <a:noAutofit/>
          </a:bodyPr>
          <a:lstStyle/>
          <a:p>
            <a:pPr indent="0" lvl="0" marL="0" marR="0" rtl="0" algn="ctr">
              <a:lnSpc>
                <a:spcPct val="100000"/>
              </a:lnSpc>
              <a:spcBef>
                <a:spcPts val="0"/>
              </a:spcBef>
              <a:spcAft>
                <a:spcPts val="0"/>
              </a:spcAft>
              <a:buClr>
                <a:srgbClr val="000000"/>
              </a:buClr>
              <a:buSzPts val="6937"/>
              <a:buFont typeface="Arial"/>
              <a:buNone/>
            </a:pPr>
            <a:r>
              <a:t/>
            </a:r>
            <a:endParaRPr b="0" i="0" sz="6937" u="none" cap="none" strike="noStrike">
              <a:solidFill>
                <a:srgbClr val="B4975A"/>
              </a:solidFill>
              <a:latin typeface="Calibri"/>
              <a:ea typeface="Calibri"/>
              <a:cs typeface="Calibri"/>
              <a:sym typeface="Calibri"/>
            </a:endParaRPr>
          </a:p>
        </p:txBody>
      </p:sp>
      <p:pic>
        <p:nvPicPr>
          <p:cNvPr id="205" name="Google Shape;205;g34813b50058_0_0"/>
          <p:cNvPicPr preferRelativeResize="0"/>
          <p:nvPr/>
        </p:nvPicPr>
        <p:blipFill rotWithShape="1">
          <a:blip r:embed="rId3">
            <a:alphaModFix/>
          </a:blip>
          <a:srcRect b="0" l="0" r="0" t="0"/>
          <a:stretch/>
        </p:blipFill>
        <p:spPr>
          <a:xfrm>
            <a:off x="95080" y="265502"/>
            <a:ext cx="2834609" cy="4380756"/>
          </a:xfrm>
          <a:prstGeom prst="rect">
            <a:avLst/>
          </a:prstGeom>
          <a:noFill/>
          <a:ln>
            <a:noFill/>
          </a:ln>
        </p:spPr>
      </p:pic>
      <p:sp>
        <p:nvSpPr>
          <p:cNvPr id="206" name="Google Shape;206;g34813b50058_0_0"/>
          <p:cNvSpPr/>
          <p:nvPr/>
        </p:nvSpPr>
        <p:spPr>
          <a:xfrm>
            <a:off x="25597125" y="-10500"/>
            <a:ext cx="10978800" cy="4860600"/>
          </a:xfrm>
          <a:prstGeom prst="rect">
            <a:avLst/>
          </a:prstGeom>
          <a:solidFill>
            <a:srgbClr val="B4975A"/>
          </a:solidFill>
          <a:ln>
            <a:noFill/>
          </a:ln>
        </p:spPr>
        <p:txBody>
          <a:bodyPr anchorCtr="0" anchor="ctr" bIns="176325" lIns="352650" spcFirstLastPara="1" rIns="352650" wrap="square" tIns="176325">
            <a:noAutofit/>
          </a:bodyPr>
          <a:lstStyle/>
          <a:p>
            <a:pPr indent="0" lvl="0" marL="0" marR="0" rtl="0" algn="ctr">
              <a:lnSpc>
                <a:spcPct val="100000"/>
              </a:lnSpc>
              <a:spcBef>
                <a:spcPts val="0"/>
              </a:spcBef>
              <a:spcAft>
                <a:spcPts val="0"/>
              </a:spcAft>
              <a:buClr>
                <a:srgbClr val="000000"/>
              </a:buClr>
              <a:buSzPts val="6937"/>
              <a:buFont typeface="Arial"/>
              <a:buNone/>
            </a:pPr>
            <a:r>
              <a:t/>
            </a:r>
            <a:endParaRPr b="0" i="0" sz="6937" u="none" cap="none" strike="noStrike">
              <a:solidFill>
                <a:srgbClr val="FFFFFF"/>
              </a:solidFill>
              <a:latin typeface="Calibri"/>
              <a:ea typeface="Calibri"/>
              <a:cs typeface="Calibri"/>
              <a:sym typeface="Calibri"/>
            </a:endParaRPr>
          </a:p>
        </p:txBody>
      </p:sp>
      <p:sp>
        <p:nvSpPr>
          <p:cNvPr id="207" name="Google Shape;207;g34813b50058_0_0"/>
          <p:cNvSpPr txBox="1"/>
          <p:nvPr/>
        </p:nvSpPr>
        <p:spPr>
          <a:xfrm>
            <a:off x="25734975" y="-132525"/>
            <a:ext cx="10559100" cy="5651100"/>
          </a:xfrm>
          <a:prstGeom prst="rect">
            <a:avLst/>
          </a:prstGeom>
          <a:noFill/>
          <a:ln>
            <a:noFill/>
          </a:ln>
        </p:spPr>
        <p:txBody>
          <a:bodyPr anchorCtr="0" anchor="t" bIns="176325" lIns="352650" spcFirstLastPara="1" rIns="352650" wrap="square" tIns="176325">
            <a:spAutoFit/>
          </a:bodyPr>
          <a:lstStyle/>
          <a:p>
            <a:pPr indent="0" lvl="0" marL="0" rtl="0" algn="l">
              <a:spcBef>
                <a:spcPts val="0"/>
              </a:spcBef>
              <a:spcAft>
                <a:spcPts val="0"/>
              </a:spcAft>
              <a:buClr>
                <a:schemeClr val="dk1"/>
              </a:buClr>
              <a:buSzPts val="800"/>
              <a:buFont typeface="Arial"/>
              <a:buNone/>
            </a:pPr>
            <a:r>
              <a:rPr lang="en-US" sz="4200">
                <a:solidFill>
                  <a:schemeClr val="lt1"/>
                </a:solidFill>
              </a:rPr>
              <a:t>MIDN 1/C Michael Chen, John Jenness,</a:t>
            </a:r>
            <a:endParaRPr sz="4200">
              <a:solidFill>
                <a:schemeClr val="lt1"/>
              </a:solidFill>
            </a:endParaRPr>
          </a:p>
          <a:p>
            <a:pPr indent="0" lvl="0" marL="0" rtl="0" algn="ctr">
              <a:spcBef>
                <a:spcPts val="0"/>
              </a:spcBef>
              <a:spcAft>
                <a:spcPts val="0"/>
              </a:spcAft>
              <a:buClr>
                <a:schemeClr val="dk1"/>
              </a:buClr>
              <a:buSzPts val="800"/>
              <a:buFont typeface="Arial"/>
              <a:buNone/>
            </a:pPr>
            <a:r>
              <a:rPr lang="en-US" sz="4200">
                <a:solidFill>
                  <a:schemeClr val="lt1"/>
                </a:solidFill>
              </a:rPr>
              <a:t> Justin Liaw, Chris Kim</a:t>
            </a:r>
            <a:endParaRPr sz="4200">
              <a:solidFill>
                <a:schemeClr val="lt1"/>
              </a:solidFill>
            </a:endParaRPr>
          </a:p>
          <a:p>
            <a:pPr indent="0" lvl="0" marL="0" rtl="0" algn="l">
              <a:spcBef>
                <a:spcPts val="0"/>
              </a:spcBef>
              <a:spcAft>
                <a:spcPts val="0"/>
              </a:spcAft>
              <a:buClr>
                <a:schemeClr val="dk1"/>
              </a:buClr>
              <a:buSzPts val="800"/>
              <a:buFont typeface="Arial"/>
              <a:buNone/>
            </a:pPr>
            <a:r>
              <a:t/>
            </a:r>
            <a:endParaRPr sz="4200">
              <a:solidFill>
                <a:schemeClr val="lt1"/>
              </a:solidFill>
            </a:endParaRPr>
          </a:p>
          <a:p>
            <a:pPr indent="0" lvl="0" marL="0" rtl="0" algn="ctr">
              <a:spcBef>
                <a:spcPts val="0"/>
              </a:spcBef>
              <a:spcAft>
                <a:spcPts val="0"/>
              </a:spcAft>
              <a:buClr>
                <a:schemeClr val="dk1"/>
              </a:buClr>
              <a:buSzPts val="800"/>
              <a:buFont typeface="Arial"/>
              <a:buNone/>
            </a:pPr>
            <a:r>
              <a:rPr lang="en-US" sz="4200">
                <a:solidFill>
                  <a:schemeClr val="lt1"/>
                </a:solidFill>
              </a:rPr>
              <a:t>Advisor: Dr. Dane Brown, Cyber Operation</a:t>
            </a:r>
            <a:endParaRPr sz="4200">
              <a:solidFill>
                <a:schemeClr val="lt1"/>
              </a:solidFill>
            </a:endParaRPr>
          </a:p>
          <a:p>
            <a:pPr indent="0" lvl="0" marL="0" rtl="0" algn="ctr">
              <a:spcBef>
                <a:spcPts val="0"/>
              </a:spcBef>
              <a:spcAft>
                <a:spcPts val="0"/>
              </a:spcAft>
              <a:buClr>
                <a:schemeClr val="dk1"/>
              </a:buClr>
              <a:buSzPts val="800"/>
              <a:buFont typeface="Arial"/>
              <a:buNone/>
            </a:pPr>
            <a:r>
              <a:rPr lang="en-US" sz="4200">
                <a:solidFill>
                  <a:schemeClr val="lt1"/>
                </a:solidFill>
              </a:rPr>
              <a:t>Advisor: CDR. Edgar Jatho, Computer Science</a:t>
            </a:r>
            <a:endParaRPr sz="6600">
              <a:solidFill>
                <a:schemeClr val="lt1"/>
              </a:solidFill>
            </a:endParaRPr>
          </a:p>
          <a:p>
            <a:pPr indent="0" lvl="0" marL="0" marR="0" rtl="0" algn="l">
              <a:lnSpc>
                <a:spcPct val="100000"/>
              </a:lnSpc>
              <a:spcBef>
                <a:spcPts val="0"/>
              </a:spcBef>
              <a:spcAft>
                <a:spcPts val="0"/>
              </a:spcAft>
              <a:buClr>
                <a:srgbClr val="000000"/>
              </a:buClr>
              <a:buSzPts val="5400"/>
              <a:buFont typeface="Arial"/>
              <a:buNone/>
            </a:pPr>
            <a:r>
              <a:t/>
            </a:r>
            <a:endParaRPr b="1" sz="5000">
              <a:solidFill>
                <a:schemeClr val="lt1"/>
              </a:solidFill>
            </a:endParaRPr>
          </a:p>
        </p:txBody>
      </p:sp>
      <p:sp>
        <p:nvSpPr>
          <p:cNvPr id="208" name="Google Shape;208;g34813b50058_0_0"/>
          <p:cNvSpPr txBox="1"/>
          <p:nvPr/>
        </p:nvSpPr>
        <p:spPr>
          <a:xfrm>
            <a:off x="5502624" y="88617"/>
            <a:ext cx="15499800" cy="19416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7400"/>
              <a:buFont typeface="Arial"/>
              <a:buNone/>
            </a:pPr>
            <a:r>
              <a:rPr b="0" i="0" lang="en-US" sz="10300" u="none" cap="small" strike="noStrike">
                <a:solidFill>
                  <a:schemeClr val="lt1"/>
                </a:solidFill>
                <a:latin typeface="Arial"/>
                <a:ea typeface="Arial"/>
                <a:cs typeface="Arial"/>
                <a:sym typeface="Arial"/>
              </a:rPr>
              <a:t>A Quest Called </a:t>
            </a:r>
            <a:r>
              <a:rPr b="1" i="0" lang="en-US" sz="10300" u="none" cap="small" strike="noStrike">
                <a:solidFill>
                  <a:schemeClr val="lt1"/>
                </a:solidFill>
                <a:latin typeface="Arial"/>
                <a:ea typeface="Arial"/>
                <a:cs typeface="Arial"/>
                <a:sym typeface="Arial"/>
              </a:rPr>
              <a:t>TRIBE</a:t>
            </a:r>
            <a:r>
              <a:rPr b="0" i="0" lang="en-US" sz="10300" u="none" cap="small" strike="noStrike">
                <a:solidFill>
                  <a:schemeClr val="lt1"/>
                </a:solidFill>
                <a:latin typeface="Arial"/>
                <a:ea typeface="Arial"/>
                <a:cs typeface="Arial"/>
                <a:sym typeface="Arial"/>
              </a:rPr>
              <a:t>: </a:t>
            </a:r>
            <a:endParaRPr b="0" i="1" sz="10300" u="none" cap="none" strike="noStrike">
              <a:solidFill>
                <a:schemeClr val="lt1"/>
              </a:solidFill>
              <a:latin typeface="Gill Sans"/>
              <a:ea typeface="Gill Sans"/>
              <a:cs typeface="Gill Sans"/>
              <a:sym typeface="Gill Sans"/>
            </a:endParaRPr>
          </a:p>
        </p:txBody>
      </p:sp>
      <p:pic>
        <p:nvPicPr>
          <p:cNvPr id="209" name="Google Shape;209;g34813b50058_0_0"/>
          <p:cNvPicPr preferRelativeResize="0"/>
          <p:nvPr/>
        </p:nvPicPr>
        <p:blipFill rotWithShape="1">
          <a:blip r:embed="rId4">
            <a:alphaModFix/>
          </a:blip>
          <a:srcRect b="0" l="0" r="0" t="0"/>
          <a:stretch/>
        </p:blipFill>
        <p:spPr>
          <a:xfrm>
            <a:off x="22524925" y="-152550"/>
            <a:ext cx="2674651" cy="2674651"/>
          </a:xfrm>
          <a:prstGeom prst="rect">
            <a:avLst/>
          </a:prstGeom>
          <a:noFill/>
          <a:ln>
            <a:noFill/>
          </a:ln>
        </p:spPr>
      </p:pic>
      <p:sp>
        <p:nvSpPr>
          <p:cNvPr id="210" name="Google Shape;210;g34813b50058_0_0"/>
          <p:cNvSpPr/>
          <p:nvPr/>
        </p:nvSpPr>
        <p:spPr>
          <a:xfrm>
            <a:off x="2350" y="11326100"/>
            <a:ext cx="10862400" cy="7988700"/>
          </a:xfrm>
          <a:prstGeom prst="rect">
            <a:avLst/>
          </a:prstGeom>
          <a:solidFill>
            <a:srgbClr val="002554"/>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pic>
        <p:nvPicPr>
          <p:cNvPr id="211" name="Google Shape;211;g34813b50058_0_0"/>
          <p:cNvPicPr preferRelativeResize="0"/>
          <p:nvPr/>
        </p:nvPicPr>
        <p:blipFill rotWithShape="1">
          <a:blip r:embed="rId5">
            <a:alphaModFix/>
          </a:blip>
          <a:srcRect b="0" l="0" r="0" t="0"/>
          <a:stretch/>
        </p:blipFill>
        <p:spPr>
          <a:xfrm>
            <a:off x="22524925" y="2307000"/>
            <a:ext cx="2674650" cy="2674650"/>
          </a:xfrm>
          <a:prstGeom prst="rect">
            <a:avLst/>
          </a:prstGeom>
          <a:noFill/>
          <a:ln>
            <a:noFill/>
          </a:ln>
        </p:spPr>
      </p:pic>
      <p:sp>
        <p:nvSpPr>
          <p:cNvPr id="212" name="Google Shape;212;g34813b50058_0_0"/>
          <p:cNvSpPr txBox="1"/>
          <p:nvPr/>
        </p:nvSpPr>
        <p:spPr>
          <a:xfrm>
            <a:off x="3115500" y="2131200"/>
            <a:ext cx="19192800" cy="21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7400"/>
              <a:buFont typeface="Arial"/>
              <a:buNone/>
            </a:pPr>
            <a:r>
              <a:rPr lang="en-US" sz="7400" cap="small">
                <a:solidFill>
                  <a:schemeClr val="lt1"/>
                </a:solidFill>
              </a:rPr>
              <a:t>Clustering Malware Families for Enhanced Triage and Analysis</a:t>
            </a:r>
            <a:endParaRPr sz="12375">
              <a:solidFill>
                <a:schemeClr val="dk1"/>
              </a:solidFill>
              <a:latin typeface="Calibri"/>
              <a:ea typeface="Calibri"/>
              <a:cs typeface="Calibri"/>
              <a:sym typeface="Calibri"/>
            </a:endParaRPr>
          </a:p>
        </p:txBody>
      </p:sp>
      <p:sp>
        <p:nvSpPr>
          <p:cNvPr id="213" name="Google Shape;213;g34813b50058_0_0"/>
          <p:cNvSpPr txBox="1"/>
          <p:nvPr/>
        </p:nvSpPr>
        <p:spPr>
          <a:xfrm>
            <a:off x="1066888" y="19549300"/>
            <a:ext cx="75123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lt1"/>
                </a:solidFill>
                <a:latin typeface="Gill Sans"/>
                <a:ea typeface="Gill Sans"/>
                <a:cs typeface="Gill Sans"/>
                <a:sym typeface="Gill Sans"/>
              </a:rPr>
              <a:t>Malware Corpus</a:t>
            </a:r>
            <a:endParaRPr b="0" i="0" sz="1400" u="none" cap="none" strike="noStrike">
              <a:solidFill>
                <a:schemeClr val="lt1"/>
              </a:solidFill>
              <a:latin typeface="Arial"/>
              <a:ea typeface="Arial"/>
              <a:cs typeface="Arial"/>
              <a:sym typeface="Arial"/>
            </a:endParaRPr>
          </a:p>
        </p:txBody>
      </p:sp>
      <p:sp>
        <p:nvSpPr>
          <p:cNvPr id="214" name="Google Shape;214;g34813b50058_0_0"/>
          <p:cNvSpPr txBox="1"/>
          <p:nvPr/>
        </p:nvSpPr>
        <p:spPr>
          <a:xfrm>
            <a:off x="168400" y="20997700"/>
            <a:ext cx="8410800" cy="6357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400">
                <a:solidFill>
                  <a:schemeClr val="lt1"/>
                </a:solidFill>
              </a:rPr>
              <a:t>439,970 Windows malware files reduced down to .text section:</a:t>
            </a:r>
            <a:endParaRPr b="1" sz="3400">
              <a:solidFill>
                <a:schemeClr val="lt1"/>
              </a:solidFill>
            </a:endParaRPr>
          </a:p>
          <a:p>
            <a:pPr indent="-444500" lvl="0" marL="1371600" marR="0" rtl="0" algn="l">
              <a:lnSpc>
                <a:spcPct val="100000"/>
              </a:lnSpc>
              <a:spcBef>
                <a:spcPts val="0"/>
              </a:spcBef>
              <a:spcAft>
                <a:spcPts val="0"/>
              </a:spcAft>
              <a:buClr>
                <a:schemeClr val="lt1"/>
              </a:buClr>
              <a:buSzPts val="3400"/>
              <a:buChar char="-"/>
            </a:pPr>
            <a:r>
              <a:rPr b="1" lang="en-US" sz="3400">
                <a:solidFill>
                  <a:schemeClr val="lt1"/>
                </a:solidFill>
              </a:rPr>
              <a:t>383,079 .exe  (87%)</a:t>
            </a:r>
            <a:endParaRPr b="1" sz="3400">
              <a:solidFill>
                <a:schemeClr val="lt1"/>
              </a:solidFill>
            </a:endParaRPr>
          </a:p>
          <a:p>
            <a:pPr indent="-444500" lvl="0" marL="1371600" marR="0" rtl="0" algn="l">
              <a:lnSpc>
                <a:spcPct val="100000"/>
              </a:lnSpc>
              <a:spcBef>
                <a:spcPts val="0"/>
              </a:spcBef>
              <a:spcAft>
                <a:spcPts val="0"/>
              </a:spcAft>
              <a:buClr>
                <a:schemeClr val="lt1"/>
              </a:buClr>
              <a:buSzPts val="3400"/>
              <a:buChar char="-"/>
            </a:pPr>
            <a:r>
              <a:rPr b="1" lang="en-US" sz="3400">
                <a:solidFill>
                  <a:schemeClr val="lt1"/>
                </a:solidFill>
              </a:rPr>
              <a:t>56,891 .dll	    (13%)</a:t>
            </a:r>
            <a:endParaRPr b="1" sz="3400">
              <a:solidFill>
                <a:schemeClr val="lt1"/>
              </a:solidFill>
            </a:endParaRPr>
          </a:p>
          <a:p>
            <a:pPr indent="0" lvl="0" marL="0" marR="0" rtl="0" algn="l">
              <a:lnSpc>
                <a:spcPct val="100000"/>
              </a:lnSpc>
              <a:spcBef>
                <a:spcPts val="0"/>
              </a:spcBef>
              <a:spcAft>
                <a:spcPts val="0"/>
              </a:spcAft>
              <a:buNone/>
            </a:pPr>
            <a:r>
              <a:rPr b="1" lang="en-US" sz="3400">
                <a:solidFill>
                  <a:schemeClr val="lt1"/>
                </a:solidFill>
              </a:rPr>
              <a:t>Size breakdown:</a:t>
            </a:r>
            <a:endParaRPr b="1" sz="3400">
              <a:solidFill>
                <a:schemeClr val="lt1"/>
              </a:solidFill>
            </a:endParaRPr>
          </a:p>
          <a:p>
            <a:pPr indent="-444500" lvl="0" marL="1371600" marR="0" rtl="0" algn="l">
              <a:lnSpc>
                <a:spcPct val="100000"/>
              </a:lnSpc>
              <a:spcBef>
                <a:spcPts val="0"/>
              </a:spcBef>
              <a:spcAft>
                <a:spcPts val="0"/>
              </a:spcAft>
              <a:buClr>
                <a:schemeClr val="lt1"/>
              </a:buClr>
              <a:buSzPts val="3400"/>
              <a:buChar char="-"/>
            </a:pPr>
            <a:r>
              <a:rPr b="1" lang="en-US" sz="3400">
                <a:solidFill>
                  <a:schemeClr val="lt1"/>
                </a:solidFill>
              </a:rPr>
              <a:t>1.3MB mean size</a:t>
            </a:r>
            <a:endParaRPr b="1" sz="3400">
              <a:solidFill>
                <a:schemeClr val="lt1"/>
              </a:solidFill>
            </a:endParaRPr>
          </a:p>
          <a:p>
            <a:pPr indent="-444500" lvl="0" marL="1371600" marR="0" rtl="0" algn="l">
              <a:lnSpc>
                <a:spcPct val="100000"/>
              </a:lnSpc>
              <a:spcBef>
                <a:spcPts val="0"/>
              </a:spcBef>
              <a:spcAft>
                <a:spcPts val="0"/>
              </a:spcAft>
              <a:buClr>
                <a:schemeClr val="lt1"/>
              </a:buClr>
              <a:buSzPts val="3400"/>
              <a:buChar char="-"/>
            </a:pPr>
            <a:r>
              <a:rPr b="1" lang="en-US" sz="3400">
                <a:solidFill>
                  <a:schemeClr val="lt1"/>
                </a:solidFill>
              </a:rPr>
              <a:t>25th percentile: 236KB</a:t>
            </a:r>
            <a:endParaRPr b="1" sz="3400">
              <a:solidFill>
                <a:schemeClr val="lt1"/>
              </a:solidFill>
            </a:endParaRPr>
          </a:p>
          <a:p>
            <a:pPr indent="-444500" lvl="0" marL="1371600" marR="0" rtl="0" algn="l">
              <a:lnSpc>
                <a:spcPct val="100000"/>
              </a:lnSpc>
              <a:spcBef>
                <a:spcPts val="0"/>
              </a:spcBef>
              <a:spcAft>
                <a:spcPts val="0"/>
              </a:spcAft>
              <a:buClr>
                <a:schemeClr val="lt1"/>
              </a:buClr>
              <a:buSzPts val="3400"/>
              <a:buChar char="-"/>
            </a:pPr>
            <a:r>
              <a:rPr b="1" lang="en-US" sz="3400">
                <a:solidFill>
                  <a:schemeClr val="lt1"/>
                </a:solidFill>
              </a:rPr>
              <a:t>492KB median size</a:t>
            </a:r>
            <a:endParaRPr b="1" sz="3400">
              <a:solidFill>
                <a:schemeClr val="lt1"/>
              </a:solidFill>
            </a:endParaRPr>
          </a:p>
          <a:p>
            <a:pPr indent="-444500" lvl="0" marL="1371600" marR="0" rtl="0" algn="l">
              <a:lnSpc>
                <a:spcPct val="100000"/>
              </a:lnSpc>
              <a:spcBef>
                <a:spcPts val="0"/>
              </a:spcBef>
              <a:spcAft>
                <a:spcPts val="0"/>
              </a:spcAft>
              <a:buClr>
                <a:schemeClr val="lt1"/>
              </a:buClr>
              <a:buSzPts val="3400"/>
              <a:buChar char="-"/>
            </a:pPr>
            <a:r>
              <a:rPr b="1" lang="en-US" sz="3400">
                <a:solidFill>
                  <a:schemeClr val="lt1"/>
                </a:solidFill>
              </a:rPr>
              <a:t>75th percentile: 891KB</a:t>
            </a:r>
            <a:endParaRPr b="1" sz="3400">
              <a:solidFill>
                <a:schemeClr val="lt1"/>
              </a:solidFill>
            </a:endParaRPr>
          </a:p>
          <a:p>
            <a:pPr indent="0" lvl="0" marL="2286000" marR="0" rtl="0" algn="l">
              <a:lnSpc>
                <a:spcPct val="100000"/>
              </a:lnSpc>
              <a:spcBef>
                <a:spcPts val="0"/>
              </a:spcBef>
              <a:spcAft>
                <a:spcPts val="0"/>
              </a:spcAft>
              <a:buNone/>
            </a:pPr>
            <a:r>
              <a:t/>
            </a:r>
            <a:endParaRPr b="1" sz="3400">
              <a:solidFill>
                <a:schemeClr val="lt1"/>
              </a:solidFill>
            </a:endParaRPr>
          </a:p>
          <a:p>
            <a:pPr indent="0" lvl="0" marL="0" marR="0" rtl="0" algn="l">
              <a:lnSpc>
                <a:spcPct val="100000"/>
              </a:lnSpc>
              <a:spcBef>
                <a:spcPts val="0"/>
              </a:spcBef>
              <a:spcAft>
                <a:spcPts val="0"/>
              </a:spcAft>
              <a:buNone/>
            </a:pPr>
            <a:r>
              <a:rPr b="1" lang="en-US" sz="3400">
                <a:solidFill>
                  <a:schemeClr val="lt1"/>
                </a:solidFill>
              </a:rPr>
              <a:t>*</a:t>
            </a:r>
            <a:r>
              <a:rPr b="1" lang="en-US" sz="2700">
                <a:solidFill>
                  <a:schemeClr val="lt1"/>
                </a:solidFill>
              </a:rPr>
              <a:t>Due to a GPU availability of 48GB, we truncated the files to their first 2MB</a:t>
            </a:r>
            <a:endParaRPr b="1" sz="2700">
              <a:solidFill>
                <a:schemeClr val="lt1"/>
              </a:solidFill>
            </a:endParaRPr>
          </a:p>
        </p:txBody>
      </p:sp>
      <p:grpSp>
        <p:nvGrpSpPr>
          <p:cNvPr id="215" name="Google Shape;215;g34813b50058_0_0"/>
          <p:cNvGrpSpPr/>
          <p:nvPr/>
        </p:nvGrpSpPr>
        <p:grpSpPr>
          <a:xfrm>
            <a:off x="2350" y="4934418"/>
            <a:ext cx="10862400" cy="6357184"/>
            <a:chOff x="2350" y="4958688"/>
            <a:chExt cx="10862400" cy="6409098"/>
          </a:xfrm>
        </p:grpSpPr>
        <p:sp>
          <p:nvSpPr>
            <p:cNvPr id="216" name="Google Shape;216;g34813b50058_0_0"/>
            <p:cNvSpPr/>
            <p:nvPr/>
          </p:nvSpPr>
          <p:spPr>
            <a:xfrm>
              <a:off x="2350" y="5010785"/>
              <a:ext cx="10862400" cy="6357000"/>
            </a:xfrm>
            <a:prstGeom prst="rect">
              <a:avLst/>
            </a:prstGeom>
            <a:solidFill>
              <a:srgbClr val="002554"/>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217" name="Google Shape;217;g34813b50058_0_0"/>
            <p:cNvSpPr txBox="1"/>
            <p:nvPr/>
          </p:nvSpPr>
          <p:spPr>
            <a:xfrm>
              <a:off x="2711497" y="4958688"/>
              <a:ext cx="5625300" cy="11970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5400">
                  <a:solidFill>
                    <a:schemeClr val="lt1"/>
                  </a:solidFill>
                  <a:latin typeface="Gill Sans"/>
                  <a:ea typeface="Gill Sans"/>
                  <a:cs typeface="Gill Sans"/>
                  <a:sym typeface="Gill Sans"/>
                </a:rPr>
                <a:t>Abstract</a:t>
              </a:r>
              <a:endParaRPr b="1" i="0" sz="500" u="none" cap="none" strike="noStrike">
                <a:solidFill>
                  <a:schemeClr val="lt1"/>
                </a:solidFill>
              </a:endParaRPr>
            </a:p>
          </p:txBody>
        </p:sp>
        <p:sp>
          <p:nvSpPr>
            <p:cNvPr id="218" name="Google Shape;218;g34813b50058_0_0"/>
            <p:cNvSpPr txBox="1"/>
            <p:nvPr/>
          </p:nvSpPr>
          <p:spPr>
            <a:xfrm>
              <a:off x="168400" y="6162488"/>
              <a:ext cx="10559100" cy="502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900">
                  <a:solidFill>
                    <a:schemeClr val="lt1"/>
                  </a:solidFill>
                </a:rPr>
                <a:t>Polymorphic and mutational malware has increased extraneous antivirus labels, complicating triage responses for Security Operation Centers. We propose to build an autoencoder to classify malware into Tribal Relation Inferential Binary Encoder (TRIBE) clusters, reducing malware family classifications and improving efficiency.</a:t>
              </a:r>
              <a:endParaRPr b="1" sz="3900">
                <a:solidFill>
                  <a:schemeClr val="lt1"/>
                </a:solidFill>
              </a:endParaRPr>
            </a:p>
          </p:txBody>
        </p:sp>
      </p:grpSp>
      <p:sp>
        <p:nvSpPr>
          <p:cNvPr id="219" name="Google Shape;219;g34813b50058_0_0"/>
          <p:cNvSpPr/>
          <p:nvPr/>
        </p:nvSpPr>
        <p:spPr>
          <a:xfrm>
            <a:off x="25597125" y="14524125"/>
            <a:ext cx="10862400" cy="8495400"/>
          </a:xfrm>
          <a:prstGeom prst="rect">
            <a:avLst/>
          </a:prstGeom>
          <a:solidFill>
            <a:srgbClr val="002554"/>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220" name="Google Shape;220;g34813b50058_0_0"/>
          <p:cNvSpPr txBox="1"/>
          <p:nvPr/>
        </p:nvSpPr>
        <p:spPr>
          <a:xfrm>
            <a:off x="25734975" y="15917675"/>
            <a:ext cx="10559100" cy="644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700">
                <a:solidFill>
                  <a:schemeClr val="lt1"/>
                </a:solidFill>
              </a:rPr>
              <a:t>We trained a transformer-based autoencoder that achieved 100% reconstruction accuracy on a set of never-before-seen malware.</a:t>
            </a:r>
            <a:endParaRPr b="1" sz="3700">
              <a:solidFill>
                <a:schemeClr val="lt1"/>
              </a:solidFill>
            </a:endParaRPr>
          </a:p>
          <a:p>
            <a:pPr indent="0" lvl="0" marL="0" rtl="0" algn="ctr">
              <a:spcBef>
                <a:spcPts val="0"/>
              </a:spcBef>
              <a:spcAft>
                <a:spcPts val="0"/>
              </a:spcAft>
              <a:buNone/>
            </a:pPr>
            <a:r>
              <a:t/>
            </a:r>
            <a:endParaRPr b="1" sz="3700">
              <a:solidFill>
                <a:schemeClr val="lt1"/>
              </a:solidFill>
            </a:endParaRPr>
          </a:p>
          <a:p>
            <a:pPr indent="0" lvl="0" marL="0" rtl="0" algn="ctr">
              <a:spcBef>
                <a:spcPts val="0"/>
              </a:spcBef>
              <a:spcAft>
                <a:spcPts val="0"/>
              </a:spcAft>
              <a:buNone/>
            </a:pPr>
            <a:r>
              <a:rPr b="1" lang="en-US" sz="3700">
                <a:solidFill>
                  <a:schemeClr val="lt1"/>
                </a:solidFill>
              </a:rPr>
              <a:t>There are over 5000 different families of malware from a traditional source that we analyzed.</a:t>
            </a:r>
            <a:endParaRPr b="1" sz="3700">
              <a:solidFill>
                <a:schemeClr val="lt1"/>
              </a:solidFill>
            </a:endParaRPr>
          </a:p>
          <a:p>
            <a:pPr indent="0" lvl="0" marL="0" rtl="0" algn="ctr">
              <a:spcBef>
                <a:spcPts val="0"/>
              </a:spcBef>
              <a:spcAft>
                <a:spcPts val="0"/>
              </a:spcAft>
              <a:buNone/>
            </a:pPr>
            <a:r>
              <a:t/>
            </a:r>
            <a:endParaRPr b="1" sz="3700">
              <a:solidFill>
                <a:schemeClr val="lt1"/>
              </a:solidFill>
            </a:endParaRPr>
          </a:p>
          <a:p>
            <a:pPr indent="0" lvl="0" marL="0" rtl="0" algn="ctr">
              <a:spcBef>
                <a:spcPts val="0"/>
              </a:spcBef>
              <a:spcAft>
                <a:spcPts val="0"/>
              </a:spcAft>
              <a:buNone/>
            </a:pPr>
            <a:r>
              <a:rPr b="1" lang="en-US" sz="3700">
                <a:solidFill>
                  <a:schemeClr val="lt1"/>
                </a:solidFill>
              </a:rPr>
              <a:t>We seek to cluster over 25,000 malware encodings to formulate the TRIBE encodings, validated by internal and external metrics.</a:t>
            </a:r>
            <a:endParaRPr b="1" sz="3700">
              <a:solidFill>
                <a:schemeClr val="lt1"/>
              </a:solidFill>
            </a:endParaRPr>
          </a:p>
        </p:txBody>
      </p:sp>
      <p:sp>
        <p:nvSpPr>
          <p:cNvPr id="221" name="Google Shape;221;g34813b50058_0_0"/>
          <p:cNvSpPr txBox="1"/>
          <p:nvPr/>
        </p:nvSpPr>
        <p:spPr>
          <a:xfrm>
            <a:off x="26638277" y="14400300"/>
            <a:ext cx="87801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lt1"/>
                </a:solidFill>
                <a:latin typeface="Gill Sans"/>
                <a:ea typeface="Gill Sans"/>
                <a:cs typeface="Gill Sans"/>
                <a:sym typeface="Gill Sans"/>
              </a:rPr>
              <a:t>Conclusions</a:t>
            </a:r>
            <a:endParaRPr b="0" i="0" sz="1400" u="none" cap="none" strike="noStrike">
              <a:solidFill>
                <a:schemeClr val="lt1"/>
              </a:solidFill>
              <a:latin typeface="Arial"/>
              <a:ea typeface="Arial"/>
              <a:cs typeface="Arial"/>
              <a:sym typeface="Arial"/>
            </a:endParaRPr>
          </a:p>
        </p:txBody>
      </p:sp>
      <p:sp>
        <p:nvSpPr>
          <p:cNvPr id="222" name="Google Shape;222;g34813b50058_0_0"/>
          <p:cNvSpPr/>
          <p:nvPr/>
        </p:nvSpPr>
        <p:spPr>
          <a:xfrm>
            <a:off x="25597125" y="22936400"/>
            <a:ext cx="10862400" cy="4504800"/>
          </a:xfrm>
          <a:prstGeom prst="rect">
            <a:avLst/>
          </a:prstGeom>
          <a:solidFill>
            <a:srgbClr val="002554"/>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pic>
        <p:nvPicPr>
          <p:cNvPr id="223" name="Google Shape;223;g34813b50058_0_0"/>
          <p:cNvPicPr preferRelativeResize="0"/>
          <p:nvPr/>
        </p:nvPicPr>
        <p:blipFill>
          <a:blip r:embed="rId6">
            <a:alphaModFix/>
          </a:blip>
          <a:stretch>
            <a:fillRect/>
          </a:stretch>
        </p:blipFill>
        <p:spPr>
          <a:xfrm>
            <a:off x="5069644" y="13940467"/>
            <a:ext cx="5051410" cy="4408368"/>
          </a:xfrm>
          <a:prstGeom prst="rect">
            <a:avLst/>
          </a:prstGeom>
          <a:noFill/>
          <a:ln>
            <a:noFill/>
          </a:ln>
        </p:spPr>
      </p:pic>
      <p:pic>
        <p:nvPicPr>
          <p:cNvPr id="224" name="Google Shape;224;g34813b50058_0_0"/>
          <p:cNvPicPr preferRelativeResize="0"/>
          <p:nvPr/>
        </p:nvPicPr>
        <p:blipFill>
          <a:blip r:embed="rId7">
            <a:alphaModFix/>
          </a:blip>
          <a:stretch>
            <a:fillRect/>
          </a:stretch>
        </p:blipFill>
        <p:spPr>
          <a:xfrm>
            <a:off x="467350" y="14305212"/>
            <a:ext cx="4602299" cy="4479275"/>
          </a:xfrm>
          <a:prstGeom prst="rect">
            <a:avLst/>
          </a:prstGeom>
          <a:noFill/>
          <a:ln>
            <a:noFill/>
          </a:ln>
        </p:spPr>
      </p:pic>
      <p:grpSp>
        <p:nvGrpSpPr>
          <p:cNvPr id="225" name="Google Shape;225;g34813b50058_0_0"/>
          <p:cNvGrpSpPr/>
          <p:nvPr/>
        </p:nvGrpSpPr>
        <p:grpSpPr>
          <a:xfrm>
            <a:off x="10840659" y="4882708"/>
            <a:ext cx="14756938" cy="12424808"/>
            <a:chOff x="10840450" y="4873100"/>
            <a:chExt cx="14557500" cy="12509875"/>
          </a:xfrm>
        </p:grpSpPr>
        <p:sp>
          <p:nvSpPr>
            <p:cNvPr id="226" name="Google Shape;226;g34813b50058_0_0"/>
            <p:cNvSpPr/>
            <p:nvPr/>
          </p:nvSpPr>
          <p:spPr>
            <a:xfrm>
              <a:off x="10840450" y="4971675"/>
              <a:ext cx="14557500" cy="12411300"/>
            </a:xfrm>
            <a:prstGeom prst="rect">
              <a:avLst/>
            </a:prstGeom>
            <a:solidFill>
              <a:srgbClr val="002554"/>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227" name="Google Shape;227;g34813b50058_0_0"/>
            <p:cNvSpPr txBox="1"/>
            <p:nvPr/>
          </p:nvSpPr>
          <p:spPr>
            <a:xfrm>
              <a:off x="14544875" y="4873100"/>
              <a:ext cx="7512300" cy="13815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lt1"/>
                  </a:solidFill>
                  <a:latin typeface="Gill Sans"/>
                  <a:ea typeface="Gill Sans"/>
                  <a:cs typeface="Gill Sans"/>
                  <a:sym typeface="Gill Sans"/>
                </a:rPr>
                <a:t>Methodology</a:t>
              </a:r>
              <a:endParaRPr b="0" i="0" sz="1400" u="none" cap="none" strike="noStrike">
                <a:solidFill>
                  <a:schemeClr val="lt1"/>
                </a:solidFill>
                <a:latin typeface="Arial"/>
                <a:ea typeface="Arial"/>
                <a:cs typeface="Arial"/>
                <a:sym typeface="Arial"/>
              </a:endParaRPr>
            </a:p>
          </p:txBody>
        </p:sp>
        <p:sp>
          <p:nvSpPr>
            <p:cNvPr id="228" name="Google Shape;228;g34813b50058_0_0"/>
            <p:cNvSpPr txBox="1"/>
            <p:nvPr/>
          </p:nvSpPr>
          <p:spPr>
            <a:xfrm>
              <a:off x="11542475" y="13978425"/>
              <a:ext cx="13517100" cy="2898000"/>
            </a:xfrm>
            <a:prstGeom prst="rect">
              <a:avLst/>
            </a:prstGeom>
            <a:solidFill>
              <a:srgbClr val="002554"/>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500">
                  <a:solidFill>
                    <a:schemeClr val="lt1"/>
                  </a:solidFill>
                </a:rPr>
                <a:t>1. Collect Samples from MalwareBazaar</a:t>
              </a:r>
              <a:endParaRPr b="1" sz="3500">
                <a:solidFill>
                  <a:schemeClr val="lt1"/>
                </a:solidFill>
              </a:endParaRPr>
            </a:p>
            <a:p>
              <a:pPr indent="0" lvl="0" marL="0" rtl="0" algn="l">
                <a:spcBef>
                  <a:spcPts val="0"/>
                </a:spcBef>
                <a:spcAft>
                  <a:spcPts val="0"/>
                </a:spcAft>
                <a:buNone/>
              </a:pPr>
              <a:r>
                <a:rPr b="1" lang="en-US" sz="3500">
                  <a:solidFill>
                    <a:schemeClr val="lt1"/>
                  </a:solidFill>
                </a:rPr>
                <a:t>2. Build an encoder based on a transformer that takes in bytes as vocabulary</a:t>
              </a:r>
              <a:endParaRPr b="1" sz="3500">
                <a:solidFill>
                  <a:schemeClr val="lt1"/>
                </a:solidFill>
              </a:endParaRPr>
            </a:p>
            <a:p>
              <a:pPr indent="0" lvl="0" marL="0" rtl="0" algn="l">
                <a:spcBef>
                  <a:spcPts val="0"/>
                </a:spcBef>
                <a:spcAft>
                  <a:spcPts val="0"/>
                </a:spcAft>
                <a:buNone/>
              </a:pPr>
              <a:r>
                <a:rPr b="1" lang="en-US" sz="3500">
                  <a:solidFill>
                    <a:schemeClr val="lt1"/>
                  </a:solidFill>
                </a:rPr>
                <a:t>3. Cluster through UMAP and DBSCAN</a:t>
              </a:r>
              <a:endParaRPr b="1" sz="3500">
                <a:solidFill>
                  <a:schemeClr val="lt1"/>
                </a:solidFill>
              </a:endParaRPr>
            </a:p>
            <a:p>
              <a:pPr indent="0" lvl="0" marL="0" rtl="0" algn="l">
                <a:spcBef>
                  <a:spcPts val="0"/>
                </a:spcBef>
                <a:spcAft>
                  <a:spcPts val="0"/>
                </a:spcAft>
                <a:buNone/>
              </a:pPr>
              <a:r>
                <a:rPr b="1" lang="en-US" sz="3500">
                  <a:solidFill>
                    <a:schemeClr val="lt1"/>
                  </a:solidFill>
                </a:rPr>
                <a:t>4. Create classifier from existing encoder and TRIBEs</a:t>
              </a:r>
              <a:endParaRPr b="1" sz="3500">
                <a:solidFill>
                  <a:schemeClr val="lt1"/>
                </a:solidFill>
              </a:endParaRPr>
            </a:p>
          </p:txBody>
        </p:sp>
        <p:pic>
          <p:nvPicPr>
            <p:cNvPr id="229" name="Google Shape;229;g34813b50058_0_0" title="methodology.jpg"/>
            <p:cNvPicPr preferRelativeResize="0"/>
            <p:nvPr/>
          </p:nvPicPr>
          <p:blipFill>
            <a:blip r:embed="rId8">
              <a:alphaModFix/>
            </a:blip>
            <a:stretch>
              <a:fillRect/>
            </a:stretch>
          </p:blipFill>
          <p:spPr>
            <a:xfrm>
              <a:off x="11750975" y="6162500"/>
              <a:ext cx="12825000" cy="7214075"/>
            </a:xfrm>
            <a:prstGeom prst="rect">
              <a:avLst/>
            </a:prstGeom>
            <a:noFill/>
            <a:ln>
              <a:noFill/>
            </a:ln>
          </p:spPr>
        </p:pic>
      </p:grpSp>
      <p:sp>
        <p:nvSpPr>
          <p:cNvPr id="230" name="Google Shape;230;g34813b50058_0_0"/>
          <p:cNvSpPr/>
          <p:nvPr/>
        </p:nvSpPr>
        <p:spPr>
          <a:xfrm>
            <a:off x="25599450" y="4981525"/>
            <a:ext cx="10862400" cy="9542700"/>
          </a:xfrm>
          <a:prstGeom prst="rect">
            <a:avLst/>
          </a:prstGeom>
          <a:solidFill>
            <a:srgbClr val="002554"/>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231" name="Google Shape;231;g34813b50058_0_0"/>
          <p:cNvSpPr/>
          <p:nvPr/>
        </p:nvSpPr>
        <p:spPr>
          <a:xfrm>
            <a:off x="10840350" y="17306775"/>
            <a:ext cx="14757000" cy="10125300"/>
          </a:xfrm>
          <a:prstGeom prst="rect">
            <a:avLst/>
          </a:prstGeom>
          <a:solidFill>
            <a:srgbClr val="002554"/>
          </a:solidFill>
          <a:ln cap="flat" cmpd="sng" w="152400">
            <a:solidFill>
              <a:srgbClr val="B4975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232" name="Google Shape;232;g34813b50058_0_0"/>
          <p:cNvSpPr txBox="1"/>
          <p:nvPr/>
        </p:nvSpPr>
        <p:spPr>
          <a:xfrm>
            <a:off x="13020325" y="17189425"/>
            <a:ext cx="105591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lt1"/>
                </a:solidFill>
                <a:latin typeface="Gill Sans"/>
                <a:ea typeface="Gill Sans"/>
                <a:cs typeface="Gill Sans"/>
                <a:sym typeface="Gill Sans"/>
                <a:extLst>
                  <a:ext uri="http://customooxmlschemas.google.com/">
                    <go:slidesCustomData xmlns:go="http://customooxmlschemas.google.com/" textRoundtripDataId="6"/>
                  </a:ext>
                </a:extLst>
              </a:rPr>
              <a:t>Technical Specification</a:t>
            </a:r>
            <a:endParaRPr b="0" i="0" sz="1400" u="none" cap="none" strike="noStrike">
              <a:solidFill>
                <a:schemeClr val="lt1"/>
              </a:solidFill>
              <a:latin typeface="Arial"/>
              <a:ea typeface="Arial"/>
              <a:cs typeface="Arial"/>
              <a:sym typeface="Arial"/>
            </a:endParaRPr>
          </a:p>
        </p:txBody>
      </p:sp>
      <p:sp>
        <p:nvSpPr>
          <p:cNvPr id="233" name="Google Shape;233;g34813b50058_0_0"/>
          <p:cNvSpPr txBox="1"/>
          <p:nvPr/>
        </p:nvSpPr>
        <p:spPr>
          <a:xfrm>
            <a:off x="27016421" y="4829250"/>
            <a:ext cx="76152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lt1"/>
                </a:solidFill>
                <a:latin typeface="Gill Sans"/>
                <a:ea typeface="Gill Sans"/>
                <a:cs typeface="Gill Sans"/>
                <a:sym typeface="Gill Sans"/>
              </a:rPr>
              <a:t>Results</a:t>
            </a:r>
            <a:endParaRPr b="0" i="0" sz="1400" u="none" cap="none" strike="noStrike">
              <a:solidFill>
                <a:schemeClr val="lt1"/>
              </a:solidFill>
              <a:latin typeface="Arial"/>
              <a:ea typeface="Arial"/>
              <a:cs typeface="Arial"/>
              <a:sym typeface="Arial"/>
            </a:endParaRPr>
          </a:p>
        </p:txBody>
      </p:sp>
      <p:sp>
        <p:nvSpPr>
          <p:cNvPr id="234" name="Google Shape;234;g34813b50058_0_0"/>
          <p:cNvSpPr txBox="1"/>
          <p:nvPr/>
        </p:nvSpPr>
        <p:spPr>
          <a:xfrm>
            <a:off x="26433977" y="22936400"/>
            <a:ext cx="8780100" cy="12027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5500">
                <a:solidFill>
                  <a:schemeClr val="lt1"/>
                </a:solidFill>
                <a:latin typeface="Gill Sans"/>
                <a:ea typeface="Gill Sans"/>
                <a:cs typeface="Gill Sans"/>
                <a:sym typeface="Gill Sans"/>
              </a:rPr>
              <a:t>Future Work</a:t>
            </a:r>
            <a:endParaRPr b="0" i="0" sz="4800" u="none" cap="none" strike="noStrike">
              <a:solidFill>
                <a:schemeClr val="lt1"/>
              </a:solidFill>
              <a:latin typeface="Arial"/>
              <a:ea typeface="Arial"/>
              <a:cs typeface="Arial"/>
              <a:sym typeface="Arial"/>
            </a:endParaRPr>
          </a:p>
        </p:txBody>
      </p:sp>
      <p:sp>
        <p:nvSpPr>
          <p:cNvPr id="235" name="Google Shape;235;g34813b50058_0_0"/>
          <p:cNvSpPr txBox="1"/>
          <p:nvPr/>
        </p:nvSpPr>
        <p:spPr>
          <a:xfrm>
            <a:off x="11031475" y="26443200"/>
            <a:ext cx="145656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a:solidFill>
                  <a:schemeClr val="lt1"/>
                </a:solidFill>
                <a:latin typeface="Helvetica Neue"/>
                <a:ea typeface="Helvetica Neue"/>
                <a:cs typeface="Helvetica Neue"/>
                <a:sym typeface="Helvetica Neue"/>
              </a:rPr>
              <a:t>“The views expressed in this presentation are those of the author(s) and do not reflect the official policy or position of the U.S. Naval Academy, Department of the Navy, the Department of Defense, or the U.S. Government.”</a:t>
            </a:r>
            <a:endParaRPr sz="25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9" name="Shape 239"/>
        <p:cNvGrpSpPr/>
        <p:nvPr/>
      </p:nvGrpSpPr>
      <p:grpSpPr>
        <a:xfrm>
          <a:off x="0" y="0"/>
          <a:ext cx="0" cy="0"/>
          <a:chOff x="0" y="0"/>
          <a:chExt cx="0" cy="0"/>
        </a:xfrm>
      </p:grpSpPr>
      <p:sp>
        <p:nvSpPr>
          <p:cNvPr id="240" name="Google Shape;240;p1"/>
          <p:cNvSpPr/>
          <p:nvPr/>
        </p:nvSpPr>
        <p:spPr>
          <a:xfrm>
            <a:off x="31515650" y="21940375"/>
            <a:ext cx="4602300" cy="47100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241" name="Google Shape;241;p1"/>
          <p:cNvSpPr/>
          <p:nvPr/>
        </p:nvSpPr>
        <p:spPr>
          <a:xfrm>
            <a:off x="26675900" y="4822150"/>
            <a:ext cx="9368400" cy="73335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242" name="Google Shape;242;p1"/>
          <p:cNvSpPr/>
          <p:nvPr/>
        </p:nvSpPr>
        <p:spPr>
          <a:xfrm>
            <a:off x="11126312" y="4950600"/>
            <a:ext cx="15023700" cy="149334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243" name="Google Shape;243;p1"/>
          <p:cNvSpPr/>
          <p:nvPr/>
        </p:nvSpPr>
        <p:spPr>
          <a:xfrm>
            <a:off x="419567" y="15735390"/>
            <a:ext cx="10356300" cy="114312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244" name="Google Shape;244;p1"/>
          <p:cNvSpPr/>
          <p:nvPr/>
        </p:nvSpPr>
        <p:spPr>
          <a:xfrm>
            <a:off x="346598" y="4965218"/>
            <a:ext cx="10356300" cy="103509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245" name="Google Shape;245;p1"/>
          <p:cNvSpPr/>
          <p:nvPr/>
        </p:nvSpPr>
        <p:spPr>
          <a:xfrm>
            <a:off x="-31861" y="-16004"/>
            <a:ext cx="36576000" cy="4860580"/>
          </a:xfrm>
          <a:prstGeom prst="rect">
            <a:avLst/>
          </a:prstGeom>
          <a:solidFill>
            <a:srgbClr val="002554"/>
          </a:solidFill>
          <a:ln>
            <a:noFill/>
          </a:ln>
        </p:spPr>
        <p:txBody>
          <a:bodyPr anchorCtr="0" anchor="ctr" bIns="176325" lIns="352650" spcFirstLastPara="1" rIns="352650" wrap="square" tIns="176325">
            <a:noAutofit/>
          </a:bodyPr>
          <a:lstStyle/>
          <a:p>
            <a:pPr indent="0" lvl="0" marL="0" marR="0" rtl="0" algn="ctr">
              <a:lnSpc>
                <a:spcPct val="100000"/>
              </a:lnSpc>
              <a:spcBef>
                <a:spcPts val="0"/>
              </a:spcBef>
              <a:spcAft>
                <a:spcPts val="0"/>
              </a:spcAft>
              <a:buClr>
                <a:srgbClr val="000000"/>
              </a:buClr>
              <a:buSzPts val="6937"/>
              <a:buFont typeface="Arial"/>
              <a:buNone/>
            </a:pPr>
            <a:r>
              <a:t/>
            </a:r>
            <a:endParaRPr b="0" i="0" sz="6937" u="none" cap="none" strike="noStrike">
              <a:solidFill>
                <a:srgbClr val="FFFFFF"/>
              </a:solidFill>
              <a:latin typeface="Calibri"/>
              <a:ea typeface="Calibri"/>
              <a:cs typeface="Calibri"/>
              <a:sym typeface="Calibri"/>
            </a:endParaRPr>
          </a:p>
        </p:txBody>
      </p:sp>
      <p:pic>
        <p:nvPicPr>
          <p:cNvPr id="246" name="Google Shape;246;p1"/>
          <p:cNvPicPr preferRelativeResize="0"/>
          <p:nvPr/>
        </p:nvPicPr>
        <p:blipFill rotWithShape="1">
          <a:blip r:embed="rId4">
            <a:alphaModFix/>
          </a:blip>
          <a:srcRect b="0" l="0" r="0" t="0"/>
          <a:stretch/>
        </p:blipFill>
        <p:spPr>
          <a:xfrm>
            <a:off x="95080" y="265502"/>
            <a:ext cx="2834609" cy="4380759"/>
          </a:xfrm>
          <a:prstGeom prst="rect">
            <a:avLst/>
          </a:prstGeom>
          <a:noFill/>
          <a:ln>
            <a:noFill/>
          </a:ln>
        </p:spPr>
      </p:pic>
      <p:sp>
        <p:nvSpPr>
          <p:cNvPr id="247" name="Google Shape;247;p1"/>
          <p:cNvSpPr/>
          <p:nvPr/>
        </p:nvSpPr>
        <p:spPr>
          <a:xfrm>
            <a:off x="25008536" y="-10502"/>
            <a:ext cx="11582400" cy="4860580"/>
          </a:xfrm>
          <a:prstGeom prst="rect">
            <a:avLst/>
          </a:prstGeom>
          <a:solidFill>
            <a:srgbClr val="B4975A"/>
          </a:solidFill>
          <a:ln>
            <a:noFill/>
          </a:ln>
        </p:spPr>
        <p:txBody>
          <a:bodyPr anchorCtr="0" anchor="ctr" bIns="176325" lIns="352650" spcFirstLastPara="1" rIns="352650" wrap="square" tIns="176325">
            <a:noAutofit/>
          </a:bodyPr>
          <a:lstStyle/>
          <a:p>
            <a:pPr indent="0" lvl="0" marL="0" marR="0" rtl="0" algn="ctr">
              <a:lnSpc>
                <a:spcPct val="100000"/>
              </a:lnSpc>
              <a:spcBef>
                <a:spcPts val="0"/>
              </a:spcBef>
              <a:spcAft>
                <a:spcPts val="0"/>
              </a:spcAft>
              <a:buClr>
                <a:srgbClr val="000000"/>
              </a:buClr>
              <a:buSzPts val="6937"/>
              <a:buFont typeface="Arial"/>
              <a:buNone/>
            </a:pPr>
            <a:r>
              <a:t/>
            </a:r>
            <a:endParaRPr b="0" i="0" sz="6937" u="none" cap="none" strike="noStrike">
              <a:solidFill>
                <a:srgbClr val="FFFFFF"/>
              </a:solidFill>
              <a:latin typeface="Calibri"/>
              <a:ea typeface="Calibri"/>
              <a:cs typeface="Calibri"/>
              <a:sym typeface="Calibri"/>
            </a:endParaRPr>
          </a:p>
        </p:txBody>
      </p:sp>
      <p:sp>
        <p:nvSpPr>
          <p:cNvPr id="248" name="Google Shape;248;p1"/>
          <p:cNvSpPr txBox="1"/>
          <p:nvPr/>
        </p:nvSpPr>
        <p:spPr>
          <a:xfrm>
            <a:off x="5502624" y="88617"/>
            <a:ext cx="15499800" cy="19416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7400"/>
              <a:buFont typeface="Arial"/>
              <a:buNone/>
            </a:pPr>
            <a:r>
              <a:rPr b="0" i="0" lang="en-US" sz="10300" u="none" cap="small" strike="noStrike">
                <a:solidFill>
                  <a:schemeClr val="lt1"/>
                </a:solidFill>
                <a:latin typeface="Arial"/>
                <a:ea typeface="Arial"/>
                <a:cs typeface="Arial"/>
                <a:sym typeface="Arial"/>
              </a:rPr>
              <a:t>A Quest Called </a:t>
            </a:r>
            <a:r>
              <a:rPr b="1" i="0" lang="en-US" sz="10300" u="none" cap="small" strike="noStrike">
                <a:solidFill>
                  <a:schemeClr val="lt1"/>
                </a:solidFill>
                <a:latin typeface="Arial"/>
                <a:ea typeface="Arial"/>
                <a:cs typeface="Arial"/>
                <a:sym typeface="Arial"/>
              </a:rPr>
              <a:t>TRIBE</a:t>
            </a:r>
            <a:r>
              <a:rPr b="0" i="0" lang="en-US" sz="10300" u="none" cap="small" strike="noStrike">
                <a:solidFill>
                  <a:schemeClr val="lt1"/>
                </a:solidFill>
                <a:latin typeface="Arial"/>
                <a:ea typeface="Arial"/>
                <a:cs typeface="Arial"/>
                <a:sym typeface="Arial"/>
              </a:rPr>
              <a:t>: </a:t>
            </a:r>
            <a:endParaRPr b="0" i="1" sz="10300" u="none" cap="none" strike="noStrike">
              <a:solidFill>
                <a:schemeClr val="lt1"/>
              </a:solidFill>
              <a:latin typeface="Gill Sans"/>
              <a:ea typeface="Gill Sans"/>
              <a:cs typeface="Gill Sans"/>
              <a:sym typeface="Gill Sans"/>
            </a:endParaRPr>
          </a:p>
        </p:txBody>
      </p:sp>
      <p:sp>
        <p:nvSpPr>
          <p:cNvPr id="249" name="Google Shape;249;p1"/>
          <p:cNvSpPr txBox="1"/>
          <p:nvPr/>
        </p:nvSpPr>
        <p:spPr>
          <a:xfrm>
            <a:off x="24802275" y="266650"/>
            <a:ext cx="12231900" cy="5281800"/>
          </a:xfrm>
          <a:prstGeom prst="rect">
            <a:avLst/>
          </a:prstGeom>
          <a:noFill/>
          <a:ln>
            <a:noFill/>
          </a:ln>
        </p:spPr>
        <p:txBody>
          <a:bodyPr anchorCtr="0" anchor="t" bIns="176325" lIns="352650" spcFirstLastPara="1" rIns="352650" wrap="square" tIns="176325">
            <a:spAutoFit/>
          </a:bodyPr>
          <a:lstStyle/>
          <a:p>
            <a:pPr indent="0" lvl="0" marL="0" rtl="0" algn="l">
              <a:spcBef>
                <a:spcPts val="0"/>
              </a:spcBef>
              <a:spcAft>
                <a:spcPts val="0"/>
              </a:spcAft>
              <a:buClr>
                <a:schemeClr val="dk1"/>
              </a:buClr>
              <a:buSzPts val="5400"/>
              <a:buFont typeface="Arial"/>
              <a:buNone/>
            </a:pPr>
            <a:r>
              <a:rPr lang="en-US" sz="5400">
                <a:solidFill>
                  <a:schemeClr val="lt1"/>
                </a:solidFill>
              </a:rPr>
              <a:t>MIDN 1/C: Michael Chen,  John Jenness,  Chris Kim, Justin Liaw</a:t>
            </a:r>
            <a:endParaRPr sz="5400">
              <a:solidFill>
                <a:schemeClr val="lt1"/>
              </a:solidFill>
            </a:endParaRPr>
          </a:p>
          <a:p>
            <a:pPr indent="0" lvl="0" marL="0" rtl="0" algn="l">
              <a:spcBef>
                <a:spcPts val="0"/>
              </a:spcBef>
              <a:spcAft>
                <a:spcPts val="0"/>
              </a:spcAft>
              <a:buClr>
                <a:schemeClr val="dk1"/>
              </a:buClr>
              <a:buSzPts val="5400"/>
              <a:buFont typeface="Arial"/>
              <a:buNone/>
            </a:pPr>
            <a:r>
              <a:t/>
            </a:r>
            <a:endParaRPr b="1" sz="5400">
              <a:solidFill>
                <a:schemeClr val="lt1"/>
              </a:solidFill>
            </a:endParaRPr>
          </a:p>
          <a:p>
            <a:pPr indent="0" lvl="0" marL="0" rtl="0" algn="l">
              <a:spcBef>
                <a:spcPts val="0"/>
              </a:spcBef>
              <a:spcAft>
                <a:spcPts val="0"/>
              </a:spcAft>
              <a:buClr>
                <a:schemeClr val="dk1"/>
              </a:buClr>
              <a:buSzPts val="5400"/>
              <a:buFont typeface="Arial"/>
              <a:buNone/>
            </a:pPr>
            <a:r>
              <a:rPr lang="en-US" sz="5200">
                <a:solidFill>
                  <a:schemeClr val="lt1"/>
                </a:solidFill>
              </a:rPr>
              <a:t>Dr. Dane Brown,  Cyber Operations </a:t>
            </a:r>
            <a:endParaRPr sz="5200">
              <a:solidFill>
                <a:schemeClr val="lt1"/>
              </a:solidFill>
            </a:endParaRPr>
          </a:p>
          <a:p>
            <a:pPr indent="0" lvl="0" marL="0" rtl="0" algn="l">
              <a:spcBef>
                <a:spcPts val="0"/>
              </a:spcBef>
              <a:spcAft>
                <a:spcPts val="0"/>
              </a:spcAft>
              <a:buClr>
                <a:schemeClr val="dk1"/>
              </a:buClr>
              <a:buSzPts val="5400"/>
              <a:buFont typeface="Arial"/>
              <a:buNone/>
            </a:pPr>
            <a:r>
              <a:rPr lang="en-US" sz="5200">
                <a:solidFill>
                  <a:schemeClr val="lt1"/>
                </a:solidFill>
              </a:rPr>
              <a:t>CDR. Edgar Jatho, Computer Science</a:t>
            </a:r>
            <a:endParaRPr sz="1200">
              <a:solidFill>
                <a:schemeClr val="dk1"/>
              </a:solidFill>
            </a:endParaRPr>
          </a:p>
          <a:p>
            <a:pPr indent="0" lvl="0" marL="0" marR="0" rtl="0" algn="l">
              <a:lnSpc>
                <a:spcPct val="100000"/>
              </a:lnSpc>
              <a:spcBef>
                <a:spcPts val="0"/>
              </a:spcBef>
              <a:spcAft>
                <a:spcPts val="0"/>
              </a:spcAft>
              <a:buClr>
                <a:srgbClr val="000000"/>
              </a:buClr>
              <a:buSzPts val="5400"/>
              <a:buFont typeface="Arial"/>
              <a:buNone/>
            </a:pPr>
            <a:r>
              <a:t/>
            </a:r>
            <a:endParaRPr b="1" sz="5400">
              <a:solidFill>
                <a:schemeClr val="lt1"/>
              </a:solidFill>
            </a:endParaRPr>
          </a:p>
        </p:txBody>
      </p:sp>
      <p:sp>
        <p:nvSpPr>
          <p:cNvPr id="250" name="Google Shape;250;p1"/>
          <p:cNvSpPr txBox="1"/>
          <p:nvPr/>
        </p:nvSpPr>
        <p:spPr>
          <a:xfrm>
            <a:off x="31288041" y="22026164"/>
            <a:ext cx="5609100" cy="13722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Gill Sans"/>
                <a:ea typeface="Gill Sans"/>
                <a:cs typeface="Gill Sans"/>
                <a:sym typeface="Gill Sans"/>
              </a:rPr>
              <a:t>References</a:t>
            </a:r>
            <a:endParaRPr b="0" i="0" sz="1400" u="none" cap="none" strike="noStrike">
              <a:solidFill>
                <a:srgbClr val="000000"/>
              </a:solidFill>
              <a:latin typeface="Arial"/>
              <a:ea typeface="Arial"/>
              <a:cs typeface="Arial"/>
              <a:sym typeface="Arial"/>
            </a:endParaRPr>
          </a:p>
        </p:txBody>
      </p:sp>
      <p:sp>
        <p:nvSpPr>
          <p:cNvPr id="251" name="Google Shape;251;p1"/>
          <p:cNvSpPr txBox="1"/>
          <p:nvPr/>
        </p:nvSpPr>
        <p:spPr>
          <a:xfrm>
            <a:off x="27294900" y="5207375"/>
            <a:ext cx="7910100" cy="13722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Gill Sans"/>
                <a:ea typeface="Gill Sans"/>
                <a:cs typeface="Gill Sans"/>
                <a:sym typeface="Gill Sans"/>
              </a:rPr>
              <a:t>Conclusions</a:t>
            </a:r>
            <a:endParaRPr b="0" i="0" sz="1400" u="none" cap="none" strike="noStrike">
              <a:solidFill>
                <a:srgbClr val="000000"/>
              </a:solidFill>
              <a:latin typeface="Arial"/>
              <a:ea typeface="Arial"/>
              <a:cs typeface="Arial"/>
              <a:sym typeface="Arial"/>
            </a:endParaRPr>
          </a:p>
        </p:txBody>
      </p:sp>
      <p:sp>
        <p:nvSpPr>
          <p:cNvPr id="252" name="Google Shape;252;p1"/>
          <p:cNvSpPr txBox="1"/>
          <p:nvPr/>
        </p:nvSpPr>
        <p:spPr>
          <a:xfrm>
            <a:off x="14992300" y="5125125"/>
            <a:ext cx="7512300" cy="13722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Gill Sans"/>
                <a:ea typeface="Gill Sans"/>
                <a:cs typeface="Gill Sans"/>
                <a:sym typeface="Gill Sans"/>
              </a:rPr>
              <a:t>Methodology</a:t>
            </a:r>
            <a:endParaRPr b="0" i="0" sz="1400" u="none" cap="none" strike="noStrike">
              <a:solidFill>
                <a:srgbClr val="000000"/>
              </a:solidFill>
              <a:latin typeface="Arial"/>
              <a:ea typeface="Arial"/>
              <a:cs typeface="Arial"/>
              <a:sym typeface="Arial"/>
            </a:endParaRPr>
          </a:p>
        </p:txBody>
      </p:sp>
      <p:sp>
        <p:nvSpPr>
          <p:cNvPr id="253" name="Google Shape;253;p1"/>
          <p:cNvSpPr txBox="1"/>
          <p:nvPr/>
        </p:nvSpPr>
        <p:spPr>
          <a:xfrm>
            <a:off x="3275766" y="5078721"/>
            <a:ext cx="4602300" cy="13719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Gill Sans"/>
                <a:ea typeface="Gill Sans"/>
                <a:cs typeface="Gill Sans"/>
                <a:sym typeface="Gill Sans"/>
              </a:rPr>
              <a:t>Abstract</a:t>
            </a:r>
            <a:endParaRPr b="0" i="0" sz="1400" u="none" cap="none" strike="noStrike">
              <a:solidFill>
                <a:srgbClr val="000000"/>
              </a:solidFill>
              <a:latin typeface="Arial"/>
              <a:ea typeface="Arial"/>
              <a:cs typeface="Arial"/>
              <a:sym typeface="Arial"/>
            </a:endParaRPr>
          </a:p>
        </p:txBody>
      </p:sp>
      <p:sp>
        <p:nvSpPr>
          <p:cNvPr id="254" name="Google Shape;254;p1"/>
          <p:cNvSpPr txBox="1"/>
          <p:nvPr/>
        </p:nvSpPr>
        <p:spPr>
          <a:xfrm>
            <a:off x="346850" y="6294725"/>
            <a:ext cx="10356300" cy="6359100"/>
          </a:xfrm>
          <a:prstGeom prst="rect">
            <a:avLst/>
          </a:prstGeom>
          <a:noFill/>
          <a:ln>
            <a:noFill/>
          </a:ln>
        </p:spPr>
        <p:txBody>
          <a:bodyPr anchorCtr="0" anchor="t" bIns="176325" lIns="352675" spcFirstLastPara="1" rIns="352675" wrap="square" tIns="176325">
            <a:spAutoFit/>
          </a:bodyPr>
          <a:lstStyle/>
          <a:p>
            <a:pPr indent="0" lvl="0" marL="0" rtl="0" algn="l">
              <a:spcBef>
                <a:spcPts val="0"/>
              </a:spcBef>
              <a:spcAft>
                <a:spcPts val="0"/>
              </a:spcAft>
              <a:buClr>
                <a:schemeClr val="dk1"/>
              </a:buClr>
              <a:buSzPts val="1100"/>
              <a:buFont typeface="Arial"/>
              <a:buNone/>
            </a:pPr>
            <a:r>
              <a:rPr b="1" lang="en-US" sz="3900">
                <a:solidFill>
                  <a:schemeClr val="dk1"/>
                </a:solidFill>
              </a:rPr>
              <a:t>We propose to use an </a:t>
            </a:r>
            <a:r>
              <a:rPr b="1" i="0" lang="en-US" sz="3900" u="none" cap="none" strike="noStrike">
                <a:solidFill>
                  <a:schemeClr val="dk1"/>
                </a:solidFill>
              </a:rPr>
              <a:t>autoencoder</a:t>
            </a:r>
            <a:r>
              <a:rPr b="1" i="0" lang="en-US" sz="3900" u="none" cap="none" strike="noStrike">
                <a:solidFill>
                  <a:schemeClr val="dk1"/>
                </a:solidFill>
              </a:rPr>
              <a:t> to classify malware binaries.This novel approach will </a:t>
            </a:r>
            <a:r>
              <a:rPr b="1" lang="en-US" sz="3900">
                <a:solidFill>
                  <a:schemeClr val="dk1"/>
                </a:solidFill>
              </a:rPr>
              <a:t>classify malware</a:t>
            </a:r>
            <a:r>
              <a:rPr b="1" i="0" lang="en-US" sz="3900" u="none" cap="none" strike="noStrike">
                <a:solidFill>
                  <a:schemeClr val="dk1"/>
                </a:solidFill>
              </a:rPr>
              <a:t> </a:t>
            </a:r>
            <a:r>
              <a:rPr b="1" lang="en-US" sz="3900">
                <a:solidFill>
                  <a:schemeClr val="dk1"/>
                </a:solidFill>
              </a:rPr>
              <a:t>into Tribal Relation Inferential Binary Encoder  (TRIBE) clusters which will reduce the total number malware family classifications in order to improve malware triage.</a:t>
            </a:r>
            <a:endParaRPr b="1" sz="3900">
              <a:solidFill>
                <a:schemeClr val="dk1"/>
              </a:solidFill>
            </a:endParaRPr>
          </a:p>
          <a:p>
            <a:pPr indent="0" lvl="0" marL="0" marR="0" rtl="0" algn="l">
              <a:lnSpc>
                <a:spcPct val="100000"/>
              </a:lnSpc>
              <a:spcBef>
                <a:spcPts val="0"/>
              </a:spcBef>
              <a:spcAft>
                <a:spcPts val="0"/>
              </a:spcAft>
              <a:buClr>
                <a:srgbClr val="000000"/>
              </a:buClr>
              <a:buSzPts val="3900"/>
              <a:buFont typeface="Arial"/>
              <a:buNone/>
            </a:pPr>
            <a:r>
              <a:t/>
            </a:r>
            <a:endParaRPr sz="3900">
              <a:solidFill>
                <a:schemeClr val="dk1"/>
              </a:solidFill>
            </a:endParaRPr>
          </a:p>
          <a:p>
            <a:pPr indent="0" lvl="0" marL="0" marR="0" rtl="0" algn="l">
              <a:lnSpc>
                <a:spcPct val="100000"/>
              </a:lnSpc>
              <a:spcBef>
                <a:spcPts val="0"/>
              </a:spcBef>
              <a:spcAft>
                <a:spcPts val="0"/>
              </a:spcAft>
              <a:buClr>
                <a:srgbClr val="000000"/>
              </a:buClr>
              <a:buSzPts val="3900"/>
              <a:buFont typeface="Arial"/>
              <a:buNone/>
            </a:pPr>
            <a:r>
              <a:t/>
            </a:r>
            <a:endParaRPr sz="3900">
              <a:solidFill>
                <a:schemeClr val="dk1"/>
              </a:solidFill>
            </a:endParaRPr>
          </a:p>
        </p:txBody>
      </p:sp>
      <p:sp>
        <p:nvSpPr>
          <p:cNvPr id="255" name="Google Shape;255;p1"/>
          <p:cNvSpPr txBox="1"/>
          <p:nvPr/>
        </p:nvSpPr>
        <p:spPr>
          <a:xfrm>
            <a:off x="2514091" y="15635100"/>
            <a:ext cx="6478500" cy="13722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Gill Sans"/>
                <a:ea typeface="Gill Sans"/>
                <a:cs typeface="Gill Sans"/>
                <a:sym typeface="Gill Sans"/>
              </a:rPr>
              <a:t>Importance</a:t>
            </a:r>
            <a:endParaRPr b="0" i="0" sz="1400" u="none" cap="none" strike="noStrike">
              <a:solidFill>
                <a:srgbClr val="000000"/>
              </a:solidFill>
              <a:latin typeface="Arial"/>
              <a:ea typeface="Arial"/>
              <a:cs typeface="Arial"/>
              <a:sym typeface="Arial"/>
            </a:endParaRPr>
          </a:p>
        </p:txBody>
      </p:sp>
      <p:cxnSp>
        <p:nvCxnSpPr>
          <p:cNvPr id="256" name="Google Shape;256;p1"/>
          <p:cNvCxnSpPr/>
          <p:nvPr/>
        </p:nvCxnSpPr>
        <p:spPr>
          <a:xfrm>
            <a:off x="24957881" y="-16004"/>
            <a:ext cx="0" cy="5117695"/>
          </a:xfrm>
          <a:prstGeom prst="straightConnector1">
            <a:avLst/>
          </a:prstGeom>
          <a:noFill/>
          <a:ln cap="flat" cmpd="sng" w="69850">
            <a:solidFill>
              <a:schemeClr val="lt1"/>
            </a:solidFill>
            <a:prstDash val="solid"/>
            <a:round/>
            <a:headEnd len="sm" w="sm" type="none"/>
            <a:tailEnd len="sm" w="sm" type="none"/>
          </a:ln>
        </p:spPr>
      </p:cxnSp>
      <p:grpSp>
        <p:nvGrpSpPr>
          <p:cNvPr id="257" name="Google Shape;257;p1"/>
          <p:cNvGrpSpPr/>
          <p:nvPr/>
        </p:nvGrpSpPr>
        <p:grpSpPr>
          <a:xfrm>
            <a:off x="21520118" y="1073028"/>
            <a:ext cx="2765706" cy="2765706"/>
            <a:chOff x="32241586" y="988835"/>
            <a:chExt cx="3025875" cy="3025875"/>
          </a:xfrm>
        </p:grpSpPr>
        <p:sp>
          <p:nvSpPr>
            <p:cNvPr id="258" name="Google Shape;258;p1"/>
            <p:cNvSpPr/>
            <p:nvPr/>
          </p:nvSpPr>
          <p:spPr>
            <a:xfrm>
              <a:off x="32241586" y="988835"/>
              <a:ext cx="3025875" cy="3025875"/>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259" name="Google Shape;259;p1"/>
            <p:cNvSpPr/>
            <p:nvPr/>
          </p:nvSpPr>
          <p:spPr>
            <a:xfrm>
              <a:off x="32349746" y="1665624"/>
              <a:ext cx="2809554" cy="1616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554"/>
                  </a:solidFill>
                  <a:latin typeface="Garamond"/>
                  <a:ea typeface="Garamond"/>
                  <a:cs typeface="Garamond"/>
                  <a:sym typeface="Garamond"/>
                </a:rPr>
                <a:t>Insert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554"/>
                  </a:solidFill>
                  <a:latin typeface="Garamond"/>
                  <a:ea typeface="Garamond"/>
                  <a:cs typeface="Garamond"/>
                  <a:sym typeface="Garamond"/>
                </a:rPr>
                <a:t>Department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554"/>
                  </a:solidFill>
                  <a:latin typeface="Garamond"/>
                  <a:ea typeface="Garamond"/>
                  <a:cs typeface="Garamond"/>
                  <a:sym typeface="Garamond"/>
                </a:rPr>
                <a:t>Logo</a:t>
              </a:r>
              <a:endParaRPr b="0" i="0" sz="1400" u="none" cap="none" strike="noStrike">
                <a:solidFill>
                  <a:srgbClr val="000000"/>
                </a:solidFill>
                <a:latin typeface="Arial"/>
                <a:ea typeface="Arial"/>
                <a:cs typeface="Arial"/>
                <a:sym typeface="Arial"/>
              </a:endParaRPr>
            </a:p>
          </p:txBody>
        </p:sp>
      </p:grpSp>
      <p:sp>
        <p:nvSpPr>
          <p:cNvPr id="260" name="Google Shape;260;p1"/>
          <p:cNvSpPr/>
          <p:nvPr/>
        </p:nvSpPr>
        <p:spPr>
          <a:xfrm>
            <a:off x="11352900" y="6644450"/>
            <a:ext cx="6704100" cy="5117700"/>
          </a:xfrm>
          <a:prstGeom prst="flowChart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261" name="Google Shape;261;p1"/>
          <p:cNvPicPr preferRelativeResize="0"/>
          <p:nvPr/>
        </p:nvPicPr>
        <p:blipFill>
          <a:blip r:embed="rId5">
            <a:alphaModFix/>
          </a:blip>
          <a:stretch>
            <a:fillRect/>
          </a:stretch>
        </p:blipFill>
        <p:spPr>
          <a:xfrm>
            <a:off x="20772568" y="265150"/>
            <a:ext cx="3933831" cy="4063500"/>
          </a:xfrm>
          <a:prstGeom prst="rect">
            <a:avLst/>
          </a:prstGeom>
          <a:solidFill>
            <a:srgbClr val="002554"/>
          </a:solidFill>
          <a:ln>
            <a:noFill/>
          </a:ln>
        </p:spPr>
      </p:pic>
      <p:pic>
        <p:nvPicPr>
          <p:cNvPr id="262" name="Google Shape;262;p1"/>
          <p:cNvPicPr preferRelativeResize="0"/>
          <p:nvPr/>
        </p:nvPicPr>
        <p:blipFill rotWithShape="1">
          <a:blip r:embed="rId6">
            <a:alphaModFix/>
          </a:blip>
          <a:srcRect b="0" l="0" r="0" t="0"/>
          <a:stretch/>
        </p:blipFill>
        <p:spPr>
          <a:xfrm>
            <a:off x="22220125" y="-152550"/>
            <a:ext cx="2674651" cy="2674651"/>
          </a:xfrm>
          <a:prstGeom prst="rect">
            <a:avLst/>
          </a:prstGeom>
          <a:noFill/>
          <a:ln>
            <a:noFill/>
          </a:ln>
        </p:spPr>
      </p:pic>
      <p:pic>
        <p:nvPicPr>
          <p:cNvPr id="263" name="Google Shape;263;p1"/>
          <p:cNvPicPr preferRelativeResize="0"/>
          <p:nvPr/>
        </p:nvPicPr>
        <p:blipFill rotWithShape="1">
          <a:blip r:embed="rId7">
            <a:alphaModFix/>
          </a:blip>
          <a:srcRect b="0" l="0" r="0" t="0"/>
          <a:stretch/>
        </p:blipFill>
        <p:spPr>
          <a:xfrm>
            <a:off x="22220125" y="2307000"/>
            <a:ext cx="2674650" cy="2674650"/>
          </a:xfrm>
          <a:prstGeom prst="rect">
            <a:avLst/>
          </a:prstGeom>
          <a:noFill/>
          <a:ln>
            <a:noFill/>
          </a:ln>
        </p:spPr>
      </p:pic>
      <p:sp>
        <p:nvSpPr>
          <p:cNvPr id="264" name="Google Shape;264;p1"/>
          <p:cNvSpPr/>
          <p:nvPr/>
        </p:nvSpPr>
        <p:spPr>
          <a:xfrm>
            <a:off x="11381150" y="20345400"/>
            <a:ext cx="14768700" cy="63591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265" name="Google Shape;265;p1"/>
          <p:cNvSpPr txBox="1"/>
          <p:nvPr/>
        </p:nvSpPr>
        <p:spPr>
          <a:xfrm>
            <a:off x="15358300" y="20546925"/>
            <a:ext cx="8260800" cy="13722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Gill Sans"/>
                <a:ea typeface="Gill Sans"/>
                <a:cs typeface="Gill Sans"/>
                <a:sym typeface="Gill Sans"/>
              </a:rPr>
              <a:t>Product Details</a:t>
            </a:r>
            <a:endParaRPr b="0" i="0" sz="1400" u="none" cap="none" strike="noStrike">
              <a:solidFill>
                <a:srgbClr val="000000"/>
              </a:solidFill>
              <a:latin typeface="Arial"/>
              <a:ea typeface="Arial"/>
              <a:cs typeface="Arial"/>
              <a:sym typeface="Arial"/>
            </a:endParaRPr>
          </a:p>
        </p:txBody>
      </p:sp>
      <p:sp>
        <p:nvSpPr>
          <p:cNvPr id="266" name="Google Shape;266;p1"/>
          <p:cNvSpPr txBox="1"/>
          <p:nvPr/>
        </p:nvSpPr>
        <p:spPr>
          <a:xfrm>
            <a:off x="11929550" y="22192325"/>
            <a:ext cx="8260800" cy="3786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900"/>
              <a:buFont typeface="Arial"/>
              <a:buNone/>
            </a:pPr>
            <a:r>
              <a:rPr b="1" i="0" lang="en-US" sz="3900" u="none" cap="none" strike="noStrike">
                <a:solidFill>
                  <a:schemeClr val="dk1"/>
                </a:solidFill>
              </a:rPr>
              <a:t>Our end deliverable will be a Dockerized command line tool that can take </a:t>
            </a:r>
            <a:r>
              <a:rPr b="1" lang="en-US" sz="3900">
                <a:solidFill>
                  <a:schemeClr val="dk1"/>
                </a:solidFill>
              </a:rPr>
              <a:t>in</a:t>
            </a:r>
            <a:r>
              <a:rPr b="1" i="0" lang="en-US" sz="3900" u="none" cap="none" strike="noStrike">
                <a:solidFill>
                  <a:schemeClr val="dk1"/>
                </a:solidFill>
              </a:rPr>
              <a:t> binary files and returns the classification of each binary. This tool will arrive pre-trained. </a:t>
            </a:r>
            <a:endParaRPr b="1" i="0" sz="3900" u="none" cap="none" strike="noStrike">
              <a:solidFill>
                <a:schemeClr val="dk1"/>
              </a:solidFill>
            </a:endParaRPr>
          </a:p>
        </p:txBody>
      </p:sp>
      <p:sp>
        <p:nvSpPr>
          <p:cNvPr id="267" name="Google Shape;267;p1"/>
          <p:cNvSpPr txBox="1"/>
          <p:nvPr/>
        </p:nvSpPr>
        <p:spPr>
          <a:xfrm>
            <a:off x="26995950" y="6896663"/>
            <a:ext cx="8834400" cy="4987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900"/>
              <a:buFont typeface="Arial"/>
              <a:buNone/>
            </a:pPr>
            <a:r>
              <a:rPr b="1" i="0" lang="en-US" sz="3900" u="none" cap="none" strike="noStrike">
                <a:solidFill>
                  <a:schemeClr val="dk1"/>
                </a:solidFill>
              </a:rPr>
              <a:t>We hope to find that </a:t>
            </a:r>
            <a:r>
              <a:rPr b="1" lang="en-US" sz="3900">
                <a:solidFill>
                  <a:schemeClr val="dk1"/>
                </a:solidFill>
              </a:rPr>
              <a:t>by </a:t>
            </a:r>
            <a:r>
              <a:rPr b="1" lang="en-US" sz="3900">
                <a:solidFill>
                  <a:schemeClr val="dk1"/>
                </a:solidFill>
              </a:rPr>
              <a:t>utilizing an unsupervised</a:t>
            </a:r>
            <a:r>
              <a:rPr b="1" lang="en-US" sz="3900">
                <a:solidFill>
                  <a:schemeClr val="dk1"/>
                </a:solidFill>
              </a:rPr>
              <a:t> autoencoder we</a:t>
            </a:r>
            <a:r>
              <a:rPr b="1" i="0" lang="en-US" sz="3900" u="none" cap="none" strike="noStrike">
                <a:solidFill>
                  <a:schemeClr val="dk1"/>
                </a:solidFill>
              </a:rPr>
              <a:t> can “see” around the obfuscation presented by polymorphism and mutation in order to reduce the total number of </a:t>
            </a:r>
            <a:r>
              <a:rPr b="1" lang="en-US" sz="3900">
                <a:solidFill>
                  <a:schemeClr val="dk1"/>
                </a:solidFill>
              </a:rPr>
              <a:t>classification malware can be grouped into and create an efficient classification tool.</a:t>
            </a:r>
            <a:endParaRPr b="1" i="0" sz="3900" u="none" cap="none" strike="noStrike">
              <a:solidFill>
                <a:schemeClr val="dk1"/>
              </a:solidFill>
            </a:endParaRPr>
          </a:p>
        </p:txBody>
      </p:sp>
      <p:sp>
        <p:nvSpPr>
          <p:cNvPr id="268" name="Google Shape;268;p1"/>
          <p:cNvSpPr txBox="1"/>
          <p:nvPr/>
        </p:nvSpPr>
        <p:spPr>
          <a:xfrm>
            <a:off x="11606601" y="6644525"/>
            <a:ext cx="6704100" cy="2493600"/>
          </a:xfrm>
          <a:prstGeom prst="rect">
            <a:avLst/>
          </a:prstGeom>
          <a:noFill/>
          <a:ln>
            <a:noFill/>
          </a:ln>
        </p:spPr>
        <p:txBody>
          <a:bodyPr anchorCtr="0" anchor="t" bIns="91425" lIns="91425" spcFirstLastPara="1" rIns="91425" wrap="square" tIns="91425">
            <a:spAutoFit/>
          </a:bodyPr>
          <a:lstStyle/>
          <a:p>
            <a:pPr indent="-546100" lvl="0" marL="457200" rtl="0" algn="l">
              <a:lnSpc>
                <a:spcPct val="100000"/>
              </a:lnSpc>
              <a:spcBef>
                <a:spcPts val="0"/>
              </a:spcBef>
              <a:spcAft>
                <a:spcPts val="0"/>
              </a:spcAft>
              <a:buClr>
                <a:schemeClr val="dk1"/>
              </a:buClr>
              <a:buSzPts val="5000"/>
              <a:buAutoNum type="arabicPeriod"/>
            </a:pPr>
            <a:r>
              <a:rPr b="1" lang="en-US" sz="5000">
                <a:solidFill>
                  <a:schemeClr val="dk1"/>
                </a:solidFill>
              </a:rPr>
              <a:t>Obtain large set of labeled executable malware binaries</a:t>
            </a:r>
            <a:endParaRPr sz="5000">
              <a:solidFill>
                <a:schemeClr val="dk1"/>
              </a:solidFill>
              <a:latin typeface="Calibri"/>
              <a:ea typeface="Calibri"/>
              <a:cs typeface="Calibri"/>
              <a:sym typeface="Calibri"/>
            </a:endParaRPr>
          </a:p>
        </p:txBody>
      </p:sp>
      <p:pic>
        <p:nvPicPr>
          <p:cNvPr id="269" name="Google Shape;269;p1"/>
          <p:cNvPicPr preferRelativeResize="0"/>
          <p:nvPr/>
        </p:nvPicPr>
        <p:blipFill rotWithShape="1">
          <a:blip r:embed="rId8">
            <a:alphaModFix/>
          </a:blip>
          <a:srcRect b="0" l="0" r="0" t="0"/>
          <a:stretch/>
        </p:blipFill>
        <p:spPr>
          <a:xfrm>
            <a:off x="20213750" y="21895250"/>
            <a:ext cx="5051455" cy="4380750"/>
          </a:xfrm>
          <a:prstGeom prst="rect">
            <a:avLst/>
          </a:prstGeom>
          <a:solidFill>
            <a:srgbClr val="93B3D7"/>
          </a:solidFill>
          <a:ln>
            <a:noFill/>
          </a:ln>
        </p:spPr>
      </p:pic>
      <p:pic>
        <p:nvPicPr>
          <p:cNvPr id="270" name="Google Shape;270;p1"/>
          <p:cNvPicPr preferRelativeResize="0"/>
          <p:nvPr/>
        </p:nvPicPr>
        <p:blipFill rotWithShape="1">
          <a:blip r:embed="rId9">
            <a:alphaModFix/>
          </a:blip>
          <a:srcRect b="0" l="0" r="0" t="0"/>
          <a:stretch/>
        </p:blipFill>
        <p:spPr>
          <a:xfrm>
            <a:off x="1206400" y="11300625"/>
            <a:ext cx="8502600" cy="3694792"/>
          </a:xfrm>
          <a:prstGeom prst="rect">
            <a:avLst/>
          </a:prstGeom>
          <a:noFill/>
          <a:ln>
            <a:noFill/>
          </a:ln>
        </p:spPr>
      </p:pic>
      <p:sp>
        <p:nvSpPr>
          <p:cNvPr id="271" name="Google Shape;271;p1"/>
          <p:cNvSpPr/>
          <p:nvPr/>
        </p:nvSpPr>
        <p:spPr>
          <a:xfrm>
            <a:off x="26996000" y="18101700"/>
            <a:ext cx="8931000" cy="30276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272" name="Google Shape;272;p1"/>
          <p:cNvSpPr txBox="1"/>
          <p:nvPr/>
        </p:nvSpPr>
        <p:spPr>
          <a:xfrm>
            <a:off x="27732225" y="19317063"/>
            <a:ext cx="51906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4200"/>
              <a:buFont typeface="Arial"/>
              <a:buNone/>
            </a:pPr>
            <a:r>
              <a:rPr b="1" lang="en-US" sz="4200">
                <a:solidFill>
                  <a:schemeClr val="dk1"/>
                </a:solidFill>
              </a:rPr>
              <a:t>48GB Nvidia</a:t>
            </a:r>
            <a:r>
              <a:rPr b="1" lang="en-US" sz="4200">
                <a:solidFill>
                  <a:schemeClr val="dk1"/>
                </a:solidFill>
              </a:rPr>
              <a:t> GPU provided by USNA</a:t>
            </a:r>
            <a:endParaRPr b="1" sz="4200">
              <a:solidFill>
                <a:schemeClr val="dk1"/>
              </a:solidFill>
            </a:endParaRPr>
          </a:p>
        </p:txBody>
      </p:sp>
      <p:sp>
        <p:nvSpPr>
          <p:cNvPr id="273" name="Google Shape;273;p1"/>
          <p:cNvSpPr txBox="1"/>
          <p:nvPr/>
        </p:nvSpPr>
        <p:spPr>
          <a:xfrm>
            <a:off x="654450" y="17172175"/>
            <a:ext cx="10048500" cy="535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1" lang="en-US" sz="4200">
                <a:solidFill>
                  <a:schemeClr val="dk1"/>
                </a:solidFill>
              </a:rPr>
              <a:t>Polymorphic and mutational malware has led to the rise in number of </a:t>
            </a:r>
            <a:r>
              <a:rPr b="1" lang="en-US" sz="4200">
                <a:solidFill>
                  <a:schemeClr val="dk1"/>
                </a:solidFill>
              </a:rPr>
              <a:t>extraneous</a:t>
            </a:r>
            <a:r>
              <a:rPr b="1" lang="en-US" sz="4200">
                <a:solidFill>
                  <a:schemeClr val="dk1"/>
                </a:solidFill>
              </a:rPr>
              <a:t> </a:t>
            </a:r>
            <a:r>
              <a:rPr b="1" lang="en-US" sz="4200">
                <a:solidFill>
                  <a:schemeClr val="dk1"/>
                </a:solidFill>
              </a:rPr>
              <a:t>antivirus</a:t>
            </a:r>
            <a:r>
              <a:rPr b="1" lang="en-US" sz="4200">
                <a:solidFill>
                  <a:schemeClr val="dk1"/>
                </a:solidFill>
              </a:rPr>
              <a:t> labels[11]. </a:t>
            </a:r>
            <a:r>
              <a:rPr b="1" i="0" lang="en-US" sz="4200" u="none" cap="none" strike="noStrike">
                <a:solidFill>
                  <a:schemeClr val="dk1"/>
                </a:solidFill>
              </a:rPr>
              <a:t>Our goal is to reduce the time it takes for Security Operation Centers (SOCs) to </a:t>
            </a:r>
            <a:r>
              <a:rPr b="1" lang="en-US" sz="4200">
                <a:solidFill>
                  <a:schemeClr val="dk1"/>
                </a:solidFill>
              </a:rPr>
              <a:t>triage </a:t>
            </a:r>
            <a:r>
              <a:rPr b="1" i="0" lang="en-US" sz="4200" u="none" cap="none" strike="noStrike">
                <a:solidFill>
                  <a:schemeClr val="dk1"/>
                </a:solidFill>
              </a:rPr>
              <a:t>malware </a:t>
            </a:r>
            <a:r>
              <a:rPr b="1" lang="en-US" sz="4200">
                <a:solidFill>
                  <a:schemeClr val="dk1"/>
                </a:solidFill>
              </a:rPr>
              <a:t>by optimizing labels and producing an encoder-based classification tool.</a:t>
            </a:r>
            <a:endParaRPr b="1" i="0" sz="4200" u="none" cap="none" strike="noStrike">
              <a:solidFill>
                <a:schemeClr val="dk1"/>
              </a:solidFill>
            </a:endParaRPr>
          </a:p>
        </p:txBody>
      </p:sp>
      <p:sp>
        <p:nvSpPr>
          <p:cNvPr id="274" name="Google Shape;274;p1"/>
          <p:cNvSpPr/>
          <p:nvPr/>
        </p:nvSpPr>
        <p:spPr>
          <a:xfrm>
            <a:off x="18668100" y="6644450"/>
            <a:ext cx="7296600" cy="5117700"/>
          </a:xfrm>
          <a:prstGeom prst="flowChart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275" name="Google Shape;275;p1"/>
          <p:cNvSpPr txBox="1"/>
          <p:nvPr/>
        </p:nvSpPr>
        <p:spPr>
          <a:xfrm>
            <a:off x="18766225" y="12751588"/>
            <a:ext cx="7296600" cy="249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000">
                <a:solidFill>
                  <a:schemeClr val="dk1"/>
                </a:solidFill>
              </a:rPr>
              <a:t>3.	</a:t>
            </a:r>
            <a:r>
              <a:rPr b="1" lang="en-US" sz="5000">
                <a:solidFill>
                  <a:schemeClr val="dk1"/>
                </a:solidFill>
              </a:rPr>
              <a:t>Determine the most optimal groupings of TRIBES</a:t>
            </a:r>
            <a:endParaRPr sz="12375">
              <a:solidFill>
                <a:schemeClr val="dk1"/>
              </a:solidFill>
              <a:latin typeface="Calibri"/>
              <a:ea typeface="Calibri"/>
              <a:cs typeface="Calibri"/>
              <a:sym typeface="Calibri"/>
            </a:endParaRPr>
          </a:p>
        </p:txBody>
      </p:sp>
      <p:sp>
        <p:nvSpPr>
          <p:cNvPr id="276" name="Google Shape;276;p1"/>
          <p:cNvSpPr txBox="1"/>
          <p:nvPr/>
        </p:nvSpPr>
        <p:spPr>
          <a:xfrm>
            <a:off x="11606600" y="12345088"/>
            <a:ext cx="6704100" cy="326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000">
                <a:solidFill>
                  <a:schemeClr val="dk1"/>
                </a:solidFill>
                <a:latin typeface="Calibri"/>
                <a:ea typeface="Calibri"/>
                <a:cs typeface="Calibri"/>
                <a:sym typeface="Calibri"/>
              </a:rPr>
              <a:t>4.	</a:t>
            </a:r>
            <a:r>
              <a:rPr b="1" lang="en-US" sz="5000">
                <a:solidFill>
                  <a:schemeClr val="dk1"/>
                </a:solidFill>
              </a:rPr>
              <a:t>Build a transformer-based malware classifier using the TRIBES</a:t>
            </a:r>
            <a:endParaRPr b="1" sz="5000">
              <a:solidFill>
                <a:schemeClr val="dk1"/>
              </a:solidFill>
              <a:latin typeface="Calibri"/>
              <a:ea typeface="Calibri"/>
              <a:cs typeface="Calibri"/>
              <a:sym typeface="Calibri"/>
            </a:endParaRPr>
          </a:p>
        </p:txBody>
      </p:sp>
      <p:sp>
        <p:nvSpPr>
          <p:cNvPr id="277" name="Google Shape;277;p1"/>
          <p:cNvSpPr txBox="1"/>
          <p:nvPr/>
        </p:nvSpPr>
        <p:spPr>
          <a:xfrm>
            <a:off x="18683275" y="6717000"/>
            <a:ext cx="7462500" cy="2001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000">
                <a:solidFill>
                  <a:schemeClr val="dk1"/>
                </a:solidFill>
                <a:latin typeface="Calibri"/>
                <a:ea typeface="Calibri"/>
                <a:cs typeface="Calibri"/>
                <a:sym typeface="Calibri"/>
              </a:rPr>
              <a:t>2.	</a:t>
            </a:r>
            <a:r>
              <a:rPr b="1" lang="en-US" sz="5000">
                <a:solidFill>
                  <a:schemeClr val="dk1"/>
                </a:solidFill>
              </a:rPr>
              <a:t>Create autoencoder</a:t>
            </a:r>
            <a:endParaRPr b="1" sz="5000">
              <a:solidFill>
                <a:schemeClr val="dk1"/>
              </a:solidFill>
            </a:endParaRPr>
          </a:p>
          <a:p>
            <a:pPr indent="0" lvl="0" marL="1371600" rtl="0" algn="l">
              <a:spcBef>
                <a:spcPts val="0"/>
              </a:spcBef>
              <a:spcAft>
                <a:spcPts val="0"/>
              </a:spcAft>
              <a:buNone/>
            </a:pPr>
            <a:r>
              <a:rPr b="1" lang="en-US" sz="3400">
                <a:solidFill>
                  <a:schemeClr val="dk1"/>
                </a:solidFill>
              </a:rPr>
              <a:t>(</a:t>
            </a:r>
            <a:r>
              <a:rPr b="1" lang="en-US" sz="3400">
                <a:solidFill>
                  <a:schemeClr val="dk1"/>
                </a:solidFill>
                <a:extLst>
                  <a:ext uri="http://customooxmlschemas.google.com/">
                    <go:slidesCustomData xmlns:go="http://customooxmlschemas.google.com/" textRoundtripDataId="8"/>
                  </a:ext>
                </a:extLst>
              </a:rPr>
              <a:t>sequence-to-sequence</a:t>
            </a:r>
            <a:r>
              <a:rPr b="1" lang="en-US" sz="3400">
                <a:solidFill>
                  <a:schemeClr val="dk1"/>
                </a:solidFill>
              </a:rPr>
              <a:t> &amp; transformer based)</a:t>
            </a:r>
            <a:endParaRPr sz="3400">
              <a:solidFill>
                <a:schemeClr val="dk1"/>
              </a:solidFill>
              <a:latin typeface="Calibri"/>
              <a:ea typeface="Calibri"/>
              <a:cs typeface="Calibri"/>
              <a:sym typeface="Calibri"/>
            </a:endParaRPr>
          </a:p>
        </p:txBody>
      </p:sp>
      <p:sp>
        <p:nvSpPr>
          <p:cNvPr id="278" name="Google Shape;278;p1"/>
          <p:cNvSpPr txBox="1"/>
          <p:nvPr/>
        </p:nvSpPr>
        <p:spPr>
          <a:xfrm>
            <a:off x="13822500" y="18308750"/>
            <a:ext cx="8931000" cy="954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5000">
                <a:solidFill>
                  <a:schemeClr val="dk1"/>
                </a:solidFill>
                <a:latin typeface="Calibri"/>
                <a:ea typeface="Calibri"/>
                <a:cs typeface="Calibri"/>
                <a:sym typeface="Calibri"/>
              </a:rPr>
              <a:t>5.</a:t>
            </a:r>
            <a:r>
              <a:rPr b="1" lang="en-US" sz="5000">
                <a:solidFill>
                  <a:schemeClr val="dk1"/>
                </a:solidFill>
              </a:rPr>
              <a:t>Productizing the Classifier</a:t>
            </a:r>
            <a:endParaRPr b="1" sz="5000">
              <a:solidFill>
                <a:schemeClr val="dk1"/>
              </a:solidFill>
              <a:latin typeface="Calibri"/>
              <a:ea typeface="Calibri"/>
              <a:cs typeface="Calibri"/>
              <a:sym typeface="Calibri"/>
            </a:endParaRPr>
          </a:p>
        </p:txBody>
      </p:sp>
      <p:sp>
        <p:nvSpPr>
          <p:cNvPr id="279" name="Google Shape;279;p1"/>
          <p:cNvSpPr/>
          <p:nvPr/>
        </p:nvSpPr>
        <p:spPr>
          <a:xfrm>
            <a:off x="17576875" y="8651750"/>
            <a:ext cx="1275000" cy="11031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80" name="Google Shape;280;p1"/>
          <p:cNvSpPr/>
          <p:nvPr/>
        </p:nvSpPr>
        <p:spPr>
          <a:xfrm>
            <a:off x="18698588" y="12840688"/>
            <a:ext cx="7296600" cy="5117700"/>
          </a:xfrm>
          <a:prstGeom prst="flowChart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81" name="Google Shape;281;p1"/>
          <p:cNvPicPr preferRelativeResize="0"/>
          <p:nvPr/>
        </p:nvPicPr>
        <p:blipFill rotWithShape="1">
          <a:blip r:embed="rId10">
            <a:alphaModFix/>
          </a:blip>
          <a:srcRect b="0" l="0" r="0" t="0"/>
          <a:stretch/>
        </p:blipFill>
        <p:spPr>
          <a:xfrm>
            <a:off x="11772650" y="9368826"/>
            <a:ext cx="2445300" cy="2123379"/>
          </a:xfrm>
          <a:prstGeom prst="rect">
            <a:avLst/>
          </a:prstGeom>
          <a:noFill/>
          <a:ln>
            <a:noFill/>
          </a:ln>
        </p:spPr>
      </p:pic>
      <p:pic>
        <p:nvPicPr>
          <p:cNvPr id="282" name="Google Shape;282;p1"/>
          <p:cNvPicPr preferRelativeResize="0"/>
          <p:nvPr/>
        </p:nvPicPr>
        <p:blipFill>
          <a:blip r:embed="rId11">
            <a:alphaModFix/>
          </a:blip>
          <a:stretch>
            <a:fillRect/>
          </a:stretch>
        </p:blipFill>
        <p:spPr>
          <a:xfrm>
            <a:off x="21519525" y="14421500"/>
            <a:ext cx="3230825" cy="3535986"/>
          </a:xfrm>
          <a:prstGeom prst="rect">
            <a:avLst/>
          </a:prstGeom>
          <a:noFill/>
          <a:ln>
            <a:noFill/>
          </a:ln>
        </p:spPr>
      </p:pic>
      <p:pic>
        <p:nvPicPr>
          <p:cNvPr id="283" name="Google Shape;283;p1"/>
          <p:cNvPicPr preferRelativeResize="0"/>
          <p:nvPr/>
        </p:nvPicPr>
        <p:blipFill>
          <a:blip r:embed="rId12">
            <a:alphaModFix/>
          </a:blip>
          <a:stretch>
            <a:fillRect/>
          </a:stretch>
        </p:blipFill>
        <p:spPr>
          <a:xfrm>
            <a:off x="32302950" y="23327225"/>
            <a:ext cx="3027700" cy="3027700"/>
          </a:xfrm>
          <a:prstGeom prst="rect">
            <a:avLst/>
          </a:prstGeom>
          <a:noFill/>
          <a:ln>
            <a:noFill/>
          </a:ln>
        </p:spPr>
      </p:pic>
      <p:pic>
        <p:nvPicPr>
          <p:cNvPr id="284" name="Google Shape;284;p1"/>
          <p:cNvPicPr preferRelativeResize="0"/>
          <p:nvPr/>
        </p:nvPicPr>
        <p:blipFill>
          <a:blip r:embed="rId13">
            <a:alphaModFix/>
          </a:blip>
          <a:stretch>
            <a:fillRect/>
          </a:stretch>
        </p:blipFill>
        <p:spPr>
          <a:xfrm>
            <a:off x="14814392" y="9352313"/>
            <a:ext cx="2166033" cy="2156400"/>
          </a:xfrm>
          <a:prstGeom prst="rect">
            <a:avLst/>
          </a:prstGeom>
          <a:noFill/>
          <a:ln>
            <a:noFill/>
          </a:ln>
        </p:spPr>
      </p:pic>
      <p:sp>
        <p:nvSpPr>
          <p:cNvPr id="285" name="Google Shape;285;p1"/>
          <p:cNvSpPr txBox="1"/>
          <p:nvPr/>
        </p:nvSpPr>
        <p:spPr>
          <a:xfrm>
            <a:off x="3115500" y="2131200"/>
            <a:ext cx="19192800" cy="21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7400"/>
              <a:buFont typeface="Arial"/>
              <a:buNone/>
            </a:pPr>
            <a:r>
              <a:rPr lang="en-US" sz="7400" cap="small">
                <a:solidFill>
                  <a:schemeClr val="lt1"/>
                </a:solidFill>
              </a:rPr>
              <a:t>Clustering Malware Families for Enhanced Triage and Analysis</a:t>
            </a:r>
            <a:endParaRPr sz="12375">
              <a:solidFill>
                <a:schemeClr val="dk1"/>
              </a:solidFill>
              <a:latin typeface="Calibri"/>
              <a:ea typeface="Calibri"/>
              <a:cs typeface="Calibri"/>
              <a:sym typeface="Calibri"/>
            </a:endParaRPr>
          </a:p>
        </p:txBody>
      </p:sp>
      <p:sp>
        <p:nvSpPr>
          <p:cNvPr id="286" name="Google Shape;286;p1"/>
          <p:cNvSpPr txBox="1"/>
          <p:nvPr/>
        </p:nvSpPr>
        <p:spPr>
          <a:xfrm>
            <a:off x="27457028" y="18069865"/>
            <a:ext cx="8931000" cy="13722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Gill Sans"/>
                <a:ea typeface="Gill Sans"/>
                <a:cs typeface="Gill Sans"/>
                <a:sym typeface="Gill Sans"/>
                <a:extLst>
                  <a:ext uri="http://customooxmlschemas.google.com/">
                    <go:slidesCustomData xmlns:go="http://customooxmlschemas.google.com/" textRoundtripDataId="9"/>
                  </a:ext>
                </a:extLst>
              </a:rPr>
              <a:t>Acknowledgement</a:t>
            </a:r>
            <a:endParaRPr b="0" i="0" sz="1400" u="none" cap="none" strike="noStrike">
              <a:solidFill>
                <a:srgbClr val="000000"/>
              </a:solidFill>
              <a:latin typeface="Arial"/>
              <a:ea typeface="Arial"/>
              <a:cs typeface="Arial"/>
              <a:sym typeface="Arial"/>
            </a:endParaRPr>
          </a:p>
        </p:txBody>
      </p:sp>
      <p:sp>
        <p:nvSpPr>
          <p:cNvPr id="287" name="Google Shape;287;p1"/>
          <p:cNvSpPr/>
          <p:nvPr/>
        </p:nvSpPr>
        <p:spPr>
          <a:xfrm>
            <a:off x="11489725" y="12362900"/>
            <a:ext cx="5918550" cy="5356500"/>
          </a:xfrm>
          <a:prstGeom prst="flowChart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88" name="Google Shape;288;p1"/>
          <p:cNvPicPr preferRelativeResize="0"/>
          <p:nvPr/>
        </p:nvPicPr>
        <p:blipFill rotWithShape="1">
          <a:blip r:embed="rId14">
            <a:alphaModFix/>
          </a:blip>
          <a:srcRect b="0" l="0" r="0" t="0"/>
          <a:stretch/>
        </p:blipFill>
        <p:spPr>
          <a:xfrm>
            <a:off x="33036207" y="19075499"/>
            <a:ext cx="1941618" cy="1941600"/>
          </a:xfrm>
          <a:prstGeom prst="rect">
            <a:avLst/>
          </a:prstGeom>
          <a:noFill/>
          <a:ln>
            <a:noFill/>
          </a:ln>
        </p:spPr>
      </p:pic>
      <p:sp>
        <p:nvSpPr>
          <p:cNvPr id="289" name="Google Shape;289;p1"/>
          <p:cNvSpPr/>
          <p:nvPr/>
        </p:nvSpPr>
        <p:spPr>
          <a:xfrm>
            <a:off x="26828300" y="12539100"/>
            <a:ext cx="9216000" cy="51177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290" name="Google Shape;290;p1"/>
          <p:cNvSpPr txBox="1"/>
          <p:nvPr/>
        </p:nvSpPr>
        <p:spPr>
          <a:xfrm>
            <a:off x="27999625" y="12464900"/>
            <a:ext cx="7462500" cy="13722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Gill Sans"/>
                <a:ea typeface="Gill Sans"/>
                <a:cs typeface="Gill Sans"/>
                <a:sym typeface="Gill Sans"/>
              </a:rPr>
              <a:t>Future Work</a:t>
            </a:r>
            <a:endParaRPr b="0" i="0" sz="1400" u="none" cap="none" strike="noStrike">
              <a:solidFill>
                <a:srgbClr val="000000"/>
              </a:solidFill>
              <a:latin typeface="Arial"/>
              <a:ea typeface="Arial"/>
              <a:cs typeface="Arial"/>
              <a:sym typeface="Arial"/>
            </a:endParaRPr>
          </a:p>
        </p:txBody>
      </p:sp>
      <p:sp>
        <p:nvSpPr>
          <p:cNvPr id="291" name="Google Shape;291;p1"/>
          <p:cNvSpPr txBox="1"/>
          <p:nvPr/>
        </p:nvSpPr>
        <p:spPr>
          <a:xfrm>
            <a:off x="27229950" y="13698125"/>
            <a:ext cx="8502600" cy="4063500"/>
          </a:xfrm>
          <a:prstGeom prst="rect">
            <a:avLst/>
          </a:prstGeom>
          <a:noFill/>
          <a:ln>
            <a:noFill/>
          </a:ln>
        </p:spPr>
        <p:txBody>
          <a:bodyPr anchorCtr="0" anchor="t" bIns="91425" lIns="91425" spcFirstLastPara="1" rIns="91425" wrap="square" tIns="91425">
            <a:spAutoFit/>
          </a:bodyPr>
          <a:lstStyle/>
          <a:p>
            <a:pPr indent="-457200" lvl="0" marL="457200" marR="0" rtl="0" algn="l">
              <a:lnSpc>
                <a:spcPct val="100000"/>
              </a:lnSpc>
              <a:spcBef>
                <a:spcPts val="0"/>
              </a:spcBef>
              <a:spcAft>
                <a:spcPts val="0"/>
              </a:spcAft>
              <a:buClr>
                <a:schemeClr val="dk1"/>
              </a:buClr>
              <a:buSzPts val="4200"/>
              <a:buChar char="●"/>
            </a:pPr>
            <a:r>
              <a:rPr b="1" i="0" lang="en-US" sz="4200" u="none" cap="none" strike="noStrike">
                <a:solidFill>
                  <a:schemeClr val="dk1"/>
                </a:solidFill>
              </a:rPr>
              <a:t>Integration of recommended course of action based on classification</a:t>
            </a:r>
            <a:endParaRPr b="1" i="0" sz="4200" u="none" cap="none" strike="noStrike">
              <a:solidFill>
                <a:schemeClr val="dk1"/>
              </a:solidFill>
            </a:endParaRPr>
          </a:p>
          <a:p>
            <a:pPr indent="-457200" lvl="0" marL="457200" marR="0" rtl="0" algn="l">
              <a:lnSpc>
                <a:spcPct val="100000"/>
              </a:lnSpc>
              <a:spcBef>
                <a:spcPts val="0"/>
              </a:spcBef>
              <a:spcAft>
                <a:spcPts val="0"/>
              </a:spcAft>
              <a:buClr>
                <a:schemeClr val="dk1"/>
              </a:buClr>
              <a:buSzPts val="4200"/>
              <a:buChar char="●"/>
            </a:pPr>
            <a:r>
              <a:rPr b="1" i="0" lang="en-US" sz="4200" u="none" cap="none" strike="noStrike">
                <a:solidFill>
                  <a:schemeClr val="dk1"/>
                </a:solidFill>
              </a:rPr>
              <a:t>User based modification of autoencoder and end-product trainability.</a:t>
            </a:r>
            <a:endParaRPr b="1" i="0" sz="4200" u="none" cap="none" strike="noStrike">
              <a:solidFill>
                <a:schemeClr val="dk1"/>
              </a:solidFill>
            </a:endParaRPr>
          </a:p>
        </p:txBody>
      </p:sp>
      <p:sp>
        <p:nvSpPr>
          <p:cNvPr id="292" name="Google Shape;292;p1"/>
          <p:cNvSpPr/>
          <p:nvPr/>
        </p:nvSpPr>
        <p:spPr>
          <a:xfrm rot="5400000">
            <a:off x="21671425" y="11837175"/>
            <a:ext cx="1106400" cy="11031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3" name="Google Shape;293;p1"/>
          <p:cNvSpPr/>
          <p:nvPr/>
        </p:nvSpPr>
        <p:spPr>
          <a:xfrm rot="10800000">
            <a:off x="17408263" y="14290975"/>
            <a:ext cx="1275000" cy="1103100"/>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4" name="Google Shape;294;p1"/>
          <p:cNvSpPr/>
          <p:nvPr/>
        </p:nvSpPr>
        <p:spPr>
          <a:xfrm>
            <a:off x="26760250" y="21940375"/>
            <a:ext cx="4602300" cy="47100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6600"/>
              <a:buFont typeface="Arial"/>
              <a:buNone/>
            </a:pPr>
            <a:r>
              <a:t/>
            </a:r>
            <a:endParaRPr>
              <a:solidFill>
                <a:schemeClr val="dk1"/>
              </a:solidFill>
            </a:endParaRPr>
          </a:p>
        </p:txBody>
      </p:sp>
      <p:sp>
        <p:nvSpPr>
          <p:cNvPr id="295" name="Google Shape;295;p1"/>
          <p:cNvSpPr txBox="1"/>
          <p:nvPr/>
        </p:nvSpPr>
        <p:spPr>
          <a:xfrm>
            <a:off x="27212448" y="21892800"/>
            <a:ext cx="4075500" cy="13260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6600"/>
              <a:buFont typeface="Arial"/>
              <a:buNone/>
            </a:pPr>
            <a:r>
              <a:rPr b="1" lang="en-US" sz="6300">
                <a:solidFill>
                  <a:schemeClr val="dk1"/>
                </a:solidFill>
                <a:latin typeface="Gill Sans"/>
                <a:ea typeface="Gill Sans"/>
                <a:cs typeface="Gill Sans"/>
                <a:sym typeface="Gill Sans"/>
              </a:rPr>
              <a:t>GitHub</a:t>
            </a:r>
            <a:endParaRPr b="0" i="0" sz="1100" u="none" cap="none" strike="noStrike">
              <a:solidFill>
                <a:srgbClr val="000000"/>
              </a:solidFill>
              <a:latin typeface="Arial"/>
              <a:ea typeface="Arial"/>
              <a:cs typeface="Arial"/>
              <a:sym typeface="Arial"/>
            </a:endParaRPr>
          </a:p>
        </p:txBody>
      </p:sp>
      <p:pic>
        <p:nvPicPr>
          <p:cNvPr id="296" name="Google Shape;296;p1"/>
          <p:cNvPicPr preferRelativeResize="0"/>
          <p:nvPr/>
        </p:nvPicPr>
        <p:blipFill>
          <a:blip r:embed="rId15">
            <a:alphaModFix/>
          </a:blip>
          <a:stretch>
            <a:fillRect/>
          </a:stretch>
        </p:blipFill>
        <p:spPr>
          <a:xfrm>
            <a:off x="13084495" y="15676300"/>
            <a:ext cx="2361937" cy="1751901"/>
          </a:xfrm>
          <a:prstGeom prst="rect">
            <a:avLst/>
          </a:prstGeom>
          <a:noFill/>
          <a:ln>
            <a:noFill/>
          </a:ln>
        </p:spPr>
      </p:pic>
      <p:sp>
        <p:nvSpPr>
          <p:cNvPr id="297" name="Google Shape;297;p1"/>
          <p:cNvSpPr/>
          <p:nvPr/>
        </p:nvSpPr>
        <p:spPr>
          <a:xfrm rot="2391235">
            <a:off x="12357925" y="17747186"/>
            <a:ext cx="1274748" cy="1103281"/>
          </a:xfrm>
          <a:prstGeom prst="rightArrow">
            <a:avLst>
              <a:gd fmla="val 50000" name="adj1"/>
              <a:gd fmla="val 50000" name="adj2"/>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98" name="Google Shape;298;p1"/>
          <p:cNvSpPr/>
          <p:nvPr/>
        </p:nvSpPr>
        <p:spPr>
          <a:xfrm>
            <a:off x="13822500" y="18355100"/>
            <a:ext cx="8834400" cy="954300"/>
          </a:xfrm>
          <a:prstGeom prst="flowChartProcess">
            <a:avLst/>
          </a:prstGeom>
          <a:no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pic>
        <p:nvPicPr>
          <p:cNvPr id="299" name="Google Shape;299;p1"/>
          <p:cNvPicPr preferRelativeResize="0"/>
          <p:nvPr/>
        </p:nvPicPr>
        <p:blipFill>
          <a:blip r:embed="rId16">
            <a:alphaModFix/>
          </a:blip>
          <a:stretch>
            <a:fillRect/>
          </a:stretch>
        </p:blipFill>
        <p:spPr>
          <a:xfrm>
            <a:off x="27445935" y="23225662"/>
            <a:ext cx="3230828" cy="3230828"/>
          </a:xfrm>
          <a:prstGeom prst="rect">
            <a:avLst/>
          </a:prstGeom>
          <a:noFill/>
          <a:ln>
            <a:noFill/>
          </a:ln>
        </p:spPr>
      </p:pic>
      <p:sp>
        <p:nvSpPr>
          <p:cNvPr id="300" name="Google Shape;300;p1"/>
          <p:cNvSpPr/>
          <p:nvPr/>
        </p:nvSpPr>
        <p:spPr>
          <a:xfrm>
            <a:off x="584200" y="22367900"/>
            <a:ext cx="10048500" cy="4479300"/>
          </a:xfrm>
          <a:prstGeom prst="rect">
            <a:avLst/>
          </a:prstGeom>
          <a:solidFill>
            <a:schemeClr val="lt1"/>
          </a:solidFill>
          <a:ln cap="flat" cmpd="sng" w="9525">
            <a:solidFill>
              <a:srgbClr val="333399"/>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01" name="Google Shape;301;p1"/>
          <p:cNvPicPr preferRelativeResize="0"/>
          <p:nvPr/>
        </p:nvPicPr>
        <p:blipFill>
          <a:blip r:embed="rId17">
            <a:alphaModFix/>
          </a:blip>
          <a:stretch>
            <a:fillRect/>
          </a:stretch>
        </p:blipFill>
        <p:spPr>
          <a:xfrm>
            <a:off x="643794" y="22395992"/>
            <a:ext cx="5051410" cy="4408368"/>
          </a:xfrm>
          <a:prstGeom prst="rect">
            <a:avLst/>
          </a:prstGeom>
          <a:noFill/>
          <a:ln>
            <a:noFill/>
          </a:ln>
        </p:spPr>
      </p:pic>
      <p:pic>
        <p:nvPicPr>
          <p:cNvPr id="302" name="Google Shape;302;p1"/>
          <p:cNvPicPr preferRelativeResize="0"/>
          <p:nvPr/>
        </p:nvPicPr>
        <p:blipFill>
          <a:blip r:embed="rId18">
            <a:alphaModFix/>
          </a:blip>
          <a:stretch>
            <a:fillRect/>
          </a:stretch>
        </p:blipFill>
        <p:spPr>
          <a:xfrm>
            <a:off x="6237025" y="22360537"/>
            <a:ext cx="4602299" cy="4479275"/>
          </a:xfrm>
          <a:prstGeom prst="rect">
            <a:avLst/>
          </a:prstGeom>
          <a:noFill/>
          <a:ln>
            <a:noFill/>
          </a:ln>
        </p:spPr>
      </p:pic>
      <p:pic>
        <p:nvPicPr>
          <p:cNvPr id="303" name="Google Shape;303;p1"/>
          <p:cNvPicPr preferRelativeResize="0"/>
          <p:nvPr/>
        </p:nvPicPr>
        <p:blipFill>
          <a:blip r:embed="rId19">
            <a:alphaModFix/>
          </a:blip>
          <a:stretch>
            <a:fillRect/>
          </a:stretch>
        </p:blipFill>
        <p:spPr>
          <a:xfrm>
            <a:off x="18969200" y="8581521"/>
            <a:ext cx="6704100" cy="314682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7" name="Shape 307"/>
        <p:cNvGrpSpPr/>
        <p:nvPr/>
      </p:nvGrpSpPr>
      <p:grpSpPr>
        <a:xfrm>
          <a:off x="0" y="0"/>
          <a:ext cx="0" cy="0"/>
          <a:chOff x="0" y="0"/>
          <a:chExt cx="0" cy="0"/>
        </a:xfrm>
      </p:grpSpPr>
      <p:sp>
        <p:nvSpPr>
          <p:cNvPr id="308" name="Google Shape;308;g3478ea85bb5_1_4"/>
          <p:cNvSpPr/>
          <p:nvPr/>
        </p:nvSpPr>
        <p:spPr>
          <a:xfrm>
            <a:off x="-31861" y="-16004"/>
            <a:ext cx="36576000" cy="4860600"/>
          </a:xfrm>
          <a:prstGeom prst="rect">
            <a:avLst/>
          </a:prstGeom>
          <a:solidFill>
            <a:srgbClr val="002554"/>
          </a:solidFill>
          <a:ln>
            <a:noFill/>
          </a:ln>
        </p:spPr>
        <p:txBody>
          <a:bodyPr anchorCtr="0" anchor="ctr" bIns="176325" lIns="352650" spcFirstLastPara="1" rIns="352650" wrap="square" tIns="176325">
            <a:noAutofit/>
          </a:bodyPr>
          <a:lstStyle/>
          <a:p>
            <a:pPr indent="0" lvl="0" marL="0" marR="0" rtl="0" algn="ctr">
              <a:lnSpc>
                <a:spcPct val="100000"/>
              </a:lnSpc>
              <a:spcBef>
                <a:spcPts val="0"/>
              </a:spcBef>
              <a:spcAft>
                <a:spcPts val="0"/>
              </a:spcAft>
              <a:buClr>
                <a:srgbClr val="000000"/>
              </a:buClr>
              <a:buSzPts val="6937"/>
              <a:buFont typeface="Arial"/>
              <a:buNone/>
            </a:pPr>
            <a:r>
              <a:t/>
            </a:r>
            <a:endParaRPr b="0" i="0" sz="6937" u="none" cap="none" strike="noStrike">
              <a:solidFill>
                <a:srgbClr val="FFFFFF"/>
              </a:solidFill>
              <a:latin typeface="Calibri"/>
              <a:ea typeface="Calibri"/>
              <a:cs typeface="Calibri"/>
              <a:sym typeface="Calibri"/>
            </a:endParaRPr>
          </a:p>
        </p:txBody>
      </p:sp>
      <p:pic>
        <p:nvPicPr>
          <p:cNvPr id="309" name="Google Shape;309;g3478ea85bb5_1_4"/>
          <p:cNvPicPr preferRelativeResize="0"/>
          <p:nvPr/>
        </p:nvPicPr>
        <p:blipFill rotWithShape="1">
          <a:blip r:embed="rId3">
            <a:alphaModFix/>
          </a:blip>
          <a:srcRect b="0" l="0" r="0" t="0"/>
          <a:stretch/>
        </p:blipFill>
        <p:spPr>
          <a:xfrm>
            <a:off x="95080" y="265502"/>
            <a:ext cx="2834609" cy="4380756"/>
          </a:xfrm>
          <a:prstGeom prst="rect">
            <a:avLst/>
          </a:prstGeom>
          <a:noFill/>
          <a:ln>
            <a:noFill/>
          </a:ln>
        </p:spPr>
      </p:pic>
      <p:sp>
        <p:nvSpPr>
          <p:cNvPr id="310" name="Google Shape;310;g3478ea85bb5_1_4"/>
          <p:cNvSpPr/>
          <p:nvPr/>
        </p:nvSpPr>
        <p:spPr>
          <a:xfrm>
            <a:off x="25008536" y="-10502"/>
            <a:ext cx="11582400" cy="4860600"/>
          </a:xfrm>
          <a:prstGeom prst="rect">
            <a:avLst/>
          </a:prstGeom>
          <a:solidFill>
            <a:srgbClr val="B4975A"/>
          </a:solidFill>
          <a:ln>
            <a:noFill/>
          </a:ln>
        </p:spPr>
        <p:txBody>
          <a:bodyPr anchorCtr="0" anchor="ctr" bIns="176325" lIns="352650" spcFirstLastPara="1" rIns="352650" wrap="square" tIns="176325">
            <a:noAutofit/>
          </a:bodyPr>
          <a:lstStyle/>
          <a:p>
            <a:pPr indent="0" lvl="0" marL="0" marR="0" rtl="0" algn="ctr">
              <a:lnSpc>
                <a:spcPct val="100000"/>
              </a:lnSpc>
              <a:spcBef>
                <a:spcPts val="0"/>
              </a:spcBef>
              <a:spcAft>
                <a:spcPts val="0"/>
              </a:spcAft>
              <a:buClr>
                <a:srgbClr val="000000"/>
              </a:buClr>
              <a:buSzPts val="6937"/>
              <a:buFont typeface="Arial"/>
              <a:buNone/>
            </a:pPr>
            <a:r>
              <a:t/>
            </a:r>
            <a:endParaRPr b="0" i="0" sz="6937" u="none" cap="none" strike="noStrike">
              <a:solidFill>
                <a:srgbClr val="FFFFFF"/>
              </a:solidFill>
              <a:latin typeface="Calibri"/>
              <a:ea typeface="Calibri"/>
              <a:cs typeface="Calibri"/>
              <a:sym typeface="Calibri"/>
            </a:endParaRPr>
          </a:p>
        </p:txBody>
      </p:sp>
      <p:sp>
        <p:nvSpPr>
          <p:cNvPr id="311" name="Google Shape;311;g3478ea85bb5_1_4"/>
          <p:cNvSpPr txBox="1"/>
          <p:nvPr/>
        </p:nvSpPr>
        <p:spPr>
          <a:xfrm>
            <a:off x="5502624" y="88617"/>
            <a:ext cx="15499800" cy="19416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7400"/>
              <a:buFont typeface="Arial"/>
              <a:buNone/>
            </a:pPr>
            <a:r>
              <a:rPr b="0" i="0" lang="en-US" sz="10300" u="none" cap="small" strike="noStrike">
                <a:solidFill>
                  <a:schemeClr val="lt1"/>
                </a:solidFill>
                <a:latin typeface="Arial"/>
                <a:ea typeface="Arial"/>
                <a:cs typeface="Arial"/>
                <a:sym typeface="Arial"/>
              </a:rPr>
              <a:t>A Quest Called </a:t>
            </a:r>
            <a:r>
              <a:rPr b="1" i="0" lang="en-US" sz="10300" u="none" cap="small" strike="noStrike">
                <a:solidFill>
                  <a:schemeClr val="lt1"/>
                </a:solidFill>
                <a:latin typeface="Arial"/>
                <a:ea typeface="Arial"/>
                <a:cs typeface="Arial"/>
                <a:sym typeface="Arial"/>
              </a:rPr>
              <a:t>TRIBE</a:t>
            </a:r>
            <a:r>
              <a:rPr b="0" i="0" lang="en-US" sz="10300" u="none" cap="small" strike="noStrike">
                <a:solidFill>
                  <a:schemeClr val="lt1"/>
                </a:solidFill>
                <a:latin typeface="Arial"/>
                <a:ea typeface="Arial"/>
                <a:cs typeface="Arial"/>
                <a:sym typeface="Arial"/>
              </a:rPr>
              <a:t>: </a:t>
            </a:r>
            <a:endParaRPr b="0" i="1" sz="10300" u="none" cap="none" strike="noStrike">
              <a:solidFill>
                <a:schemeClr val="lt1"/>
              </a:solidFill>
              <a:latin typeface="Gill Sans"/>
              <a:ea typeface="Gill Sans"/>
              <a:cs typeface="Gill Sans"/>
              <a:sym typeface="Gill Sans"/>
            </a:endParaRPr>
          </a:p>
        </p:txBody>
      </p:sp>
      <p:sp>
        <p:nvSpPr>
          <p:cNvPr id="312" name="Google Shape;312;g3478ea85bb5_1_4"/>
          <p:cNvSpPr txBox="1"/>
          <p:nvPr/>
        </p:nvSpPr>
        <p:spPr>
          <a:xfrm>
            <a:off x="24802275" y="266650"/>
            <a:ext cx="12231900" cy="5281800"/>
          </a:xfrm>
          <a:prstGeom prst="rect">
            <a:avLst/>
          </a:prstGeom>
          <a:noFill/>
          <a:ln>
            <a:noFill/>
          </a:ln>
        </p:spPr>
        <p:txBody>
          <a:bodyPr anchorCtr="0" anchor="t" bIns="176325" lIns="352650" spcFirstLastPara="1" rIns="352650" wrap="square" tIns="176325">
            <a:spAutoFit/>
          </a:bodyPr>
          <a:lstStyle/>
          <a:p>
            <a:pPr indent="0" lvl="0" marL="0" rtl="0" algn="l">
              <a:spcBef>
                <a:spcPts val="0"/>
              </a:spcBef>
              <a:spcAft>
                <a:spcPts val="0"/>
              </a:spcAft>
              <a:buClr>
                <a:schemeClr val="dk1"/>
              </a:buClr>
              <a:buSzPts val="5400"/>
              <a:buFont typeface="Arial"/>
              <a:buNone/>
            </a:pPr>
            <a:r>
              <a:rPr lang="en-US" sz="5400">
                <a:solidFill>
                  <a:schemeClr val="lt1"/>
                </a:solidFill>
              </a:rPr>
              <a:t>MIDN 1/C: Michael Chen,  John Jenness,  Chris Kim, Justin Liaw</a:t>
            </a:r>
            <a:endParaRPr sz="5400">
              <a:solidFill>
                <a:schemeClr val="lt1"/>
              </a:solidFill>
            </a:endParaRPr>
          </a:p>
          <a:p>
            <a:pPr indent="0" lvl="0" marL="0" rtl="0" algn="l">
              <a:spcBef>
                <a:spcPts val="0"/>
              </a:spcBef>
              <a:spcAft>
                <a:spcPts val="0"/>
              </a:spcAft>
              <a:buClr>
                <a:schemeClr val="dk1"/>
              </a:buClr>
              <a:buSzPts val="5400"/>
              <a:buFont typeface="Arial"/>
              <a:buNone/>
            </a:pPr>
            <a:r>
              <a:t/>
            </a:r>
            <a:endParaRPr b="1" sz="5400">
              <a:solidFill>
                <a:schemeClr val="lt1"/>
              </a:solidFill>
            </a:endParaRPr>
          </a:p>
          <a:p>
            <a:pPr indent="0" lvl="0" marL="0" rtl="0" algn="l">
              <a:spcBef>
                <a:spcPts val="0"/>
              </a:spcBef>
              <a:spcAft>
                <a:spcPts val="0"/>
              </a:spcAft>
              <a:buClr>
                <a:schemeClr val="dk1"/>
              </a:buClr>
              <a:buSzPts val="5400"/>
              <a:buFont typeface="Arial"/>
              <a:buNone/>
            </a:pPr>
            <a:r>
              <a:rPr lang="en-US" sz="5200">
                <a:solidFill>
                  <a:schemeClr val="lt1"/>
                </a:solidFill>
              </a:rPr>
              <a:t>Dr. Dane Brown,  Cyber Operations </a:t>
            </a:r>
            <a:endParaRPr sz="5200">
              <a:solidFill>
                <a:schemeClr val="lt1"/>
              </a:solidFill>
            </a:endParaRPr>
          </a:p>
          <a:p>
            <a:pPr indent="0" lvl="0" marL="0" rtl="0" algn="l">
              <a:spcBef>
                <a:spcPts val="0"/>
              </a:spcBef>
              <a:spcAft>
                <a:spcPts val="0"/>
              </a:spcAft>
              <a:buClr>
                <a:schemeClr val="dk1"/>
              </a:buClr>
              <a:buSzPts val="5400"/>
              <a:buFont typeface="Arial"/>
              <a:buNone/>
            </a:pPr>
            <a:r>
              <a:rPr lang="en-US" sz="5200">
                <a:solidFill>
                  <a:schemeClr val="lt1"/>
                </a:solidFill>
              </a:rPr>
              <a:t>CDR. Edgar Jatho, Computer Science</a:t>
            </a:r>
            <a:endParaRPr sz="1200">
              <a:solidFill>
                <a:schemeClr val="dk1"/>
              </a:solidFill>
            </a:endParaRPr>
          </a:p>
          <a:p>
            <a:pPr indent="0" lvl="0" marL="0" marR="0" rtl="0" algn="l">
              <a:lnSpc>
                <a:spcPct val="100000"/>
              </a:lnSpc>
              <a:spcBef>
                <a:spcPts val="0"/>
              </a:spcBef>
              <a:spcAft>
                <a:spcPts val="0"/>
              </a:spcAft>
              <a:buClr>
                <a:srgbClr val="000000"/>
              </a:buClr>
              <a:buSzPts val="5400"/>
              <a:buFont typeface="Arial"/>
              <a:buNone/>
            </a:pPr>
            <a:r>
              <a:t/>
            </a:r>
            <a:endParaRPr b="1" sz="5400">
              <a:solidFill>
                <a:schemeClr val="lt1"/>
              </a:solidFill>
            </a:endParaRPr>
          </a:p>
        </p:txBody>
      </p:sp>
      <p:cxnSp>
        <p:nvCxnSpPr>
          <p:cNvPr id="313" name="Google Shape;313;g3478ea85bb5_1_4"/>
          <p:cNvCxnSpPr/>
          <p:nvPr/>
        </p:nvCxnSpPr>
        <p:spPr>
          <a:xfrm>
            <a:off x="24957881" y="-16004"/>
            <a:ext cx="0" cy="5117700"/>
          </a:xfrm>
          <a:prstGeom prst="straightConnector1">
            <a:avLst/>
          </a:prstGeom>
          <a:noFill/>
          <a:ln cap="flat" cmpd="sng" w="69850">
            <a:solidFill>
              <a:schemeClr val="lt1"/>
            </a:solidFill>
            <a:prstDash val="solid"/>
            <a:round/>
            <a:headEnd len="sm" w="sm" type="none"/>
            <a:tailEnd len="sm" w="sm" type="none"/>
          </a:ln>
        </p:spPr>
      </p:cxnSp>
      <p:grpSp>
        <p:nvGrpSpPr>
          <p:cNvPr id="314" name="Google Shape;314;g3478ea85bb5_1_4"/>
          <p:cNvGrpSpPr/>
          <p:nvPr/>
        </p:nvGrpSpPr>
        <p:grpSpPr>
          <a:xfrm>
            <a:off x="21519519" y="1073010"/>
            <a:ext cx="2765581" cy="2765581"/>
            <a:chOff x="32241586" y="988835"/>
            <a:chExt cx="3025800" cy="3025800"/>
          </a:xfrm>
        </p:grpSpPr>
        <p:sp>
          <p:nvSpPr>
            <p:cNvPr id="315" name="Google Shape;315;g3478ea85bb5_1_4"/>
            <p:cNvSpPr/>
            <p:nvPr/>
          </p:nvSpPr>
          <p:spPr>
            <a:xfrm>
              <a:off x="32241586" y="988835"/>
              <a:ext cx="3025800" cy="30258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316" name="Google Shape;316;g3478ea85bb5_1_4"/>
            <p:cNvSpPr/>
            <p:nvPr/>
          </p:nvSpPr>
          <p:spPr>
            <a:xfrm>
              <a:off x="32349746" y="1665624"/>
              <a:ext cx="2809500" cy="16164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554"/>
                  </a:solidFill>
                  <a:latin typeface="Garamond"/>
                  <a:ea typeface="Garamond"/>
                  <a:cs typeface="Garamond"/>
                  <a:sym typeface="Garamond"/>
                </a:rPr>
                <a:t>Insert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554"/>
                  </a:solidFill>
                  <a:latin typeface="Garamond"/>
                  <a:ea typeface="Garamond"/>
                  <a:cs typeface="Garamond"/>
                  <a:sym typeface="Garamond"/>
                </a:rPr>
                <a:t>Department</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000"/>
                <a:buFont typeface="Arial"/>
                <a:buNone/>
              </a:pPr>
              <a:r>
                <a:rPr b="1" i="0" lang="en-US" sz="3000" u="none" cap="none" strike="noStrike">
                  <a:solidFill>
                    <a:srgbClr val="002554"/>
                  </a:solidFill>
                  <a:latin typeface="Garamond"/>
                  <a:ea typeface="Garamond"/>
                  <a:cs typeface="Garamond"/>
                  <a:sym typeface="Garamond"/>
                </a:rPr>
                <a:t>Logo</a:t>
              </a:r>
              <a:endParaRPr b="0" i="0" sz="1400" u="none" cap="none" strike="noStrike">
                <a:solidFill>
                  <a:srgbClr val="000000"/>
                </a:solidFill>
                <a:latin typeface="Arial"/>
                <a:ea typeface="Arial"/>
                <a:cs typeface="Arial"/>
                <a:sym typeface="Arial"/>
              </a:endParaRPr>
            </a:p>
          </p:txBody>
        </p:sp>
      </p:grpSp>
      <p:pic>
        <p:nvPicPr>
          <p:cNvPr id="317" name="Google Shape;317;g3478ea85bb5_1_4"/>
          <p:cNvPicPr preferRelativeResize="0"/>
          <p:nvPr/>
        </p:nvPicPr>
        <p:blipFill>
          <a:blip r:embed="rId4">
            <a:alphaModFix/>
          </a:blip>
          <a:stretch>
            <a:fillRect/>
          </a:stretch>
        </p:blipFill>
        <p:spPr>
          <a:xfrm>
            <a:off x="20772568" y="265150"/>
            <a:ext cx="3933831" cy="4063500"/>
          </a:xfrm>
          <a:prstGeom prst="rect">
            <a:avLst/>
          </a:prstGeom>
          <a:solidFill>
            <a:srgbClr val="002554"/>
          </a:solidFill>
          <a:ln>
            <a:noFill/>
          </a:ln>
        </p:spPr>
      </p:pic>
      <p:pic>
        <p:nvPicPr>
          <p:cNvPr id="318" name="Google Shape;318;g3478ea85bb5_1_4"/>
          <p:cNvPicPr preferRelativeResize="0"/>
          <p:nvPr/>
        </p:nvPicPr>
        <p:blipFill rotWithShape="1">
          <a:blip r:embed="rId5">
            <a:alphaModFix/>
          </a:blip>
          <a:srcRect b="0" l="0" r="0" t="0"/>
          <a:stretch/>
        </p:blipFill>
        <p:spPr>
          <a:xfrm>
            <a:off x="22220125" y="-152550"/>
            <a:ext cx="2674651" cy="2674651"/>
          </a:xfrm>
          <a:prstGeom prst="rect">
            <a:avLst/>
          </a:prstGeom>
          <a:noFill/>
          <a:ln>
            <a:noFill/>
          </a:ln>
        </p:spPr>
      </p:pic>
      <p:pic>
        <p:nvPicPr>
          <p:cNvPr id="319" name="Google Shape;319;g3478ea85bb5_1_4"/>
          <p:cNvPicPr preferRelativeResize="0"/>
          <p:nvPr/>
        </p:nvPicPr>
        <p:blipFill rotWithShape="1">
          <a:blip r:embed="rId6">
            <a:alphaModFix/>
          </a:blip>
          <a:srcRect b="0" l="0" r="0" t="0"/>
          <a:stretch/>
        </p:blipFill>
        <p:spPr>
          <a:xfrm>
            <a:off x="22220125" y="2307000"/>
            <a:ext cx="2674650" cy="2674650"/>
          </a:xfrm>
          <a:prstGeom prst="rect">
            <a:avLst/>
          </a:prstGeom>
          <a:noFill/>
          <a:ln>
            <a:noFill/>
          </a:ln>
        </p:spPr>
      </p:pic>
      <p:sp>
        <p:nvSpPr>
          <p:cNvPr id="320" name="Google Shape;320;g3478ea85bb5_1_4"/>
          <p:cNvSpPr txBox="1"/>
          <p:nvPr/>
        </p:nvSpPr>
        <p:spPr>
          <a:xfrm>
            <a:off x="3115500" y="2131200"/>
            <a:ext cx="19192800" cy="215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7400"/>
              <a:buFont typeface="Arial"/>
              <a:buNone/>
            </a:pPr>
            <a:r>
              <a:rPr lang="en-US" sz="7400" cap="small">
                <a:solidFill>
                  <a:schemeClr val="lt1"/>
                </a:solidFill>
              </a:rPr>
              <a:t>Clustering Malware Families for Enhanced Triage and Analysis</a:t>
            </a:r>
            <a:endParaRPr sz="12375">
              <a:solidFill>
                <a:schemeClr val="dk1"/>
              </a:solidFill>
              <a:latin typeface="Calibri"/>
              <a:ea typeface="Calibri"/>
              <a:cs typeface="Calibri"/>
              <a:sym typeface="Calibri"/>
            </a:endParaRPr>
          </a:p>
        </p:txBody>
      </p:sp>
      <p:sp>
        <p:nvSpPr>
          <p:cNvPr id="321" name="Google Shape;321;g3478ea85bb5_1_4"/>
          <p:cNvSpPr/>
          <p:nvPr/>
        </p:nvSpPr>
        <p:spPr>
          <a:xfrm>
            <a:off x="230950" y="5047513"/>
            <a:ext cx="10862400" cy="102684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1" sz="7400" u="sng" cap="none" strike="noStrike">
              <a:solidFill>
                <a:schemeClr val="lt1"/>
              </a:solidFill>
              <a:latin typeface="Calibri"/>
              <a:ea typeface="Calibri"/>
              <a:cs typeface="Calibri"/>
              <a:sym typeface="Calibri"/>
            </a:endParaRPr>
          </a:p>
        </p:txBody>
      </p:sp>
      <p:sp>
        <p:nvSpPr>
          <p:cNvPr id="322" name="Google Shape;322;g3478ea85bb5_1_4"/>
          <p:cNvSpPr/>
          <p:nvPr/>
        </p:nvSpPr>
        <p:spPr>
          <a:xfrm>
            <a:off x="21932150" y="5303425"/>
            <a:ext cx="13864200" cy="118281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323" name="Google Shape;323;g3478ea85bb5_1_4"/>
          <p:cNvSpPr/>
          <p:nvPr/>
        </p:nvSpPr>
        <p:spPr>
          <a:xfrm>
            <a:off x="17904213" y="20093200"/>
            <a:ext cx="14331900" cy="63591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324" name="Google Shape;324;g3478ea85bb5_1_4"/>
          <p:cNvSpPr/>
          <p:nvPr/>
        </p:nvSpPr>
        <p:spPr>
          <a:xfrm>
            <a:off x="459550" y="18526825"/>
            <a:ext cx="8146200" cy="85437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1" i="1" sz="7400" u="sng" cap="none" strike="noStrike">
              <a:solidFill>
                <a:schemeClr val="lt1"/>
              </a:solidFill>
              <a:latin typeface="Calibri"/>
              <a:ea typeface="Calibri"/>
              <a:cs typeface="Calibri"/>
              <a:sym typeface="Calibri"/>
            </a:endParaRPr>
          </a:p>
        </p:txBody>
      </p:sp>
      <p:sp>
        <p:nvSpPr>
          <p:cNvPr id="325" name="Google Shape;325;g3478ea85bb5_1_4"/>
          <p:cNvSpPr txBox="1"/>
          <p:nvPr/>
        </p:nvSpPr>
        <p:spPr>
          <a:xfrm>
            <a:off x="25108100" y="5303425"/>
            <a:ext cx="75123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i="0" lang="en-US" sz="6600" u="none" cap="none" strike="noStrike">
                <a:solidFill>
                  <a:schemeClr val="dk1"/>
                </a:solidFill>
                <a:latin typeface="Gill Sans"/>
                <a:ea typeface="Gill Sans"/>
                <a:cs typeface="Gill Sans"/>
                <a:sym typeface="Gill Sans"/>
              </a:rPr>
              <a:t>Methodology</a:t>
            </a:r>
            <a:endParaRPr b="0" i="0" sz="1400" u="none" cap="none" strike="noStrike">
              <a:solidFill>
                <a:srgbClr val="000000"/>
              </a:solidFill>
              <a:latin typeface="Arial"/>
              <a:ea typeface="Arial"/>
              <a:cs typeface="Arial"/>
              <a:sym typeface="Arial"/>
            </a:endParaRPr>
          </a:p>
        </p:txBody>
      </p:sp>
      <p:sp>
        <p:nvSpPr>
          <p:cNvPr id="326" name="Google Shape;326;g3478ea85bb5_1_4"/>
          <p:cNvSpPr txBox="1"/>
          <p:nvPr/>
        </p:nvSpPr>
        <p:spPr>
          <a:xfrm>
            <a:off x="1905988" y="5047513"/>
            <a:ext cx="75123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Abstract</a:t>
            </a:r>
            <a:endParaRPr b="0" i="0" sz="1400" u="none" cap="none" strike="noStrike">
              <a:solidFill>
                <a:srgbClr val="000000"/>
              </a:solidFill>
              <a:latin typeface="Arial"/>
              <a:ea typeface="Arial"/>
              <a:cs typeface="Arial"/>
              <a:sym typeface="Arial"/>
            </a:endParaRPr>
          </a:p>
        </p:txBody>
      </p:sp>
      <p:sp>
        <p:nvSpPr>
          <p:cNvPr id="327" name="Google Shape;327;g3478ea85bb5_1_4"/>
          <p:cNvSpPr txBox="1"/>
          <p:nvPr/>
        </p:nvSpPr>
        <p:spPr>
          <a:xfrm>
            <a:off x="776488" y="18526825"/>
            <a:ext cx="75123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Malware Corpus</a:t>
            </a:r>
            <a:endParaRPr b="0" i="0" sz="1400" u="none" cap="none" strike="noStrike">
              <a:solidFill>
                <a:srgbClr val="000000"/>
              </a:solidFill>
              <a:latin typeface="Arial"/>
              <a:ea typeface="Arial"/>
              <a:cs typeface="Arial"/>
              <a:sym typeface="Arial"/>
            </a:endParaRPr>
          </a:p>
        </p:txBody>
      </p:sp>
      <p:sp>
        <p:nvSpPr>
          <p:cNvPr id="328" name="Google Shape;328;g3478ea85bb5_1_4"/>
          <p:cNvSpPr txBox="1"/>
          <p:nvPr/>
        </p:nvSpPr>
        <p:spPr>
          <a:xfrm>
            <a:off x="20795052" y="20374125"/>
            <a:ext cx="8780100" cy="13722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Conclusions</a:t>
            </a:r>
            <a:endParaRPr b="0" i="0" sz="1400" u="none" cap="none" strike="noStrike">
              <a:solidFill>
                <a:srgbClr val="000000"/>
              </a:solidFill>
              <a:latin typeface="Arial"/>
              <a:ea typeface="Arial"/>
              <a:cs typeface="Arial"/>
              <a:sym typeface="Arial"/>
            </a:endParaRPr>
          </a:p>
        </p:txBody>
      </p:sp>
      <p:sp>
        <p:nvSpPr>
          <p:cNvPr id="329" name="Google Shape;329;g3478ea85bb5_1_4"/>
          <p:cNvSpPr txBox="1"/>
          <p:nvPr/>
        </p:nvSpPr>
        <p:spPr>
          <a:xfrm>
            <a:off x="1212400" y="19778650"/>
            <a:ext cx="6640500" cy="6988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lang="en-US" sz="3400">
                <a:solidFill>
                  <a:schemeClr val="dk1"/>
                </a:solidFill>
              </a:rPr>
              <a:t>439,970 Windows malware files reduced down to .text section</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383,079 .exe  (87%)</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56891 .dll	    (13%)</a:t>
            </a:r>
            <a:endParaRPr b="1" sz="3400">
              <a:solidFill>
                <a:schemeClr val="dk1"/>
              </a:solidFill>
            </a:endParaRPr>
          </a:p>
          <a:p>
            <a:pPr indent="0" lvl="0" marL="0" marR="0" rtl="0" algn="l">
              <a:lnSpc>
                <a:spcPct val="100000"/>
              </a:lnSpc>
              <a:spcBef>
                <a:spcPts val="0"/>
              </a:spcBef>
              <a:spcAft>
                <a:spcPts val="0"/>
              </a:spcAft>
              <a:buNone/>
            </a:pPr>
            <a:r>
              <a:rPr b="1" lang="en-US" sz="3400">
                <a:solidFill>
                  <a:schemeClr val="dk1"/>
                </a:solidFill>
              </a:rPr>
              <a:t>Size breakdown:</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1.3MB mean size</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25th percentile: 236KB</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492KB median size</a:t>
            </a:r>
            <a:endParaRPr b="1" sz="3400">
              <a:solidFill>
                <a:schemeClr val="dk1"/>
              </a:solidFill>
            </a:endParaRPr>
          </a:p>
          <a:p>
            <a:pPr indent="-444500" lvl="0" marL="1371600" marR="0" rtl="0" algn="l">
              <a:lnSpc>
                <a:spcPct val="100000"/>
              </a:lnSpc>
              <a:spcBef>
                <a:spcPts val="0"/>
              </a:spcBef>
              <a:spcAft>
                <a:spcPts val="0"/>
              </a:spcAft>
              <a:buClr>
                <a:schemeClr val="dk1"/>
              </a:buClr>
              <a:buSzPts val="3400"/>
              <a:buChar char="-"/>
            </a:pPr>
            <a:r>
              <a:rPr b="1" lang="en-US" sz="3400">
                <a:solidFill>
                  <a:schemeClr val="dk1"/>
                </a:solidFill>
              </a:rPr>
              <a:t>75th percentile: 891 KB</a:t>
            </a:r>
            <a:endParaRPr b="1" sz="3400">
              <a:solidFill>
                <a:schemeClr val="dk1"/>
              </a:solidFill>
            </a:endParaRPr>
          </a:p>
          <a:p>
            <a:pPr indent="0" lvl="0" marL="2286000" marR="0" rtl="0" algn="l">
              <a:lnSpc>
                <a:spcPct val="100000"/>
              </a:lnSpc>
              <a:spcBef>
                <a:spcPts val="0"/>
              </a:spcBef>
              <a:spcAft>
                <a:spcPts val="0"/>
              </a:spcAft>
              <a:buNone/>
            </a:pPr>
            <a:r>
              <a:t/>
            </a:r>
            <a:endParaRPr b="1" sz="3400">
              <a:solidFill>
                <a:schemeClr val="dk1"/>
              </a:solidFill>
            </a:endParaRPr>
          </a:p>
          <a:p>
            <a:pPr indent="0" lvl="0" marL="0" marR="0" rtl="0" algn="l">
              <a:lnSpc>
                <a:spcPct val="100000"/>
              </a:lnSpc>
              <a:spcBef>
                <a:spcPts val="0"/>
              </a:spcBef>
              <a:spcAft>
                <a:spcPts val="0"/>
              </a:spcAft>
              <a:buNone/>
            </a:pPr>
            <a:r>
              <a:rPr b="1" lang="en-US" sz="3400">
                <a:solidFill>
                  <a:schemeClr val="dk1"/>
                </a:solidFill>
              </a:rPr>
              <a:t>*Due to a GPU availability of 48GB, we truncated the files to their first 2MB</a:t>
            </a:r>
            <a:endParaRPr b="1" sz="3400">
              <a:solidFill>
                <a:schemeClr val="dk1"/>
              </a:solidFill>
            </a:endParaRPr>
          </a:p>
        </p:txBody>
      </p:sp>
      <p:sp>
        <p:nvSpPr>
          <p:cNvPr id="330" name="Google Shape;330;g3478ea85bb5_1_4"/>
          <p:cNvSpPr txBox="1"/>
          <p:nvPr/>
        </p:nvSpPr>
        <p:spPr>
          <a:xfrm>
            <a:off x="563062" y="6270063"/>
            <a:ext cx="10198200" cy="535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4200">
                <a:solidFill>
                  <a:schemeClr val="dk1"/>
                </a:solidFill>
              </a:rPr>
              <a:t>We propose to use an autoencoder to classify malware binaries.This novel approach will classify malware into Tribal Relation Inferential Binary Encoder (TRIBE) clusters which will reduce the total number malware family classifications in order to improve malware triage.</a:t>
            </a:r>
            <a:endParaRPr b="1" sz="4200">
              <a:solidFill>
                <a:schemeClr val="dk1"/>
              </a:solidFill>
            </a:endParaRPr>
          </a:p>
        </p:txBody>
      </p:sp>
      <p:sp>
        <p:nvSpPr>
          <p:cNvPr id="331" name="Google Shape;331;g3478ea85bb5_1_4"/>
          <p:cNvSpPr/>
          <p:nvPr/>
        </p:nvSpPr>
        <p:spPr>
          <a:xfrm>
            <a:off x="32596325" y="23192225"/>
            <a:ext cx="3717600" cy="40635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6600"/>
              <a:buFont typeface="Arial"/>
              <a:buNone/>
            </a:pPr>
            <a:r>
              <a:t/>
            </a:r>
            <a:endParaRPr>
              <a:solidFill>
                <a:schemeClr val="dk1"/>
              </a:solidFill>
            </a:endParaRPr>
          </a:p>
        </p:txBody>
      </p:sp>
      <p:sp>
        <p:nvSpPr>
          <p:cNvPr id="332" name="Google Shape;332;g3478ea85bb5_1_4"/>
          <p:cNvSpPr txBox="1"/>
          <p:nvPr/>
        </p:nvSpPr>
        <p:spPr>
          <a:xfrm>
            <a:off x="32875208" y="23047625"/>
            <a:ext cx="3084300" cy="1172100"/>
          </a:xfrm>
          <a:prstGeom prst="rect">
            <a:avLst/>
          </a:prstGeom>
          <a:noFill/>
          <a:ln>
            <a:noFill/>
          </a:ln>
        </p:spPr>
        <p:txBody>
          <a:bodyPr anchorCtr="0" anchor="t" bIns="176325" lIns="352650" spcFirstLastPara="1" rIns="352650" wrap="square" tIns="176325">
            <a:spAutoFit/>
          </a:bodyPr>
          <a:lstStyle/>
          <a:p>
            <a:pPr indent="0" lvl="0" marL="0" marR="0" rtl="0" algn="ctr">
              <a:lnSpc>
                <a:spcPct val="100000"/>
              </a:lnSpc>
              <a:spcBef>
                <a:spcPts val="0"/>
              </a:spcBef>
              <a:spcAft>
                <a:spcPts val="0"/>
              </a:spcAft>
              <a:buClr>
                <a:srgbClr val="000000"/>
              </a:buClr>
              <a:buSzPts val="6600"/>
              <a:buFont typeface="Arial"/>
              <a:buNone/>
            </a:pPr>
            <a:r>
              <a:rPr b="1" lang="en-US" sz="5300">
                <a:solidFill>
                  <a:schemeClr val="dk1"/>
                </a:solidFill>
                <a:latin typeface="Gill Sans"/>
                <a:ea typeface="Gill Sans"/>
                <a:cs typeface="Gill Sans"/>
                <a:sym typeface="Gill Sans"/>
              </a:rPr>
              <a:t>GitHub</a:t>
            </a:r>
            <a:endParaRPr b="0" i="0" sz="200" u="none" cap="none" strike="noStrike">
              <a:solidFill>
                <a:srgbClr val="000000"/>
              </a:solidFill>
              <a:latin typeface="Arial"/>
              <a:ea typeface="Arial"/>
              <a:cs typeface="Arial"/>
              <a:sym typeface="Arial"/>
            </a:endParaRPr>
          </a:p>
        </p:txBody>
      </p:sp>
      <p:pic>
        <p:nvPicPr>
          <p:cNvPr id="333" name="Google Shape;333;g3478ea85bb5_1_4"/>
          <p:cNvPicPr preferRelativeResize="0"/>
          <p:nvPr/>
        </p:nvPicPr>
        <p:blipFill>
          <a:blip r:embed="rId7">
            <a:alphaModFix/>
          </a:blip>
          <a:stretch>
            <a:fillRect/>
          </a:stretch>
        </p:blipFill>
        <p:spPr>
          <a:xfrm>
            <a:off x="33019267" y="24063881"/>
            <a:ext cx="2796262" cy="2824136"/>
          </a:xfrm>
          <a:prstGeom prst="rect">
            <a:avLst/>
          </a:prstGeom>
          <a:noFill/>
          <a:ln>
            <a:noFill/>
          </a:ln>
        </p:spPr>
      </p:pic>
      <p:pic>
        <p:nvPicPr>
          <p:cNvPr id="334" name="Google Shape;334;g3478ea85bb5_1_4" title="top_10_malware_pie_chart.png"/>
          <p:cNvPicPr preferRelativeResize="0"/>
          <p:nvPr/>
        </p:nvPicPr>
        <p:blipFill>
          <a:blip r:embed="rId8">
            <a:alphaModFix/>
          </a:blip>
          <a:stretch>
            <a:fillRect/>
          </a:stretch>
        </p:blipFill>
        <p:spPr>
          <a:xfrm>
            <a:off x="8763925" y="18830497"/>
            <a:ext cx="8780101" cy="8240029"/>
          </a:xfrm>
          <a:prstGeom prst="rect">
            <a:avLst/>
          </a:prstGeom>
          <a:noFill/>
          <a:ln>
            <a:noFill/>
          </a:ln>
        </p:spPr>
      </p:pic>
      <p:sp>
        <p:nvSpPr>
          <p:cNvPr id="335" name="Google Shape;335;g3478ea85bb5_1_4"/>
          <p:cNvSpPr/>
          <p:nvPr/>
        </p:nvSpPr>
        <p:spPr>
          <a:xfrm>
            <a:off x="11316167" y="5067390"/>
            <a:ext cx="10356300" cy="11431200"/>
          </a:xfrm>
          <a:prstGeom prst="roundRect">
            <a:avLst>
              <a:gd fmla="val 16667" name="adj"/>
            </a:avLst>
          </a:prstGeom>
          <a:solidFill>
            <a:srgbClr val="93B3D7">
              <a:alpha val="52830"/>
            </a:srgb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7400"/>
              <a:buFont typeface="Arial"/>
              <a:buNone/>
            </a:pPr>
            <a:r>
              <a:t/>
            </a:r>
            <a:endParaRPr b="0" i="0" sz="7400" u="none" cap="none" strike="noStrike">
              <a:solidFill>
                <a:schemeClr val="lt1"/>
              </a:solidFill>
              <a:latin typeface="Calibri"/>
              <a:ea typeface="Calibri"/>
              <a:cs typeface="Calibri"/>
              <a:sym typeface="Calibri"/>
            </a:endParaRPr>
          </a:p>
        </p:txBody>
      </p:sp>
      <p:sp>
        <p:nvSpPr>
          <p:cNvPr id="336" name="Google Shape;336;g3478ea85bb5_1_4"/>
          <p:cNvSpPr txBox="1"/>
          <p:nvPr/>
        </p:nvSpPr>
        <p:spPr>
          <a:xfrm>
            <a:off x="13410691" y="4967100"/>
            <a:ext cx="6478500" cy="1372200"/>
          </a:xfrm>
          <a:prstGeom prst="rect">
            <a:avLst/>
          </a:prstGeom>
          <a:noFill/>
          <a:ln>
            <a:noFill/>
          </a:ln>
        </p:spPr>
        <p:txBody>
          <a:bodyPr anchorCtr="0" anchor="t" bIns="176325" lIns="352650" spcFirstLastPara="1" rIns="352650" wrap="square" tIns="176325">
            <a:spAutoFit/>
          </a:bodyPr>
          <a:lstStyle/>
          <a:p>
            <a:pPr indent="0" lvl="0" marL="0" marR="0" rtl="0" algn="l">
              <a:lnSpc>
                <a:spcPct val="100000"/>
              </a:lnSpc>
              <a:spcBef>
                <a:spcPts val="0"/>
              </a:spcBef>
              <a:spcAft>
                <a:spcPts val="0"/>
              </a:spcAft>
              <a:buClr>
                <a:srgbClr val="000000"/>
              </a:buClr>
              <a:buSzPts val="6600"/>
              <a:buFont typeface="Arial"/>
              <a:buNone/>
            </a:pPr>
            <a:r>
              <a:rPr b="1" lang="en-US" sz="6600">
                <a:solidFill>
                  <a:schemeClr val="dk1"/>
                </a:solidFill>
                <a:latin typeface="Gill Sans"/>
                <a:ea typeface="Gill Sans"/>
                <a:cs typeface="Gill Sans"/>
                <a:sym typeface="Gill Sans"/>
              </a:rPr>
              <a:t>Problem</a:t>
            </a:r>
            <a:endParaRPr b="0" i="0" sz="1400" u="none" cap="none" strike="noStrike">
              <a:solidFill>
                <a:srgbClr val="000000"/>
              </a:solidFill>
              <a:latin typeface="Arial"/>
              <a:ea typeface="Arial"/>
              <a:cs typeface="Arial"/>
              <a:sym typeface="Arial"/>
            </a:endParaRPr>
          </a:p>
        </p:txBody>
      </p:sp>
      <p:sp>
        <p:nvSpPr>
          <p:cNvPr id="337" name="Google Shape;337;g3478ea85bb5_1_4"/>
          <p:cNvSpPr txBox="1"/>
          <p:nvPr/>
        </p:nvSpPr>
        <p:spPr>
          <a:xfrm>
            <a:off x="11488500" y="6461800"/>
            <a:ext cx="10048500" cy="535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200"/>
              <a:buFont typeface="Arial"/>
              <a:buNone/>
            </a:pPr>
            <a:r>
              <a:rPr b="1" lang="en-US" sz="4200">
                <a:solidFill>
                  <a:schemeClr val="dk1"/>
                </a:solidFill>
              </a:rPr>
              <a:t>Polymorphic and mutational malware has increased the number of extraneous antivirus labels. </a:t>
            </a:r>
            <a:r>
              <a:rPr b="1" i="0" lang="en-US" sz="4200" u="none" cap="none" strike="noStrike">
                <a:solidFill>
                  <a:schemeClr val="dk1"/>
                </a:solidFill>
              </a:rPr>
              <a:t>Our goal is to reduce the time it takes for Security Operation Centers (SOCs) to </a:t>
            </a:r>
            <a:r>
              <a:rPr b="1" lang="en-US" sz="4200">
                <a:solidFill>
                  <a:schemeClr val="dk1"/>
                </a:solidFill>
              </a:rPr>
              <a:t>triage </a:t>
            </a:r>
            <a:r>
              <a:rPr b="1" i="0" lang="en-US" sz="4200" u="none" cap="none" strike="noStrike">
                <a:solidFill>
                  <a:schemeClr val="dk1"/>
                </a:solidFill>
              </a:rPr>
              <a:t>malware </a:t>
            </a:r>
            <a:r>
              <a:rPr b="1" lang="en-US" sz="4200">
                <a:solidFill>
                  <a:schemeClr val="dk1"/>
                </a:solidFill>
              </a:rPr>
              <a:t>by optimizing labels and producing an encoder-based classification tool.</a:t>
            </a:r>
            <a:endParaRPr b="1" i="0" sz="4200" u="none" cap="none" strike="noStrike">
              <a:solidFill>
                <a:schemeClr val="dk1"/>
              </a:solidFill>
            </a:endParaRPr>
          </a:p>
        </p:txBody>
      </p:sp>
      <p:sp>
        <p:nvSpPr>
          <p:cNvPr id="338" name="Google Shape;338;g3478ea85bb5_1_4"/>
          <p:cNvSpPr/>
          <p:nvPr/>
        </p:nvSpPr>
        <p:spPr>
          <a:xfrm>
            <a:off x="11480800" y="11699900"/>
            <a:ext cx="10048500" cy="4479300"/>
          </a:xfrm>
          <a:prstGeom prst="rect">
            <a:avLst/>
          </a:prstGeom>
          <a:solidFill>
            <a:schemeClr val="lt1"/>
          </a:solidFill>
          <a:ln cap="flat" cmpd="sng" w="9525">
            <a:solidFill>
              <a:srgbClr val="333399"/>
            </a:solidFill>
            <a:prstDash val="solid"/>
            <a:round/>
            <a:headEnd len="sm" w="sm" type="none"/>
            <a:tailEnd len="sm" w="sm" type="none"/>
          </a:ln>
          <a:effectLst>
            <a:outerShdw blurRad="57150" rotWithShape="0" algn="bl" dir="5400000" dist="19050">
              <a:srgbClr val="000000">
                <a:alpha val="50000"/>
              </a:srgbClr>
            </a:outerShdw>
            <a:reflection blurRad="0" dir="5400000" dist="38100" endA="0" endPos="30000" fadeDir="5400012" kx="0" rotWithShape="0" algn="bl" stPos="0" sy="-100000" ky="0"/>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pic>
        <p:nvPicPr>
          <p:cNvPr id="339" name="Google Shape;339;g3478ea85bb5_1_4"/>
          <p:cNvPicPr preferRelativeResize="0"/>
          <p:nvPr/>
        </p:nvPicPr>
        <p:blipFill>
          <a:blip r:embed="rId9">
            <a:alphaModFix/>
          </a:blip>
          <a:stretch>
            <a:fillRect/>
          </a:stretch>
        </p:blipFill>
        <p:spPr>
          <a:xfrm>
            <a:off x="11540394" y="11727992"/>
            <a:ext cx="5051410" cy="4408368"/>
          </a:xfrm>
          <a:prstGeom prst="rect">
            <a:avLst/>
          </a:prstGeom>
          <a:noFill/>
          <a:ln>
            <a:noFill/>
          </a:ln>
        </p:spPr>
      </p:pic>
      <p:pic>
        <p:nvPicPr>
          <p:cNvPr id="340" name="Google Shape;340;g3478ea85bb5_1_4"/>
          <p:cNvPicPr preferRelativeResize="0"/>
          <p:nvPr/>
        </p:nvPicPr>
        <p:blipFill>
          <a:blip r:embed="rId10">
            <a:alphaModFix/>
          </a:blip>
          <a:stretch>
            <a:fillRect/>
          </a:stretch>
        </p:blipFill>
        <p:spPr>
          <a:xfrm>
            <a:off x="17133625" y="11692537"/>
            <a:ext cx="4602299" cy="4479275"/>
          </a:xfrm>
          <a:prstGeom prst="rect">
            <a:avLst/>
          </a:prstGeom>
          <a:noFill/>
          <a:ln>
            <a:noFill/>
          </a:ln>
        </p:spPr>
      </p:pic>
      <p:pic>
        <p:nvPicPr>
          <p:cNvPr id="341" name="Google Shape;341;g3478ea85bb5_1_4"/>
          <p:cNvPicPr preferRelativeResize="0"/>
          <p:nvPr/>
        </p:nvPicPr>
        <p:blipFill>
          <a:blip r:embed="rId11">
            <a:alphaModFix/>
          </a:blip>
          <a:stretch>
            <a:fillRect/>
          </a:stretch>
        </p:blipFill>
        <p:spPr>
          <a:xfrm>
            <a:off x="22850400" y="7128938"/>
            <a:ext cx="12824925" cy="7214025"/>
          </a:xfrm>
          <a:prstGeom prst="rect">
            <a:avLst/>
          </a:prstGeom>
          <a:noFill/>
          <a:ln>
            <a:noFill/>
          </a:ln>
        </p:spPr>
      </p:pic>
      <p:sp>
        <p:nvSpPr>
          <p:cNvPr id="342" name="Google Shape;342;g3478ea85bb5_1_4"/>
          <p:cNvSpPr txBox="1"/>
          <p:nvPr/>
        </p:nvSpPr>
        <p:spPr>
          <a:xfrm>
            <a:off x="18724666" y="21746325"/>
            <a:ext cx="128250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900">
                <a:solidFill>
                  <a:schemeClr val="dk1"/>
                </a:solidFill>
              </a:rPr>
              <a:t>We trained a </a:t>
            </a:r>
            <a:r>
              <a:rPr b="1" lang="en-US" sz="3900">
                <a:solidFill>
                  <a:schemeClr val="dk1"/>
                </a:solidFill>
              </a:rPr>
              <a:t>transformer-based autoencoder that </a:t>
            </a:r>
            <a:endParaRPr b="1" sz="39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6" name="Shape 346"/>
        <p:cNvGrpSpPr/>
        <p:nvPr/>
      </p:nvGrpSpPr>
      <p:grpSpPr>
        <a:xfrm>
          <a:off x="0" y="0"/>
          <a:ext cx="0" cy="0"/>
          <a:chOff x="0" y="0"/>
          <a:chExt cx="0" cy="0"/>
        </a:xfrm>
      </p:grpSpPr>
      <p:sp>
        <p:nvSpPr>
          <p:cNvPr id="347" name="Google Shape;347;g34752580e8e_0_82"/>
          <p:cNvSpPr txBox="1"/>
          <p:nvPr>
            <p:ph type="title"/>
          </p:nvPr>
        </p:nvSpPr>
        <p:spPr>
          <a:xfrm>
            <a:off x="1828800" y="1098552"/>
            <a:ext cx="32918400" cy="4572000"/>
          </a:xfrm>
          <a:prstGeom prst="rect">
            <a:avLst/>
          </a:prstGeom>
        </p:spPr>
        <p:txBody>
          <a:bodyPr anchorCtr="0" anchor="ctr" bIns="188000" lIns="376000" spcFirstLastPara="1" rIns="376000" wrap="square" tIns="188000">
            <a:normAutofit/>
          </a:bodyPr>
          <a:lstStyle/>
          <a:p>
            <a:pPr indent="0" lvl="0" marL="0" rtl="0" algn="ctr">
              <a:spcBef>
                <a:spcPts val="0"/>
              </a:spcBef>
              <a:spcAft>
                <a:spcPts val="0"/>
              </a:spcAft>
              <a:buNone/>
            </a:pPr>
            <a:r>
              <a:rPr lang="en-US"/>
              <a:t>Abstract</a:t>
            </a:r>
            <a:endParaRPr/>
          </a:p>
        </p:txBody>
      </p:sp>
      <p:sp>
        <p:nvSpPr>
          <p:cNvPr id="348" name="Google Shape;348;g34752580e8e_0_82"/>
          <p:cNvSpPr txBox="1"/>
          <p:nvPr>
            <p:ph idx="1" type="body"/>
          </p:nvPr>
        </p:nvSpPr>
        <p:spPr>
          <a:xfrm>
            <a:off x="1828800" y="6400811"/>
            <a:ext cx="32918400" cy="18103800"/>
          </a:xfrm>
          <a:prstGeom prst="rect">
            <a:avLst/>
          </a:prstGeom>
        </p:spPr>
        <p:txBody>
          <a:bodyPr anchorCtr="0" anchor="t" bIns="188000" lIns="376000" spcFirstLastPara="1" rIns="376000" wrap="square" tIns="188000">
            <a:normAutofit/>
          </a:bodyPr>
          <a:lstStyle/>
          <a:p>
            <a:pPr indent="0" lvl="0" marL="914400" rtl="0" algn="l">
              <a:spcBef>
                <a:spcPts val="360"/>
              </a:spcBef>
              <a:spcAft>
                <a:spcPts val="0"/>
              </a:spcAft>
              <a:buNone/>
            </a:pPr>
            <a:r>
              <a:t/>
            </a:r>
            <a:endParaRPr/>
          </a:p>
        </p:txBody>
      </p:sp>
      <p:pic>
        <p:nvPicPr>
          <p:cNvPr id="349" name="Google Shape;349;g34752580e8e_0_82"/>
          <p:cNvPicPr preferRelativeResize="0"/>
          <p:nvPr/>
        </p:nvPicPr>
        <p:blipFill>
          <a:blip r:embed="rId3">
            <a:alphaModFix/>
          </a:blip>
          <a:stretch>
            <a:fillRect/>
          </a:stretch>
        </p:blipFill>
        <p:spPr>
          <a:xfrm>
            <a:off x="804800" y="875146"/>
            <a:ext cx="35771199" cy="2142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3" name="Shape 353"/>
        <p:cNvGrpSpPr/>
        <p:nvPr/>
      </p:nvGrpSpPr>
      <p:grpSpPr>
        <a:xfrm>
          <a:off x="0" y="0"/>
          <a:ext cx="0" cy="0"/>
          <a:chOff x="0" y="0"/>
          <a:chExt cx="0" cy="0"/>
        </a:xfrm>
      </p:grpSpPr>
      <p:sp>
        <p:nvSpPr>
          <p:cNvPr id="354" name="Google Shape;354;g3478ea85bb5_1_45"/>
          <p:cNvSpPr txBox="1"/>
          <p:nvPr>
            <p:ph type="title"/>
          </p:nvPr>
        </p:nvSpPr>
        <p:spPr>
          <a:xfrm>
            <a:off x="1828800" y="1098552"/>
            <a:ext cx="32918400" cy="4572000"/>
          </a:xfrm>
          <a:prstGeom prst="rect">
            <a:avLst/>
          </a:prstGeom>
        </p:spPr>
        <p:txBody>
          <a:bodyPr anchorCtr="0" anchor="ctr" bIns="188000" lIns="376000" spcFirstLastPara="1" rIns="376000" wrap="square" tIns="188000">
            <a:normAutofit/>
          </a:bodyPr>
          <a:lstStyle/>
          <a:p>
            <a:pPr indent="0" lvl="0" marL="0" rtl="0" algn="ctr">
              <a:spcBef>
                <a:spcPts val="0"/>
              </a:spcBef>
              <a:spcAft>
                <a:spcPts val="0"/>
              </a:spcAft>
              <a:buNone/>
            </a:pPr>
            <a:r>
              <a:t/>
            </a:r>
            <a:endParaRPr/>
          </a:p>
        </p:txBody>
      </p:sp>
      <p:sp>
        <p:nvSpPr>
          <p:cNvPr id="355" name="Google Shape;355;g3478ea85bb5_1_45"/>
          <p:cNvSpPr txBox="1"/>
          <p:nvPr>
            <p:ph idx="1" type="body"/>
          </p:nvPr>
        </p:nvSpPr>
        <p:spPr>
          <a:xfrm>
            <a:off x="1828800" y="6400811"/>
            <a:ext cx="32918400" cy="18103800"/>
          </a:xfrm>
          <a:prstGeom prst="rect">
            <a:avLst/>
          </a:prstGeom>
        </p:spPr>
        <p:txBody>
          <a:bodyPr anchorCtr="0" anchor="t" bIns="188000" lIns="376000" spcFirstLastPara="1" rIns="376000" wrap="square" tIns="188000">
            <a:normAutofit/>
          </a:bodyPr>
          <a:lstStyle/>
          <a:p>
            <a:pPr indent="0" lvl="0" marL="0" rtl="0" algn="l">
              <a:spcBef>
                <a:spcPts val="360"/>
              </a:spcBef>
              <a:spcAft>
                <a:spcPts val="0"/>
              </a:spcAft>
              <a:buNone/>
            </a:pPr>
            <a:r>
              <a:t/>
            </a:r>
            <a:endParaRPr/>
          </a:p>
        </p:txBody>
      </p:sp>
      <p:pic>
        <p:nvPicPr>
          <p:cNvPr id="356" name="Google Shape;356;g3478ea85bb5_1_45"/>
          <p:cNvPicPr preferRelativeResize="0"/>
          <p:nvPr/>
        </p:nvPicPr>
        <p:blipFill>
          <a:blip r:embed="rId3">
            <a:alphaModFix/>
          </a:blip>
          <a:stretch>
            <a:fillRect/>
          </a:stretch>
        </p:blipFill>
        <p:spPr>
          <a:xfrm>
            <a:off x="4526138" y="5976696"/>
            <a:ext cx="27523724" cy="1547860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0" name="Shape 360"/>
        <p:cNvGrpSpPr/>
        <p:nvPr/>
      </p:nvGrpSpPr>
      <p:grpSpPr>
        <a:xfrm>
          <a:off x="0" y="0"/>
          <a:ext cx="0" cy="0"/>
          <a:chOff x="0" y="0"/>
          <a:chExt cx="0" cy="0"/>
        </a:xfrm>
      </p:grpSpPr>
      <p:sp>
        <p:nvSpPr>
          <p:cNvPr id="361" name="Google Shape;361;g3476228184a_0_10"/>
          <p:cNvSpPr txBox="1"/>
          <p:nvPr>
            <p:ph type="title"/>
          </p:nvPr>
        </p:nvSpPr>
        <p:spPr>
          <a:xfrm>
            <a:off x="1828800" y="1098552"/>
            <a:ext cx="32918400" cy="4572000"/>
          </a:xfrm>
          <a:prstGeom prst="rect">
            <a:avLst/>
          </a:prstGeom>
        </p:spPr>
        <p:txBody>
          <a:bodyPr anchorCtr="0" anchor="ctr" bIns="188000" lIns="376000" spcFirstLastPara="1" rIns="376000" wrap="square" tIns="188000">
            <a:normAutofit/>
          </a:bodyPr>
          <a:lstStyle/>
          <a:p>
            <a:pPr indent="0" lvl="0" marL="0" rtl="0" algn="ctr">
              <a:spcBef>
                <a:spcPts val="0"/>
              </a:spcBef>
              <a:spcAft>
                <a:spcPts val="0"/>
              </a:spcAft>
              <a:buNone/>
            </a:pPr>
            <a:r>
              <a:rPr lang="en-US"/>
              <a:t>Malware Corpus</a:t>
            </a:r>
            <a:endParaRPr/>
          </a:p>
        </p:txBody>
      </p:sp>
      <p:sp>
        <p:nvSpPr>
          <p:cNvPr id="362" name="Google Shape;362;g3476228184a_0_10"/>
          <p:cNvSpPr txBox="1"/>
          <p:nvPr>
            <p:ph idx="1" type="body"/>
          </p:nvPr>
        </p:nvSpPr>
        <p:spPr>
          <a:xfrm>
            <a:off x="1828800" y="6400800"/>
            <a:ext cx="14504400" cy="18103800"/>
          </a:xfrm>
          <a:prstGeom prst="rect">
            <a:avLst/>
          </a:prstGeom>
        </p:spPr>
        <p:txBody>
          <a:bodyPr anchorCtr="0" anchor="t" bIns="188000" lIns="376000" spcFirstLastPara="1" rIns="376000" wrap="square" tIns="188000">
            <a:normAutofit fontScale="92500" lnSpcReduction="10000"/>
          </a:bodyPr>
          <a:lstStyle/>
          <a:p>
            <a:pPr indent="-951071" lvl="0" marL="457200" rtl="0" algn="l">
              <a:spcBef>
                <a:spcPts val="360"/>
              </a:spcBef>
              <a:spcAft>
                <a:spcPts val="0"/>
              </a:spcAft>
              <a:buSzPct val="100000"/>
              <a:buChar char="•"/>
            </a:pPr>
            <a:r>
              <a:rPr lang="en-US" sz="12300"/>
              <a:t>number of malware downloaded (source) </a:t>
            </a:r>
            <a:endParaRPr sz="12300"/>
          </a:p>
          <a:p>
            <a:pPr indent="-951071" lvl="0" marL="457200" rtl="0" algn="l">
              <a:spcBef>
                <a:spcPts val="0"/>
              </a:spcBef>
              <a:spcAft>
                <a:spcPts val="0"/>
              </a:spcAft>
              <a:buSzPct val="100000"/>
              <a:buChar char="•"/>
            </a:pPr>
            <a:r>
              <a:rPr lang="en-US" sz="12300"/>
              <a:t>% of exe/dll</a:t>
            </a:r>
            <a:endParaRPr sz="12300"/>
          </a:p>
          <a:p>
            <a:pPr indent="-951071" lvl="0" marL="457200" rtl="0" algn="l">
              <a:spcBef>
                <a:spcPts val="0"/>
              </a:spcBef>
              <a:spcAft>
                <a:spcPts val="0"/>
              </a:spcAft>
              <a:buSzPct val="100000"/>
              <a:buChar char="•"/>
            </a:pPr>
            <a:r>
              <a:rPr lang="en-US" sz="12300"/>
              <a:t>number of </a:t>
            </a:r>
            <a:r>
              <a:rPr lang="en-US"/>
              <a:t>families (labels, examples)</a:t>
            </a:r>
            <a:endParaRPr/>
          </a:p>
          <a:p>
            <a:pPr indent="-334327" lvl="0" marL="457200" rtl="0" algn="l">
              <a:spcBef>
                <a:spcPts val="0"/>
              </a:spcBef>
              <a:spcAft>
                <a:spcPts val="0"/>
              </a:spcAft>
              <a:buSzPts val="1665"/>
              <a:buChar char="•"/>
            </a:pPr>
            <a:r>
              <a:rPr lang="en-US"/>
              <a:t>Mean,median,q1,q3 (25percentile)</a:t>
            </a:r>
            <a:endParaRPr/>
          </a:p>
          <a:p>
            <a:pPr indent="-951071" lvl="0" marL="457200" rtl="0" algn="l">
              <a:spcBef>
                <a:spcPts val="0"/>
              </a:spcBef>
              <a:spcAft>
                <a:spcPts val="0"/>
              </a:spcAft>
              <a:buSzPct val="100000"/>
              <a:buChar char="•"/>
            </a:pPr>
            <a:r>
              <a:rPr lang="en-US" sz="12300"/>
              <a:t>stripping to make safe (only .text)</a:t>
            </a:r>
            <a:endParaRPr sz="12300"/>
          </a:p>
          <a:p>
            <a:pPr indent="-951071" lvl="0" marL="457200" rtl="0" algn="l">
              <a:spcBef>
                <a:spcPts val="0"/>
              </a:spcBef>
              <a:spcAft>
                <a:spcPts val="0"/>
              </a:spcAft>
              <a:buSzPct val="100000"/>
              <a:buChar char="•"/>
            </a:pPr>
            <a:r>
              <a:rPr lang="en-US" sz="12300"/>
              <a:t>truncated at 2MB</a:t>
            </a:r>
            <a:endParaRPr sz="12300"/>
          </a:p>
          <a:p>
            <a:pPr indent="-951071" lvl="1" marL="914400" rtl="0" algn="l">
              <a:spcBef>
                <a:spcPts val="0"/>
              </a:spcBef>
              <a:spcAft>
                <a:spcPts val="0"/>
              </a:spcAft>
              <a:buSzPct val="100000"/>
              <a:buChar char="–"/>
            </a:pPr>
            <a:r>
              <a:rPr lang="en-US" sz="12300"/>
              <a:t>gpu </a:t>
            </a:r>
            <a:r>
              <a:rPr lang="en-US" sz="12300"/>
              <a:t>availability</a:t>
            </a:r>
            <a:r>
              <a:rPr lang="en-US" sz="12300"/>
              <a:t> (48G)</a:t>
            </a:r>
            <a:endParaRPr sz="12300"/>
          </a:p>
        </p:txBody>
      </p:sp>
      <p:sp>
        <p:nvSpPr>
          <p:cNvPr id="363" name="Google Shape;363;g3476228184a_0_10"/>
          <p:cNvSpPr txBox="1"/>
          <p:nvPr/>
        </p:nvSpPr>
        <p:spPr>
          <a:xfrm>
            <a:off x="16891750" y="7283225"/>
            <a:ext cx="18122400" cy="18103800"/>
          </a:xfrm>
          <a:prstGeom prst="rect">
            <a:avLst/>
          </a:prstGeom>
          <a:noFill/>
          <a:ln>
            <a:noFill/>
          </a:ln>
        </p:spPr>
        <p:txBody>
          <a:bodyPr anchorCtr="0" anchor="t" bIns="91425" lIns="91425" spcFirstLastPara="1" rIns="91425" wrap="square" tIns="91425">
            <a:noAutofit/>
          </a:bodyPr>
          <a:lstStyle/>
          <a:p>
            <a:pPr indent="-723900" lvl="0" marL="457200" rtl="0" algn="l">
              <a:spcBef>
                <a:spcPts val="0"/>
              </a:spcBef>
              <a:spcAft>
                <a:spcPts val="0"/>
              </a:spcAft>
              <a:buClr>
                <a:schemeClr val="dk1"/>
              </a:buClr>
              <a:buSzPts val="7800"/>
              <a:buChar char="●"/>
            </a:pPr>
            <a:r>
              <a:rPr b="1" lang="en-US" sz="7800">
                <a:solidFill>
                  <a:schemeClr val="dk1"/>
                </a:solidFill>
              </a:rPr>
              <a:t>439970 Windows malware files reduced to their .text</a:t>
            </a:r>
            <a:r>
              <a:rPr b="1" lang="en-US" sz="4200">
                <a:solidFill>
                  <a:schemeClr val="dk1"/>
                </a:solidFill>
              </a:rPr>
              <a:t> </a:t>
            </a:r>
            <a:endParaRPr b="1" sz="7800">
              <a:solidFill>
                <a:schemeClr val="dk1"/>
              </a:solidFill>
            </a:endParaRPr>
          </a:p>
          <a:p>
            <a:pPr indent="-723900" lvl="0" marL="457200" rtl="0" algn="l">
              <a:spcBef>
                <a:spcPts val="0"/>
              </a:spcBef>
              <a:spcAft>
                <a:spcPts val="0"/>
              </a:spcAft>
              <a:buClr>
                <a:schemeClr val="dk1"/>
              </a:buClr>
              <a:buSzPts val="7800"/>
              <a:buChar char="●"/>
            </a:pPr>
            <a:r>
              <a:rPr b="1" lang="en-US" sz="7800">
                <a:solidFill>
                  <a:schemeClr val="dk1"/>
                </a:solidFill>
              </a:rPr>
              <a:t>383079 .exe</a:t>
            </a:r>
            <a:endParaRPr b="1" sz="7800">
              <a:solidFill>
                <a:schemeClr val="dk1"/>
              </a:solidFill>
            </a:endParaRPr>
          </a:p>
          <a:p>
            <a:pPr indent="-723900" lvl="0" marL="457200" rtl="0" algn="l">
              <a:spcBef>
                <a:spcPts val="0"/>
              </a:spcBef>
              <a:spcAft>
                <a:spcPts val="0"/>
              </a:spcAft>
              <a:buClr>
                <a:schemeClr val="dk1"/>
              </a:buClr>
              <a:buSzPts val="7800"/>
              <a:buChar char="●"/>
            </a:pPr>
            <a:r>
              <a:rPr b="1" lang="en-US" sz="7800">
                <a:solidFill>
                  <a:schemeClr val="dk1"/>
                </a:solidFill>
              </a:rPr>
              <a:t>56891 .dlls</a:t>
            </a:r>
            <a:endParaRPr b="1" sz="7800">
              <a:solidFill>
                <a:schemeClr val="dk1"/>
              </a:solidFill>
            </a:endParaRPr>
          </a:p>
          <a:p>
            <a:pPr indent="-723900" lvl="0" marL="457200" rtl="0" algn="l">
              <a:spcBef>
                <a:spcPts val="0"/>
              </a:spcBef>
              <a:spcAft>
                <a:spcPts val="0"/>
              </a:spcAft>
              <a:buClr>
                <a:schemeClr val="dk1"/>
              </a:buClr>
              <a:buSzPts val="7800"/>
              <a:buChar char="●"/>
            </a:pPr>
            <a:r>
              <a:rPr b="1" lang="en-US" sz="7800">
                <a:solidFill>
                  <a:schemeClr val="dk1"/>
                </a:solidFill>
              </a:rPr>
              <a:t>mean size: 1.3 MB</a:t>
            </a:r>
            <a:endParaRPr b="1" sz="7800">
              <a:solidFill>
                <a:schemeClr val="dk1"/>
              </a:solidFill>
            </a:endParaRPr>
          </a:p>
          <a:p>
            <a:pPr indent="-723900" lvl="0" marL="457200" rtl="0" algn="l">
              <a:spcBef>
                <a:spcPts val="0"/>
              </a:spcBef>
              <a:spcAft>
                <a:spcPts val="0"/>
              </a:spcAft>
              <a:buClr>
                <a:schemeClr val="dk1"/>
              </a:buClr>
              <a:buSzPts val="7800"/>
              <a:buChar char="●"/>
            </a:pPr>
            <a:r>
              <a:rPr b="1" lang="en-US" sz="7800">
                <a:solidFill>
                  <a:schemeClr val="dk1"/>
                </a:solidFill>
              </a:rPr>
              <a:t>median size: 492 KB</a:t>
            </a:r>
            <a:endParaRPr b="1" sz="7800">
              <a:solidFill>
                <a:schemeClr val="dk1"/>
              </a:solidFill>
            </a:endParaRPr>
          </a:p>
          <a:p>
            <a:pPr indent="-723900" lvl="0" marL="457200" rtl="0" algn="l">
              <a:spcBef>
                <a:spcPts val="0"/>
              </a:spcBef>
              <a:spcAft>
                <a:spcPts val="0"/>
              </a:spcAft>
              <a:buClr>
                <a:schemeClr val="dk1"/>
              </a:buClr>
              <a:buSzPts val="7800"/>
              <a:buChar char="●"/>
            </a:pPr>
            <a:r>
              <a:rPr b="1" lang="en-US" sz="7800">
                <a:solidFill>
                  <a:schemeClr val="dk1"/>
                </a:solidFill>
              </a:rPr>
              <a:t>25th percentile size: 236 KB</a:t>
            </a:r>
            <a:endParaRPr b="1" sz="7800">
              <a:solidFill>
                <a:schemeClr val="dk1"/>
              </a:solidFill>
            </a:endParaRPr>
          </a:p>
          <a:p>
            <a:pPr indent="-723900" lvl="0" marL="457200" rtl="0" algn="l">
              <a:spcBef>
                <a:spcPts val="0"/>
              </a:spcBef>
              <a:spcAft>
                <a:spcPts val="0"/>
              </a:spcAft>
              <a:buClr>
                <a:schemeClr val="dk1"/>
              </a:buClr>
              <a:buSzPts val="7800"/>
              <a:buChar char="●"/>
            </a:pPr>
            <a:r>
              <a:rPr b="1" lang="en-US" sz="7800">
                <a:solidFill>
                  <a:schemeClr val="dk1"/>
                </a:solidFill>
              </a:rPr>
              <a:t>75th percentile size: 891 KB</a:t>
            </a:r>
            <a:endParaRPr b="1" sz="7800">
              <a:solidFill>
                <a:schemeClr val="dk1"/>
              </a:solidFill>
            </a:endParaRPr>
          </a:p>
          <a:p>
            <a:pPr indent="-723900" lvl="0" marL="457200" rtl="0" algn="l">
              <a:spcBef>
                <a:spcPts val="0"/>
              </a:spcBef>
              <a:spcAft>
                <a:spcPts val="0"/>
              </a:spcAft>
              <a:buClr>
                <a:schemeClr val="dk1"/>
              </a:buClr>
              <a:buSzPts val="7800"/>
              <a:buChar char="●"/>
            </a:pPr>
            <a:r>
              <a:t/>
            </a:r>
            <a:endParaRPr b="1" sz="7800">
              <a:solidFill>
                <a:schemeClr val="dk1"/>
              </a:solidFill>
            </a:endParaRPr>
          </a:p>
          <a:p>
            <a:pPr indent="0" lvl="0" marL="0" rtl="0" algn="l">
              <a:spcBef>
                <a:spcPts val="0"/>
              </a:spcBef>
              <a:spcAft>
                <a:spcPts val="0"/>
              </a:spcAft>
              <a:buNone/>
            </a:pPr>
            <a:r>
              <a:t/>
            </a:r>
            <a:endParaRPr sz="12375">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2008-11-17T14:24:47Z</dcterms:created>
  <dc:creator>USNA</dc:creator>
</cp:coreProperties>
</file>