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050FE-A4C0-4EE4-882A-A18978C37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6DC347-04F6-45DB-9AF7-D14DE63E0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AD058-111C-4DD1-94B2-9F56D7DE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7EC15-599C-465A-AEE4-CA5695E3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D45283-12A4-4E18-A4D3-21ADB0C7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6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D0586-9153-4C1E-92F8-61EF1ECC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34D543-4DBC-4F51-8780-5907ED168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098CB-860C-4233-A162-0C2CAEAA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61C63-4AD6-4FF9-98E1-55145F6A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335078-942C-4AAE-81F8-D0140E18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7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2272C6-4F80-4C9F-BED7-6D3F7BD9C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98841B-48E8-4827-B761-67055ECC1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A6F7E-9594-424D-A254-F9D63140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A5334-6CB5-4001-90F6-DF05D767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D6F30-D588-4585-A03B-6B27E2A7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0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E1D8D-A622-4985-A159-09837388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CA299-BCB3-47F1-828E-B681DEA3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FC4F0-1D9E-4DE0-A519-D28DF56C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19C04-9ECB-4488-B4D3-C7ECE5A7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13CD9-7183-430D-8950-CF78BE81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63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2152E-DD85-4326-AF98-24ACB40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B97B68-BE74-4418-9B1A-96207DEC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0C6D3-016A-4F9C-ADAE-420955E1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23842-F390-41B4-9F91-688487D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98B32-67F1-44C4-BC9E-02B2F7D4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F88EE-F6A4-4411-B83A-CAB6AAA1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9F5AB-60CE-433E-A191-91AFC020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5293B4-4022-49CF-9975-4D5164C7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0A3F4-4D20-425A-9D07-886E1722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C7F876-836F-43C3-9E7B-266892E4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5FA78-B710-46BC-9325-13FAEB86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C0AF3-B94D-44C5-9A41-A8F868B4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192D34-26A6-42DE-ABAF-4405CF76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3BEC7A-7DE3-4E90-AAC1-7ACF1B88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5006E-F1DE-4662-841C-04E7647A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474A12-A011-4621-857F-30844E25A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3AE6B8-E121-456C-99CA-19CDD423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9720DB-7F2B-4366-BC08-B1887BEC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1271B1-3EBF-4CCB-9B3C-187CB800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99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0519F-F968-4C66-A614-5F06DB2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260F02-E3C6-408C-A0AA-BE126ECB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B17AC1-DD9C-46DF-B2DB-2C35C84C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9B83BC-9E35-4DC9-8228-57ADD78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0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A6BFE0-7364-42C0-987D-057C571F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FA9659-1CD7-4593-A8A5-C1794D7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3E9F2F-E50B-4BEB-B04E-D429C0B0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6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12D5-512D-4EF3-88EF-E4930162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BFE93-03F1-43A4-A6F4-EB0CCF16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75AF01-BD5C-47C2-86EC-CBB145E7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2AB42-F7FA-47D8-8DB9-62CCC5B9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FB26C8-6412-41E3-845A-66349F58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519A7-E939-44A8-9586-40FA4A65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2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ED459-803D-4BE1-9410-7183707A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CAB077-753C-467D-BC81-C4DA245DD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0D65A3-FB20-4A81-99E6-DC274C91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72472B-9B68-49F4-A6FC-3F75CC1D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26F470-B92E-4AAA-A2E7-2792052C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D9EF19-29C2-4AA8-B2AE-07628B8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CBA31B-0E7F-48CA-A9B0-45B5A251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F572B-7EB3-4188-B03A-34DE3412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4B20BB-CE78-4B80-A380-C9140BAB1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C544-1D44-4FFC-A4D2-B87102A3D7B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1F18E-6E38-4B86-A4F2-07911C4F4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287EF-3150-49AC-8E2C-78B4DBCCB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2BFDB-A081-4991-AAC2-D430AA2AE9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6.png"/><Relationship Id="rId3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5023887-2261-4530-AB8C-D721EAD94122}"/>
              </a:ext>
            </a:extLst>
          </p:cNvPr>
          <p:cNvSpPr/>
          <p:nvPr/>
        </p:nvSpPr>
        <p:spPr>
          <a:xfrm>
            <a:off x="3718619" y="992607"/>
            <a:ext cx="4192930" cy="5108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6318944-054E-431C-AC2E-FD6B6B674420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 rot="16200000" flipH="1">
            <a:off x="4996997" y="2154066"/>
            <a:ext cx="703740" cy="1048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AEF5A5-F33E-4359-B8B9-1BFB462F0A80}"/>
              </a:ext>
            </a:extLst>
          </p:cNvPr>
          <p:cNvCxnSpPr>
            <a:cxnSpLocks/>
            <a:stCxn id="83" idx="2"/>
            <a:endCxn id="71" idx="0"/>
          </p:cNvCxnSpPr>
          <p:nvPr/>
        </p:nvCxnSpPr>
        <p:spPr>
          <a:xfrm rot="5400000">
            <a:off x="6020198" y="2178696"/>
            <a:ext cx="704721" cy="998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81C3EA-E737-4ACC-85F2-1C84AA2A19B1}"/>
              </a:ext>
            </a:extLst>
          </p:cNvPr>
          <p:cNvCxnSpPr>
            <a:cxnSpLocks/>
            <a:stCxn id="36" idx="3"/>
            <a:endCxn id="34" idx="0"/>
          </p:cNvCxnSpPr>
          <p:nvPr/>
        </p:nvCxnSpPr>
        <p:spPr>
          <a:xfrm flipH="1">
            <a:off x="5873273" y="4386765"/>
            <a:ext cx="900" cy="5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2C7578-A600-40D2-99B6-C980561552B6}"/>
              </a:ext>
            </a:extLst>
          </p:cNvPr>
          <p:cNvSpPr txBox="1"/>
          <p:nvPr/>
        </p:nvSpPr>
        <p:spPr>
          <a:xfrm>
            <a:off x="4277965" y="1957270"/>
            <a:ext cx="109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test cases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1AA9C8-77B8-4B25-A820-B8CFE0CECC38}"/>
              </a:ext>
            </a:extLst>
          </p:cNvPr>
          <p:cNvSpPr txBox="1"/>
          <p:nvPr/>
        </p:nvSpPr>
        <p:spPr>
          <a:xfrm>
            <a:off x="986403" y="2562829"/>
            <a:ext cx="11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42154F0-E2E0-4348-8D87-867DC6D2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43" y="3284557"/>
            <a:ext cx="662076" cy="66207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0F8EE3F-629A-47AC-B285-544177972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038" y="3242624"/>
            <a:ext cx="812870" cy="812870"/>
          </a:xfrm>
          <a:prstGeom prst="rect">
            <a:avLst/>
          </a:prstGeom>
        </p:spPr>
      </p:pic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37AA9546-1ACF-478B-B76F-16FA1E77FEC2}"/>
              </a:ext>
            </a:extLst>
          </p:cNvPr>
          <p:cNvSpPr/>
          <p:nvPr/>
        </p:nvSpPr>
        <p:spPr>
          <a:xfrm>
            <a:off x="4002609" y="1126548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014408D7-E9F3-4CDC-A875-4630B0B7AEE3}"/>
              </a:ext>
            </a:extLst>
          </p:cNvPr>
          <p:cNvSpPr/>
          <p:nvPr/>
        </p:nvSpPr>
        <p:spPr>
          <a:xfrm flipH="1">
            <a:off x="5499404" y="1126548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A1D386F7-4E16-4E33-9A49-A3E05475F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7857" y="3434132"/>
            <a:ext cx="952633" cy="952633"/>
          </a:xfrm>
          <a:prstGeom prst="rect">
            <a:avLst/>
          </a:prstGeom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3EF22D5-0765-4029-9620-F99BD9BAA474}"/>
              </a:ext>
            </a:extLst>
          </p:cNvPr>
          <p:cNvCxnSpPr/>
          <p:nvPr/>
        </p:nvCxnSpPr>
        <p:spPr>
          <a:xfrm>
            <a:off x="5459998" y="4169529"/>
            <a:ext cx="116769" cy="104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B215674-77BC-4732-9189-A8AFBE4D28CA}"/>
              </a:ext>
            </a:extLst>
          </p:cNvPr>
          <p:cNvCxnSpPr>
            <a:cxnSpLocks/>
          </p:cNvCxnSpPr>
          <p:nvPr/>
        </p:nvCxnSpPr>
        <p:spPr>
          <a:xfrm flipV="1">
            <a:off x="5550042" y="4099861"/>
            <a:ext cx="122522" cy="1828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1532EA8F-BFE7-4B1F-9905-FF93380E6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07614" y="1323612"/>
            <a:ext cx="462286" cy="40727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29D5681-57FF-4B46-B6CA-335C9D289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90" y="1306763"/>
            <a:ext cx="440968" cy="440968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3D3D0F17-D9E5-4533-AF9E-9DE0BA28186C}"/>
              </a:ext>
            </a:extLst>
          </p:cNvPr>
          <p:cNvSpPr txBox="1"/>
          <p:nvPr/>
        </p:nvSpPr>
        <p:spPr>
          <a:xfrm>
            <a:off x="4623716" y="13560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F1478CC-1A93-412A-9BB5-90EB5536E265}"/>
              </a:ext>
            </a:extLst>
          </p:cNvPr>
          <p:cNvSpPr txBox="1"/>
          <p:nvPr/>
        </p:nvSpPr>
        <p:spPr>
          <a:xfrm>
            <a:off x="4184853" y="1666249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inputs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73509CC-7A99-44BC-BB88-F9FCCA4207F7}"/>
              </a:ext>
            </a:extLst>
          </p:cNvPr>
          <p:cNvSpPr txBox="1"/>
          <p:nvPr/>
        </p:nvSpPr>
        <p:spPr>
          <a:xfrm>
            <a:off x="4892260" y="1665912"/>
            <a:ext cx="673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outcome</a:t>
            </a:r>
            <a:endParaRPr lang="fr-FR" sz="105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DAB7715-6956-48C7-A0C6-E4E728CF05A4}"/>
              </a:ext>
            </a:extLst>
          </p:cNvPr>
          <p:cNvSpPr txBox="1"/>
          <p:nvPr/>
        </p:nvSpPr>
        <p:spPr>
          <a:xfrm>
            <a:off x="6276128" y="3706877"/>
            <a:ext cx="10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F3B6C2-DBF1-4BA9-AFB3-803D737AEADC}"/>
              </a:ext>
            </a:extLst>
          </p:cNvPr>
          <p:cNvSpPr/>
          <p:nvPr/>
        </p:nvSpPr>
        <p:spPr>
          <a:xfrm>
            <a:off x="5360280" y="3030342"/>
            <a:ext cx="102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test </a:t>
            </a:r>
            <a:r>
              <a:rPr lang="fr-FR" dirty="0" err="1"/>
              <a:t>logic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9E3CA10-9783-4927-8F28-48D1719D492E}"/>
              </a:ext>
            </a:extLst>
          </p:cNvPr>
          <p:cNvSpPr txBox="1"/>
          <p:nvPr/>
        </p:nvSpPr>
        <p:spPr>
          <a:xfrm>
            <a:off x="6205314" y="1956289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test variants</a:t>
            </a:r>
          </a:p>
        </p:txBody>
      </p:sp>
      <p:sp>
        <p:nvSpPr>
          <p:cNvPr id="84" name="Accolade ouvrante 83">
            <a:extLst>
              <a:ext uri="{FF2B5EF4-FFF2-40B4-BE49-F238E27FC236}">
                <a16:creationId xmlns:a16="http://schemas.microsoft.com/office/drawing/2014/main" id="{75E590EC-1375-4AD0-AC2B-3FFE2311F189}"/>
              </a:ext>
            </a:extLst>
          </p:cNvPr>
          <p:cNvSpPr/>
          <p:nvPr/>
        </p:nvSpPr>
        <p:spPr>
          <a:xfrm>
            <a:off x="6009196" y="1126548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ccolade ouvrante 84">
            <a:extLst>
              <a:ext uri="{FF2B5EF4-FFF2-40B4-BE49-F238E27FC236}">
                <a16:creationId xmlns:a16="http://schemas.microsoft.com/office/drawing/2014/main" id="{F3516BBE-0263-4733-AFE6-72773AEC065D}"/>
              </a:ext>
            </a:extLst>
          </p:cNvPr>
          <p:cNvSpPr/>
          <p:nvPr/>
        </p:nvSpPr>
        <p:spPr>
          <a:xfrm flipH="1">
            <a:off x="7548335" y="1116156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87A79B33-48A5-440A-B2B7-3CC6ACD68776}"/>
              </a:ext>
            </a:extLst>
          </p:cNvPr>
          <p:cNvCxnSpPr/>
          <p:nvPr/>
        </p:nvCxnSpPr>
        <p:spPr>
          <a:xfrm>
            <a:off x="6024966" y="3625265"/>
            <a:ext cx="116769" cy="104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DA9FED6-F152-476F-A675-F51179AF6B2B}"/>
              </a:ext>
            </a:extLst>
          </p:cNvPr>
          <p:cNvCxnSpPr>
            <a:cxnSpLocks/>
          </p:cNvCxnSpPr>
          <p:nvPr/>
        </p:nvCxnSpPr>
        <p:spPr>
          <a:xfrm flipV="1">
            <a:off x="6115010" y="3555597"/>
            <a:ext cx="122522" cy="1828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451B966-5AE9-4B66-BB6A-2C0EDB7ACC2C}"/>
              </a:ext>
            </a:extLst>
          </p:cNvPr>
          <p:cNvCxnSpPr/>
          <p:nvPr/>
        </p:nvCxnSpPr>
        <p:spPr>
          <a:xfrm>
            <a:off x="6051691" y="4182115"/>
            <a:ext cx="116769" cy="10450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4E6F528-7FBE-4CB1-B50F-4D1711801902}"/>
              </a:ext>
            </a:extLst>
          </p:cNvPr>
          <p:cNvCxnSpPr>
            <a:cxnSpLocks/>
          </p:cNvCxnSpPr>
          <p:nvPr/>
        </p:nvCxnSpPr>
        <p:spPr>
          <a:xfrm flipV="1">
            <a:off x="6141735" y="4112447"/>
            <a:ext cx="122522" cy="18287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C95907-9354-49A4-9FBD-29499AA4DA58}"/>
                  </a:ext>
                </a:extLst>
              </p:cNvPr>
              <p:cNvSpPr txBox="1"/>
              <p:nvPr/>
            </p:nvSpPr>
            <p:spPr>
              <a:xfrm>
                <a:off x="6202996" y="1316071"/>
                <a:ext cx="1102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0, …, 10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C95907-9354-49A4-9FBD-29499AA4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96" y="1316071"/>
                <a:ext cx="1102802" cy="215444"/>
              </a:xfrm>
              <a:prstGeom prst="rect">
                <a:avLst/>
              </a:prstGeom>
              <a:blipFill>
                <a:blip r:embed="rId7"/>
                <a:stretch>
                  <a:fillRect l="-3889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A401798-43FF-4408-B5E9-4EF661F4BAFE}"/>
                  </a:ext>
                </a:extLst>
              </p:cNvPr>
              <p:cNvSpPr txBox="1"/>
              <p:nvPr/>
            </p:nvSpPr>
            <p:spPr>
              <a:xfrm>
                <a:off x="5946684" y="1574544"/>
                <a:ext cx="1850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A401798-43FF-4408-B5E9-4EF661F4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84" y="1574544"/>
                <a:ext cx="185031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5A8F478-3385-40BC-9766-75D699A03AC0}"/>
              </a:ext>
            </a:extLst>
          </p:cNvPr>
          <p:cNvSpPr/>
          <p:nvPr/>
        </p:nvSpPr>
        <p:spPr>
          <a:xfrm>
            <a:off x="5265606" y="4933324"/>
            <a:ext cx="1215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test </a:t>
            </a:r>
            <a:r>
              <a:rPr lang="fr-FR" dirty="0" err="1"/>
              <a:t>results</a:t>
            </a:r>
            <a:endParaRPr lang="fr-FR" dirty="0"/>
          </a:p>
        </p:txBody>
      </p:sp>
      <p:cxnSp>
        <p:nvCxnSpPr>
          <p:cNvPr id="48" name="Connecteur droit avec flèche 5">
            <a:extLst>
              <a:ext uri="{FF2B5EF4-FFF2-40B4-BE49-F238E27FC236}">
                <a16:creationId xmlns:a16="http://schemas.microsoft.com/office/drawing/2014/main" id="{8B45EC0F-B247-4797-86EC-1CB8DBFD144C}"/>
              </a:ext>
            </a:extLst>
          </p:cNvPr>
          <p:cNvCxnSpPr>
            <a:cxnSpLocks/>
            <a:stCxn id="28" idx="3"/>
            <a:endCxn id="51" idx="0"/>
          </p:cNvCxnSpPr>
          <p:nvPr/>
        </p:nvCxnSpPr>
        <p:spPr>
          <a:xfrm flipV="1">
            <a:off x="1903019" y="1186173"/>
            <a:ext cx="2948654" cy="2429422"/>
          </a:xfrm>
          <a:prstGeom prst="curvedConnector4">
            <a:avLst>
              <a:gd name="adj1" fmla="val 47708"/>
              <a:gd name="adj2" fmla="val 118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76A5DAD-4A9D-41DC-969E-405CE90356F7}"/>
              </a:ext>
            </a:extLst>
          </p:cNvPr>
          <p:cNvSpPr/>
          <p:nvPr/>
        </p:nvSpPr>
        <p:spPr>
          <a:xfrm>
            <a:off x="4716496" y="1186173"/>
            <a:ext cx="270353" cy="316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E75B027-0AA7-44C0-A2C9-FD550ACEE4A1}"/>
              </a:ext>
            </a:extLst>
          </p:cNvPr>
          <p:cNvSpPr txBox="1"/>
          <p:nvPr/>
        </p:nvSpPr>
        <p:spPr>
          <a:xfrm>
            <a:off x="9472608" y="2879140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dirty="0"/>
              <a:t>all </a:t>
            </a:r>
            <a:r>
              <a:rPr lang="fr-FR" dirty="0" err="1"/>
              <a:t>results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32CF6857-696D-4F50-BD27-0986CE232E75}"/>
                  </a:ext>
                </a:extLst>
              </p:cNvPr>
              <p:cNvSpPr txBox="1"/>
              <p:nvPr/>
            </p:nvSpPr>
            <p:spPr>
              <a:xfrm>
                <a:off x="5132621" y="5305594"/>
                <a:ext cx="13499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32CF6857-696D-4F50-BD27-0986CE23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21" y="5305594"/>
                <a:ext cx="1349985" cy="215444"/>
              </a:xfrm>
              <a:prstGeom prst="rect">
                <a:avLst/>
              </a:prstGeom>
              <a:blipFill>
                <a:blip r:embed="rId9"/>
                <a:stretch>
                  <a:fillRect l="-3167" r="-2715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5036790-EAD3-489D-AF16-E4AE6B27C861}"/>
                  </a:ext>
                </a:extLst>
              </p:cNvPr>
              <p:cNvSpPr txBox="1"/>
              <p:nvPr/>
            </p:nvSpPr>
            <p:spPr>
              <a:xfrm>
                <a:off x="5132621" y="5508428"/>
                <a:ext cx="16030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𝑏𝑦𝑡𝑒𝑠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=13452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5036790-EAD3-489D-AF16-E4AE6B27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21" y="5508428"/>
                <a:ext cx="1603003" cy="215444"/>
              </a:xfrm>
              <a:prstGeom prst="rect">
                <a:avLst/>
              </a:prstGeom>
              <a:blipFill>
                <a:blip r:embed="rId10"/>
                <a:stretch>
                  <a:fillRect l="-2662" r="-1901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ccolade ouvrante 62">
            <a:extLst>
              <a:ext uri="{FF2B5EF4-FFF2-40B4-BE49-F238E27FC236}">
                <a16:creationId xmlns:a16="http://schemas.microsoft.com/office/drawing/2014/main" id="{3E8CAA62-1C0C-42B2-8484-C7BD02D9F3A5}"/>
              </a:ext>
            </a:extLst>
          </p:cNvPr>
          <p:cNvSpPr/>
          <p:nvPr/>
        </p:nvSpPr>
        <p:spPr>
          <a:xfrm>
            <a:off x="4941955" y="5260993"/>
            <a:ext cx="221749" cy="53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ccolade ouvrante 63">
            <a:extLst>
              <a:ext uri="{FF2B5EF4-FFF2-40B4-BE49-F238E27FC236}">
                <a16:creationId xmlns:a16="http://schemas.microsoft.com/office/drawing/2014/main" id="{E27B854C-7CC4-4F04-88C3-A46A5228B03A}"/>
              </a:ext>
            </a:extLst>
          </p:cNvPr>
          <p:cNvSpPr/>
          <p:nvPr/>
        </p:nvSpPr>
        <p:spPr>
          <a:xfrm flipH="1">
            <a:off x="6667375" y="5260993"/>
            <a:ext cx="138810" cy="53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avec flèche 5">
            <a:extLst>
              <a:ext uri="{FF2B5EF4-FFF2-40B4-BE49-F238E27FC236}">
                <a16:creationId xmlns:a16="http://schemas.microsoft.com/office/drawing/2014/main" id="{A2ADAECB-82E8-45EC-885D-2A9AE395F4BB}"/>
              </a:ext>
            </a:extLst>
          </p:cNvPr>
          <p:cNvCxnSpPr>
            <a:cxnSpLocks/>
            <a:stCxn id="62" idx="2"/>
            <a:endCxn id="58" idx="0"/>
          </p:cNvCxnSpPr>
          <p:nvPr/>
        </p:nvCxnSpPr>
        <p:spPr>
          <a:xfrm rot="5400000" flipH="1" flipV="1">
            <a:off x="6550432" y="2262830"/>
            <a:ext cx="2844732" cy="4077351"/>
          </a:xfrm>
          <a:prstGeom prst="curvedConnector5">
            <a:avLst>
              <a:gd name="adj1" fmla="val -31445"/>
              <a:gd name="adj2" fmla="val 66871"/>
              <a:gd name="adj3" fmla="val 11642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618609B0-4996-4226-AC42-5AA0137845B3}"/>
              </a:ext>
            </a:extLst>
          </p:cNvPr>
          <p:cNvSpPr txBox="1"/>
          <p:nvPr/>
        </p:nvSpPr>
        <p:spPr>
          <a:xfrm>
            <a:off x="3718619" y="284333"/>
            <a:ext cx="79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/>
              <a:t>used</a:t>
            </a:r>
            <a:r>
              <a:rPr lang="fr-FR" sz="1200" dirty="0"/>
              <a:t> in</a:t>
            </a:r>
          </a:p>
          <a:p>
            <a:pPr algn="ctr"/>
            <a:r>
              <a:rPr lang="fr-FR" sz="1200" dirty="0"/>
              <a:t>(</a:t>
            </a:r>
            <a:r>
              <a:rPr lang="fr-FR" sz="1200" dirty="0" err="1"/>
              <a:t>optional</a:t>
            </a:r>
            <a:r>
              <a:rPr lang="fr-FR" sz="1200" dirty="0"/>
              <a:t>)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D326D45E-35B0-44D7-8043-B8307F77CEB2}"/>
              </a:ext>
            </a:extLst>
          </p:cNvPr>
          <p:cNvSpPr txBox="1"/>
          <p:nvPr/>
        </p:nvSpPr>
        <p:spPr>
          <a:xfrm>
            <a:off x="6699508" y="6374065"/>
            <a:ext cx="109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Collected</a:t>
            </a:r>
            <a:r>
              <a:rPr lang="fr-FR" sz="1200" dirty="0"/>
              <a:t> </a:t>
            </a:r>
            <a:r>
              <a:rPr lang="fr-FR" sz="1200" dirty="0" err="1"/>
              <a:t>across</a:t>
            </a:r>
            <a:r>
              <a:rPr lang="fr-FR" sz="1200" dirty="0"/>
              <a:t> all runs 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888AA352-5C4B-4EC0-80D7-2E8A65B9ACAC}"/>
              </a:ext>
            </a:extLst>
          </p:cNvPr>
          <p:cNvSpPr txBox="1"/>
          <p:nvPr/>
        </p:nvSpPr>
        <p:spPr>
          <a:xfrm>
            <a:off x="9555360" y="3651983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#3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637AE340-1A60-427F-8286-42ED077676EB}"/>
              </a:ext>
            </a:extLst>
          </p:cNvPr>
          <p:cNvSpPr txBox="1"/>
          <p:nvPr/>
        </p:nvSpPr>
        <p:spPr>
          <a:xfrm>
            <a:off x="9558675" y="351614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2D9109F-5913-484C-BBCB-7E03D932B866}"/>
              </a:ext>
            </a:extLst>
          </p:cNvPr>
          <p:cNvSpPr txBox="1"/>
          <p:nvPr/>
        </p:nvSpPr>
        <p:spPr>
          <a:xfrm>
            <a:off x="9561990" y="3370377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B879D49-4484-4552-8672-8BD05674B6BC}"/>
              </a:ext>
            </a:extLst>
          </p:cNvPr>
          <p:cNvSpPr txBox="1"/>
          <p:nvPr/>
        </p:nvSpPr>
        <p:spPr>
          <a:xfrm rot="16200000">
            <a:off x="9306767" y="351614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runs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C639D5-D99B-452B-8E29-4F42382D04C0}"/>
              </a:ext>
            </a:extLst>
          </p:cNvPr>
          <p:cNvSpPr/>
          <p:nvPr/>
        </p:nvSpPr>
        <p:spPr>
          <a:xfrm>
            <a:off x="9882694" y="3436404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DA03D23-FAC4-412A-A8B5-372461918F97}"/>
              </a:ext>
            </a:extLst>
          </p:cNvPr>
          <p:cNvSpPr/>
          <p:nvPr/>
        </p:nvSpPr>
        <p:spPr>
          <a:xfrm>
            <a:off x="9866131" y="3579693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6BAB08D-8F23-47BF-B96D-3EE39A74D36F}"/>
              </a:ext>
            </a:extLst>
          </p:cNvPr>
          <p:cNvSpPr/>
          <p:nvPr/>
        </p:nvSpPr>
        <p:spPr>
          <a:xfrm>
            <a:off x="9880862" y="3721429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88B101-8229-421D-8269-47B4144CB866}"/>
              </a:ext>
            </a:extLst>
          </p:cNvPr>
          <p:cNvSpPr/>
          <p:nvPr/>
        </p:nvSpPr>
        <p:spPr>
          <a:xfrm>
            <a:off x="9887912" y="3862279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EE6E63-9733-48C6-B7DD-674205D3D86D}"/>
              </a:ext>
            </a:extLst>
          </p:cNvPr>
          <p:cNvSpPr/>
          <p:nvPr/>
        </p:nvSpPr>
        <p:spPr>
          <a:xfrm>
            <a:off x="10166873" y="3436404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9EC5D89-CCEF-4F22-8A8F-19C5EFFF378A}"/>
              </a:ext>
            </a:extLst>
          </p:cNvPr>
          <p:cNvSpPr/>
          <p:nvPr/>
        </p:nvSpPr>
        <p:spPr>
          <a:xfrm>
            <a:off x="10152910" y="3578140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B42301-0CC5-4AB1-8C9D-852C4F612AFB}"/>
              </a:ext>
            </a:extLst>
          </p:cNvPr>
          <p:cNvSpPr/>
          <p:nvPr/>
        </p:nvSpPr>
        <p:spPr>
          <a:xfrm>
            <a:off x="10166084" y="3719876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AD4CDA-E2DB-4CAA-ADE5-4A3D75E9C7B5}"/>
              </a:ext>
            </a:extLst>
          </p:cNvPr>
          <p:cNvSpPr/>
          <p:nvPr/>
        </p:nvSpPr>
        <p:spPr>
          <a:xfrm>
            <a:off x="10152910" y="3861085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>
            <a:extLst>
              <a:ext uri="{FF2B5EF4-FFF2-40B4-BE49-F238E27FC236}">
                <a16:creationId xmlns:a16="http://schemas.microsoft.com/office/drawing/2014/main" id="{D08664BE-3834-4665-918F-6C95C8859C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8718" y="3293463"/>
            <a:ext cx="128914" cy="132943"/>
          </a:xfrm>
          <a:prstGeom prst="rect">
            <a:avLst/>
          </a:prstGeom>
        </p:spPr>
      </p:pic>
      <p:pic>
        <p:nvPicPr>
          <p:cNvPr id="116" name="Image 115">
            <a:extLst>
              <a:ext uri="{FF2B5EF4-FFF2-40B4-BE49-F238E27FC236}">
                <a16:creationId xmlns:a16="http://schemas.microsoft.com/office/drawing/2014/main" id="{143612BB-768C-45F8-B926-72013C90C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3407" y="3290500"/>
            <a:ext cx="128914" cy="132943"/>
          </a:xfrm>
          <a:prstGeom prst="rect">
            <a:avLst/>
          </a:prstGeom>
        </p:spPr>
      </p:pic>
      <p:sp>
        <p:nvSpPr>
          <p:cNvPr id="104" name="ZoneTexte 103">
            <a:extLst>
              <a:ext uri="{FF2B5EF4-FFF2-40B4-BE49-F238E27FC236}">
                <a16:creationId xmlns:a16="http://schemas.microsoft.com/office/drawing/2014/main" id="{5B824207-C5B6-4F3E-885A-463E8B1721FB}"/>
              </a:ext>
            </a:extLst>
          </p:cNvPr>
          <p:cNvSpPr txBox="1"/>
          <p:nvPr/>
        </p:nvSpPr>
        <p:spPr>
          <a:xfrm>
            <a:off x="9757335" y="3219576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acc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19B6964-8AC9-41FF-82A9-C57E085BC1E8}"/>
              </a:ext>
            </a:extLst>
          </p:cNvPr>
          <p:cNvSpPr txBox="1"/>
          <p:nvPr/>
        </p:nvSpPr>
        <p:spPr>
          <a:xfrm>
            <a:off x="10017639" y="32204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size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6F93F29-09FC-49DA-9BBC-1C5F7E300D62}"/>
              </a:ext>
            </a:extLst>
          </p:cNvPr>
          <p:cNvSpPr txBox="1"/>
          <p:nvPr/>
        </p:nvSpPr>
        <p:spPr>
          <a:xfrm>
            <a:off x="88192" y="99667"/>
            <a:ext cx="34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Benchmarking a single challenger</a:t>
            </a:r>
          </a:p>
        </p:txBody>
      </p:sp>
    </p:spTree>
    <p:extLst>
      <p:ext uri="{BB962C8B-B14F-4D97-AF65-F5344CB8AC3E}">
        <p14:creationId xmlns:p14="http://schemas.microsoft.com/office/powerpoint/2010/main" val="33979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1B887DC3-D03E-440C-AEFF-3780044679E9}"/>
              </a:ext>
            </a:extLst>
          </p:cNvPr>
          <p:cNvSpPr/>
          <p:nvPr/>
        </p:nvSpPr>
        <p:spPr>
          <a:xfrm>
            <a:off x="7759336" y="4393341"/>
            <a:ext cx="1645921" cy="1589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3F3132-3D7E-426C-94BE-E1DFD8884834}"/>
              </a:ext>
            </a:extLst>
          </p:cNvPr>
          <p:cNvSpPr/>
          <p:nvPr/>
        </p:nvSpPr>
        <p:spPr>
          <a:xfrm>
            <a:off x="5141649" y="1004036"/>
            <a:ext cx="1891425" cy="148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EE87E05-A43A-4973-9508-336058423C1C}"/>
              </a:ext>
            </a:extLst>
          </p:cNvPr>
          <p:cNvSpPr/>
          <p:nvPr/>
        </p:nvSpPr>
        <p:spPr>
          <a:xfrm>
            <a:off x="2097808" y="990408"/>
            <a:ext cx="1891425" cy="148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023887-2261-4530-AB8C-D721EAD94122}"/>
              </a:ext>
            </a:extLst>
          </p:cNvPr>
          <p:cNvSpPr/>
          <p:nvPr/>
        </p:nvSpPr>
        <p:spPr>
          <a:xfrm>
            <a:off x="2995749" y="2926848"/>
            <a:ext cx="3126485" cy="3055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6318944-054E-431C-AC2E-FD6B6B674420}"/>
              </a:ext>
            </a:extLst>
          </p:cNvPr>
          <p:cNvCxnSpPr>
            <a:cxnSpLocks/>
          </p:cNvCxnSpPr>
          <p:nvPr/>
        </p:nvCxnSpPr>
        <p:spPr>
          <a:xfrm rot="5400000">
            <a:off x="5062046" y="2031149"/>
            <a:ext cx="634772" cy="15552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AEF5A5-F33E-4359-B8B9-1BFB462F0A80}"/>
              </a:ext>
            </a:extLst>
          </p:cNvPr>
          <p:cNvCxnSpPr>
            <a:cxnSpLocks/>
            <a:stCxn id="117" idx="2"/>
            <a:endCxn id="71" idx="0"/>
          </p:cNvCxnSpPr>
          <p:nvPr/>
        </p:nvCxnSpPr>
        <p:spPr>
          <a:xfrm rot="16200000" flipH="1">
            <a:off x="3463640" y="2057617"/>
            <a:ext cx="648400" cy="14886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781C3EA-E737-4ACC-85F2-1C84AA2A19B1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4510564" y="4132358"/>
            <a:ext cx="898" cy="54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12C7578-A600-40D2-99B6-C980561552B6}"/>
              </a:ext>
            </a:extLst>
          </p:cNvPr>
          <p:cNvSpPr txBox="1"/>
          <p:nvPr/>
        </p:nvSpPr>
        <p:spPr>
          <a:xfrm>
            <a:off x="5606458" y="970667"/>
            <a:ext cx="99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37AA9546-1ACF-478B-B76F-16FA1E77FEC2}"/>
              </a:ext>
            </a:extLst>
          </p:cNvPr>
          <p:cNvSpPr/>
          <p:nvPr/>
        </p:nvSpPr>
        <p:spPr>
          <a:xfrm>
            <a:off x="2220570" y="1394131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014408D7-E9F3-4CDC-A875-4630B0B7AEE3}"/>
              </a:ext>
            </a:extLst>
          </p:cNvPr>
          <p:cNvSpPr/>
          <p:nvPr/>
        </p:nvSpPr>
        <p:spPr>
          <a:xfrm flipH="1">
            <a:off x="3717365" y="1394131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F3B6C2-DBF1-4BA9-AFB3-803D737AEADC}"/>
              </a:ext>
            </a:extLst>
          </p:cNvPr>
          <p:cNvSpPr/>
          <p:nvPr/>
        </p:nvSpPr>
        <p:spPr>
          <a:xfrm>
            <a:off x="3532301" y="3126136"/>
            <a:ext cx="199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9E3CA10-9783-4927-8F28-48D1719D492E}"/>
              </a:ext>
            </a:extLst>
          </p:cNvPr>
          <p:cNvSpPr txBox="1"/>
          <p:nvPr/>
        </p:nvSpPr>
        <p:spPr>
          <a:xfrm>
            <a:off x="2389138" y="961575"/>
            <a:ext cx="127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Challengers</a:t>
            </a:r>
          </a:p>
        </p:txBody>
      </p:sp>
      <p:sp>
        <p:nvSpPr>
          <p:cNvPr id="84" name="Accolade ouvrante 83">
            <a:extLst>
              <a:ext uri="{FF2B5EF4-FFF2-40B4-BE49-F238E27FC236}">
                <a16:creationId xmlns:a16="http://schemas.microsoft.com/office/drawing/2014/main" id="{75E590EC-1375-4AD0-AC2B-3FFE2311F189}"/>
              </a:ext>
            </a:extLst>
          </p:cNvPr>
          <p:cNvSpPr/>
          <p:nvPr/>
        </p:nvSpPr>
        <p:spPr>
          <a:xfrm>
            <a:off x="5266708" y="1367897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ccolade ouvrante 84">
            <a:extLst>
              <a:ext uri="{FF2B5EF4-FFF2-40B4-BE49-F238E27FC236}">
                <a16:creationId xmlns:a16="http://schemas.microsoft.com/office/drawing/2014/main" id="{F3516BBE-0263-4733-AFE6-72773AEC065D}"/>
              </a:ext>
            </a:extLst>
          </p:cNvPr>
          <p:cNvSpPr/>
          <p:nvPr/>
        </p:nvSpPr>
        <p:spPr>
          <a:xfrm flipH="1">
            <a:off x="6720866" y="1360207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C95907-9354-49A4-9FBD-29499AA4DA58}"/>
                  </a:ext>
                </a:extLst>
              </p:cNvPr>
              <p:cNvSpPr txBox="1"/>
              <p:nvPr/>
            </p:nvSpPr>
            <p:spPr>
              <a:xfrm>
                <a:off x="2436834" y="1713349"/>
                <a:ext cx="12388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C95907-9354-49A4-9FBD-29499AA4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34" y="1713349"/>
                <a:ext cx="1238801" cy="215444"/>
              </a:xfrm>
              <a:prstGeom prst="rect">
                <a:avLst/>
              </a:prstGeom>
              <a:blipFill>
                <a:blip r:embed="rId2"/>
                <a:stretch>
                  <a:fillRect l="-4926" b="-3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5A8F478-3385-40BC-9766-75D699A03AC0}"/>
              </a:ext>
            </a:extLst>
          </p:cNvPr>
          <p:cNvSpPr/>
          <p:nvPr/>
        </p:nvSpPr>
        <p:spPr>
          <a:xfrm>
            <a:off x="3603809" y="4678917"/>
            <a:ext cx="181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Single-run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E75B027-0AA7-44C0-A2C9-FD550ACEE4A1}"/>
              </a:ext>
            </a:extLst>
          </p:cNvPr>
          <p:cNvSpPr txBox="1"/>
          <p:nvPr/>
        </p:nvSpPr>
        <p:spPr>
          <a:xfrm>
            <a:off x="8039692" y="4494251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dirty="0"/>
              <a:t>all </a:t>
            </a:r>
            <a:r>
              <a:rPr lang="fr-FR" dirty="0" err="1"/>
              <a:t>results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32CF6857-696D-4F50-BD27-0986CE232E75}"/>
                  </a:ext>
                </a:extLst>
              </p:cNvPr>
              <p:cNvSpPr txBox="1"/>
              <p:nvPr/>
            </p:nvSpPr>
            <p:spPr>
              <a:xfrm>
                <a:off x="3769910" y="5051187"/>
                <a:ext cx="12274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𝑐𝑣𝑟𝑚𝑠𝑒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=14%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32CF6857-696D-4F50-BD27-0986CE23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0" y="5051187"/>
                <a:ext cx="1227452" cy="215444"/>
              </a:xfrm>
              <a:prstGeom prst="rect">
                <a:avLst/>
              </a:prstGeom>
              <a:blipFill>
                <a:blip r:embed="rId3"/>
                <a:stretch>
                  <a:fillRect l="-1485" r="-2970" b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5036790-EAD3-489D-AF16-E4AE6B27C861}"/>
                  </a:ext>
                </a:extLst>
              </p:cNvPr>
              <p:cNvSpPr txBox="1"/>
              <p:nvPr/>
            </p:nvSpPr>
            <p:spPr>
              <a:xfrm>
                <a:off x="3769910" y="5254021"/>
                <a:ext cx="14305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𝑑𝑢𝑟𝑎𝑡𝑖𝑜𝑛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5036790-EAD3-489D-AF16-E4AE6B27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0" y="5254021"/>
                <a:ext cx="1430584" cy="215444"/>
              </a:xfrm>
              <a:prstGeom prst="rect">
                <a:avLst/>
              </a:prstGeom>
              <a:blipFill>
                <a:blip r:embed="rId4"/>
                <a:stretch>
                  <a:fillRect l="-2553" r="-85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ccolade ouvrante 62">
            <a:extLst>
              <a:ext uri="{FF2B5EF4-FFF2-40B4-BE49-F238E27FC236}">
                <a16:creationId xmlns:a16="http://schemas.microsoft.com/office/drawing/2014/main" id="{3E8CAA62-1C0C-42B2-8484-C7BD02D9F3A5}"/>
              </a:ext>
            </a:extLst>
          </p:cNvPr>
          <p:cNvSpPr/>
          <p:nvPr/>
        </p:nvSpPr>
        <p:spPr>
          <a:xfrm>
            <a:off x="3579244" y="5006586"/>
            <a:ext cx="221749" cy="53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ccolade ouvrante 63">
            <a:extLst>
              <a:ext uri="{FF2B5EF4-FFF2-40B4-BE49-F238E27FC236}">
                <a16:creationId xmlns:a16="http://schemas.microsoft.com/office/drawing/2014/main" id="{E27B854C-7CC4-4F04-88C3-A46A5228B03A}"/>
              </a:ext>
            </a:extLst>
          </p:cNvPr>
          <p:cNvSpPr/>
          <p:nvPr/>
        </p:nvSpPr>
        <p:spPr>
          <a:xfrm flipH="1">
            <a:off x="5304664" y="5006586"/>
            <a:ext cx="138810" cy="53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D326D45E-35B0-44D7-8043-B8307F77CEB2}"/>
              </a:ext>
            </a:extLst>
          </p:cNvPr>
          <p:cNvSpPr txBox="1"/>
          <p:nvPr/>
        </p:nvSpPr>
        <p:spPr>
          <a:xfrm>
            <a:off x="6353231" y="4763129"/>
            <a:ext cx="109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Collected</a:t>
            </a:r>
            <a:r>
              <a:rPr lang="fr-FR" sz="1200" dirty="0"/>
              <a:t> </a:t>
            </a:r>
            <a:r>
              <a:rPr lang="fr-FR" sz="1200" dirty="0" err="1"/>
              <a:t>across</a:t>
            </a:r>
            <a:r>
              <a:rPr lang="fr-FR" sz="1200" dirty="0"/>
              <a:t> all runs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11B51B-7475-4392-AD78-DB99D419A9C1}"/>
              </a:ext>
            </a:extLst>
          </p:cNvPr>
          <p:cNvSpPr txBox="1"/>
          <p:nvPr/>
        </p:nvSpPr>
        <p:spPr>
          <a:xfrm>
            <a:off x="5464748" y="1846584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from</a:t>
            </a:r>
            <a:r>
              <a:rPr lang="fr-FR" sz="1200" i="1" dirty="0"/>
              <a:t> files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161A552-A6CE-4B8A-BFAC-48C27B6E6B93}"/>
              </a:ext>
            </a:extLst>
          </p:cNvPr>
          <p:cNvSpPr txBox="1"/>
          <p:nvPr/>
        </p:nvSpPr>
        <p:spPr>
          <a:xfrm>
            <a:off x="5475714" y="1478919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from</a:t>
            </a:r>
            <a:r>
              <a:rPr lang="fr-FR" sz="1200" i="1" dirty="0"/>
              <a:t> code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3DECB7E4-E492-4699-8FDC-DA9428CE1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86" y="1853244"/>
            <a:ext cx="263677" cy="263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BD793E0-9BC7-4D2A-A39E-CAB71993CC71}"/>
                  </a:ext>
                </a:extLst>
              </p:cNvPr>
              <p:cNvSpPr txBox="1"/>
              <p:nvPr/>
            </p:nvSpPr>
            <p:spPr>
              <a:xfrm>
                <a:off x="3670999" y="3472321"/>
                <a:ext cx="16348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𝑐h𝑎𝑙𝑙𝑒𝑛𝑔𝑒𝑟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𝑓𝑖𝑡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fr-FR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DBD793E0-9BC7-4D2A-A39E-CAB71993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999" y="3472321"/>
                <a:ext cx="1634807" cy="215444"/>
              </a:xfrm>
              <a:prstGeom prst="rect">
                <a:avLst/>
              </a:prstGeom>
              <a:blipFill>
                <a:blip r:embed="rId6"/>
                <a:stretch>
                  <a:fillRect l="-3358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5B898F1B-3AE2-4493-A234-640C525D4E43}"/>
                  </a:ext>
                </a:extLst>
              </p:cNvPr>
              <p:cNvSpPr txBox="1"/>
              <p:nvPr/>
            </p:nvSpPr>
            <p:spPr>
              <a:xfrm>
                <a:off x="3428216" y="3695681"/>
                <a:ext cx="21646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𝑐h𝑎𝑙𝑙𝑒𝑛𝑔𝑒𝑟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𝑝𝑟𝑒𝑑𝑖𝑐𝑡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fr-FR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5B898F1B-3AE2-4493-A234-640C525D4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16" y="3695681"/>
                <a:ext cx="2164695" cy="215444"/>
              </a:xfrm>
              <a:prstGeom prst="rect">
                <a:avLst/>
              </a:prstGeom>
              <a:blipFill>
                <a:blip r:embed="rId7"/>
                <a:stretch>
                  <a:fillRect l="-1408" t="-13889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FE74244-B66E-425B-9DE8-672A036AED42}"/>
                  </a:ext>
                </a:extLst>
              </p:cNvPr>
              <p:cNvSpPr txBox="1"/>
              <p:nvPr/>
            </p:nvSpPr>
            <p:spPr>
              <a:xfrm>
                <a:off x="3257729" y="3921750"/>
                <a:ext cx="26500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𝑐𝑣𝑟𝑚𝑠𝑒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𝑐𝑜𝑚𝑝𝑢𝑡𝑒</m:t>
                      </m:r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𝑐𝑣𝑟𝑚𝑠𝑒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FE74244-B66E-425B-9DE8-672A036A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29" y="3921750"/>
                <a:ext cx="2650021" cy="215444"/>
              </a:xfrm>
              <a:prstGeom prst="rect">
                <a:avLst/>
              </a:prstGeom>
              <a:blipFill>
                <a:blip r:embed="rId8"/>
                <a:stretch>
                  <a:fillRect l="-460" t="-13889" r="-6437" b="-2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Image 72">
            <a:extLst>
              <a:ext uri="{FF2B5EF4-FFF2-40B4-BE49-F238E27FC236}">
                <a16:creationId xmlns:a16="http://schemas.microsoft.com/office/drawing/2014/main" id="{87299109-39E0-448D-A2D2-68023BABF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23" y="4876652"/>
            <a:ext cx="812870" cy="812870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5A198633-D8E3-4268-9A8A-0786DAD2EE96}"/>
              </a:ext>
            </a:extLst>
          </p:cNvPr>
          <p:cNvSpPr txBox="1"/>
          <p:nvPr/>
        </p:nvSpPr>
        <p:spPr>
          <a:xfrm>
            <a:off x="8127945" y="5286011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#3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9C63B98-27EB-4EF1-89F5-BD163DC13E8F}"/>
              </a:ext>
            </a:extLst>
          </p:cNvPr>
          <p:cNvSpPr txBox="1"/>
          <p:nvPr/>
        </p:nvSpPr>
        <p:spPr>
          <a:xfrm>
            <a:off x="8131260" y="515017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#2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CF2D0147-0A9B-4C53-AAFF-F439556C7535}"/>
              </a:ext>
            </a:extLst>
          </p:cNvPr>
          <p:cNvSpPr txBox="1"/>
          <p:nvPr/>
        </p:nvSpPr>
        <p:spPr>
          <a:xfrm>
            <a:off x="8134575" y="5004405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CF1A834B-901E-4117-A00A-ED346751932E}"/>
              </a:ext>
            </a:extLst>
          </p:cNvPr>
          <p:cNvSpPr txBox="1"/>
          <p:nvPr/>
        </p:nvSpPr>
        <p:spPr>
          <a:xfrm rot="16200000">
            <a:off x="7879352" y="5150176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runs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374E79-7382-4919-B24E-E24975C09013}"/>
              </a:ext>
            </a:extLst>
          </p:cNvPr>
          <p:cNvSpPr/>
          <p:nvPr/>
        </p:nvSpPr>
        <p:spPr>
          <a:xfrm>
            <a:off x="8455279" y="5070432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168449-695C-4A99-8DC9-A0F45622DD58}"/>
              </a:ext>
            </a:extLst>
          </p:cNvPr>
          <p:cNvSpPr/>
          <p:nvPr/>
        </p:nvSpPr>
        <p:spPr>
          <a:xfrm>
            <a:off x="8438716" y="5213721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5377042-0A9A-452B-A7E1-4CAF8D1521CB}"/>
              </a:ext>
            </a:extLst>
          </p:cNvPr>
          <p:cNvSpPr/>
          <p:nvPr/>
        </p:nvSpPr>
        <p:spPr>
          <a:xfrm>
            <a:off x="8453447" y="5355457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E32F47-5120-44B2-84AC-CF6919EC4555}"/>
              </a:ext>
            </a:extLst>
          </p:cNvPr>
          <p:cNvSpPr/>
          <p:nvPr/>
        </p:nvSpPr>
        <p:spPr>
          <a:xfrm>
            <a:off x="8460497" y="5496307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FDC8CA5-2611-4A18-ACBD-515CDB8C6199}"/>
              </a:ext>
            </a:extLst>
          </p:cNvPr>
          <p:cNvSpPr/>
          <p:nvPr/>
        </p:nvSpPr>
        <p:spPr>
          <a:xfrm>
            <a:off x="8739458" y="5070432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8B1327-6E66-413D-953E-2CCF594444A5}"/>
              </a:ext>
            </a:extLst>
          </p:cNvPr>
          <p:cNvSpPr/>
          <p:nvPr/>
        </p:nvSpPr>
        <p:spPr>
          <a:xfrm>
            <a:off x="8725495" y="5212168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0DB5031-C58E-4C0A-9979-67AFB0D9E0B8}"/>
              </a:ext>
            </a:extLst>
          </p:cNvPr>
          <p:cNvSpPr/>
          <p:nvPr/>
        </p:nvSpPr>
        <p:spPr>
          <a:xfrm>
            <a:off x="8738669" y="5353904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4FD6757-DF46-4452-8D2B-3D810EB53CA0}"/>
              </a:ext>
            </a:extLst>
          </p:cNvPr>
          <p:cNvSpPr/>
          <p:nvPr/>
        </p:nvSpPr>
        <p:spPr>
          <a:xfrm>
            <a:off x="8725495" y="5495113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D8532C23-1BD2-4D31-AF46-EAFFBB8BBB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1303" y="4927491"/>
            <a:ext cx="128914" cy="132943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9105A443-43EF-4228-80C1-7D3BE1E973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5992" y="4924528"/>
            <a:ext cx="128914" cy="132943"/>
          </a:xfrm>
          <a:prstGeom prst="rect">
            <a:avLst/>
          </a:prstGeom>
        </p:spPr>
      </p:pic>
      <p:sp>
        <p:nvSpPr>
          <p:cNvPr id="98" name="ZoneTexte 97">
            <a:extLst>
              <a:ext uri="{FF2B5EF4-FFF2-40B4-BE49-F238E27FC236}">
                <a16:creationId xmlns:a16="http://schemas.microsoft.com/office/drawing/2014/main" id="{6A7E9927-CF47-439C-8F18-A174E701DA06}"/>
              </a:ext>
            </a:extLst>
          </p:cNvPr>
          <p:cNvSpPr txBox="1"/>
          <p:nvPr/>
        </p:nvSpPr>
        <p:spPr>
          <a:xfrm>
            <a:off x="8603921" y="4860194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cvr</a:t>
            </a:r>
            <a:r>
              <a:rPr lang="fr-FR" sz="1100" dirty="0"/>
              <a:t>.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8818A69F-64AF-4120-AB5E-D25302E14CD3}"/>
              </a:ext>
            </a:extLst>
          </p:cNvPr>
          <p:cNvSpPr txBox="1"/>
          <p:nvPr/>
        </p:nvSpPr>
        <p:spPr>
          <a:xfrm>
            <a:off x="8318928" y="48566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dur.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1755E72-7772-4690-B66B-A3A83E457515}"/>
              </a:ext>
            </a:extLst>
          </p:cNvPr>
          <p:cNvCxnSpPr>
            <a:cxnSpLocks/>
            <a:endCxn id="77" idx="0"/>
          </p:cNvCxnSpPr>
          <p:nvPr/>
        </p:nvCxnSpPr>
        <p:spPr>
          <a:xfrm flipV="1">
            <a:off x="5532016" y="5280981"/>
            <a:ext cx="2434700" cy="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A004A80-F415-4814-B2AF-EB92FDC907CF}"/>
              </a:ext>
            </a:extLst>
          </p:cNvPr>
          <p:cNvSpPr txBox="1"/>
          <p:nvPr/>
        </p:nvSpPr>
        <p:spPr>
          <a:xfrm>
            <a:off x="2711034" y="2263837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rgbClr val="00B050"/>
                </a:solidFill>
              </a:rPr>
              <a:t>challengers_polyfit.py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3AC3E4A4-3831-4D31-BFA1-446DEEC947BC}"/>
              </a:ext>
            </a:extLst>
          </p:cNvPr>
          <p:cNvSpPr txBox="1"/>
          <p:nvPr/>
        </p:nvSpPr>
        <p:spPr>
          <a:xfrm>
            <a:off x="5896630" y="2247949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rgbClr val="00B050"/>
                </a:solidFill>
              </a:rPr>
              <a:t>datasets_polyfit.py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C47BB5D-9B56-460F-AF4C-A465AE6C59DE}"/>
              </a:ext>
            </a:extLst>
          </p:cNvPr>
          <p:cNvSpPr txBox="1"/>
          <p:nvPr/>
        </p:nvSpPr>
        <p:spPr>
          <a:xfrm>
            <a:off x="5224854" y="5749310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rgbClr val="00B050"/>
                </a:solidFill>
              </a:rPr>
              <a:t>test_polyfit.py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00105F4-D912-46F0-BC9F-DD78B0DE50DD}"/>
              </a:ext>
            </a:extLst>
          </p:cNvPr>
          <p:cNvSpPr txBox="1"/>
          <p:nvPr/>
        </p:nvSpPr>
        <p:spPr>
          <a:xfrm>
            <a:off x="8522277" y="5753042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>
                <a:solidFill>
                  <a:srgbClr val="00B050"/>
                </a:solidFill>
              </a:rPr>
              <a:t>test_polyfit.py</a:t>
            </a:r>
          </a:p>
        </p:txBody>
      </p:sp>
    </p:spTree>
    <p:extLst>
      <p:ext uri="{BB962C8B-B14F-4D97-AF65-F5344CB8AC3E}">
        <p14:creationId xmlns:p14="http://schemas.microsoft.com/office/powerpoint/2010/main" val="51301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FA7047B-71EF-4038-8DD0-6A5C08FC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32" y="1599936"/>
            <a:ext cx="662076" cy="6620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6DC990-2CBE-4F76-9E7C-430D5CA0800D}"/>
              </a:ext>
            </a:extLst>
          </p:cNvPr>
          <p:cNvSpPr txBox="1"/>
          <p:nvPr/>
        </p:nvSpPr>
        <p:spPr>
          <a:xfrm>
            <a:off x="1426391" y="2249264"/>
            <a:ext cx="11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sz="1200" dirty="0" err="1"/>
              <a:t>reference</a:t>
            </a:r>
            <a:r>
              <a:rPr lang="fr-FR" sz="1200" dirty="0"/>
              <a:t> </a:t>
            </a:r>
            <a:r>
              <a:rPr lang="fr-FR" sz="1200" dirty="0" err="1"/>
              <a:t>datasets</a:t>
            </a:r>
            <a:endParaRPr lang="fr-FR" sz="1200" dirty="0"/>
          </a:p>
          <a:p>
            <a:r>
              <a:rPr lang="fr-FR" sz="1200" dirty="0"/>
              <a:t>(files)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428A55-6E50-4A09-B2FC-7F3045BDD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89" y="1599936"/>
            <a:ext cx="662076" cy="6620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373329-72AF-4597-A7DD-8A4F2E3AA7E0}"/>
              </a:ext>
            </a:extLst>
          </p:cNvPr>
          <p:cNvSpPr txBox="1"/>
          <p:nvPr/>
        </p:nvSpPr>
        <p:spPr>
          <a:xfrm>
            <a:off x="2597548" y="2262012"/>
            <a:ext cx="117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/>
          </a:lstStyle>
          <a:p>
            <a:r>
              <a:rPr lang="fr-FR" sz="1200" dirty="0" err="1"/>
              <a:t>challenging</a:t>
            </a:r>
            <a:r>
              <a:rPr lang="fr-FR" sz="1200" dirty="0"/>
              <a:t> </a:t>
            </a:r>
            <a:r>
              <a:rPr lang="fr-FR" sz="1200" dirty="0" err="1"/>
              <a:t>datasets</a:t>
            </a:r>
            <a:endParaRPr lang="fr-FR" sz="1200" dirty="0"/>
          </a:p>
          <a:p>
            <a:r>
              <a:rPr lang="fr-FR" sz="1200" dirty="0"/>
              <a:t>(</a:t>
            </a:r>
            <a:r>
              <a:rPr lang="fr-FR" sz="1200" dirty="0" err="1"/>
              <a:t>artificial</a:t>
            </a:r>
            <a:r>
              <a:rPr lang="fr-FR" sz="1200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322767-4E16-430A-AEA1-97BB7C99CFDB}"/>
              </a:ext>
            </a:extLst>
          </p:cNvPr>
          <p:cNvSpPr txBox="1"/>
          <p:nvPr/>
        </p:nvSpPr>
        <p:spPr>
          <a:xfrm>
            <a:off x="2437889" y="17463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D770F0-7EA9-46F0-9823-4E16D3D52C54}"/>
              </a:ext>
            </a:extLst>
          </p:cNvPr>
          <p:cNvSpPr txBox="1"/>
          <p:nvPr/>
        </p:nvSpPr>
        <p:spPr>
          <a:xfrm>
            <a:off x="4051373" y="2191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326D5D-C156-47B4-B941-34CF73D92BA3}"/>
              </a:ext>
            </a:extLst>
          </p:cNvPr>
          <p:cNvSpPr txBox="1"/>
          <p:nvPr/>
        </p:nvSpPr>
        <p:spPr>
          <a:xfrm>
            <a:off x="7291058" y="972745"/>
            <a:ext cx="312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algorithm</a:t>
            </a:r>
            <a:r>
              <a:rPr lang="fr-FR" dirty="0">
                <a:solidFill>
                  <a:srgbClr val="00B0F0"/>
                </a:solidFill>
              </a:rPr>
              <a:t> variants 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(per challenger) (per </a:t>
            </a:r>
            <a:r>
              <a:rPr lang="fr-FR" dirty="0" err="1">
                <a:solidFill>
                  <a:srgbClr val="00B0F0"/>
                </a:solidFill>
              </a:rPr>
              <a:t>dataset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6CF58A26-76B2-4F36-9ACB-FC7426158ACD}"/>
              </a:ext>
            </a:extLst>
          </p:cNvPr>
          <p:cNvSpPr/>
          <p:nvPr/>
        </p:nvSpPr>
        <p:spPr>
          <a:xfrm>
            <a:off x="8012944" y="1976954"/>
            <a:ext cx="209006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C500D85B-2B5D-4A12-A169-897F8A4DD42C}"/>
              </a:ext>
            </a:extLst>
          </p:cNvPr>
          <p:cNvSpPr/>
          <p:nvPr/>
        </p:nvSpPr>
        <p:spPr>
          <a:xfrm flipH="1">
            <a:off x="9552083" y="1966562"/>
            <a:ext cx="136495" cy="84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42A6EF-8D17-48E3-9535-0C5F10321A0C}"/>
                  </a:ext>
                </a:extLst>
              </p:cNvPr>
              <p:cNvSpPr txBox="1"/>
              <p:nvPr/>
            </p:nvSpPr>
            <p:spPr>
              <a:xfrm>
                <a:off x="8206744" y="2166477"/>
                <a:ext cx="11028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0, …, 10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942A6EF-8D17-48E3-9535-0C5F1032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744" y="2166477"/>
                <a:ext cx="1102802" cy="215444"/>
              </a:xfrm>
              <a:prstGeom prst="rect">
                <a:avLst/>
              </a:prstGeom>
              <a:blipFill>
                <a:blip r:embed="rId3"/>
                <a:stretch>
                  <a:fillRect l="-3315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BCCD3D2-002A-4AF6-B2AA-C3CC8E99A07D}"/>
                  </a:ext>
                </a:extLst>
              </p:cNvPr>
              <p:cNvSpPr txBox="1"/>
              <p:nvPr/>
            </p:nvSpPr>
            <p:spPr>
              <a:xfrm>
                <a:off x="7950432" y="2424950"/>
                <a:ext cx="185031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BCCD3D2-002A-4AF6-B2AA-C3CC8E99A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32" y="2424950"/>
                <a:ext cx="1850315" cy="215444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1F125A7A-BA6A-4A3D-9BA4-E9C2929E2628}"/>
              </a:ext>
            </a:extLst>
          </p:cNvPr>
          <p:cNvSpPr txBox="1"/>
          <p:nvPr/>
        </p:nvSpPr>
        <p:spPr>
          <a:xfrm>
            <a:off x="1985842" y="1113962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test cases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79993F7-111D-4AC0-98E8-11A12E26D1C4}"/>
              </a:ext>
            </a:extLst>
          </p:cNvPr>
          <p:cNvSpPr txBox="1"/>
          <p:nvPr/>
        </p:nvSpPr>
        <p:spPr>
          <a:xfrm>
            <a:off x="5068063" y="1102367"/>
            <a:ext cx="124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challengers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D4653158-B8AD-48BF-9D9C-F81520630366}"/>
              </a:ext>
            </a:extLst>
          </p:cNvPr>
          <p:cNvSpPr/>
          <p:nvPr/>
        </p:nvSpPr>
        <p:spPr>
          <a:xfrm>
            <a:off x="1440670" y="1544341"/>
            <a:ext cx="209006" cy="1649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FADC391B-D858-4526-ABCC-6327BF86D10D}"/>
              </a:ext>
            </a:extLst>
          </p:cNvPr>
          <p:cNvSpPr/>
          <p:nvPr/>
        </p:nvSpPr>
        <p:spPr>
          <a:xfrm flipH="1">
            <a:off x="3637174" y="1555491"/>
            <a:ext cx="131530" cy="1649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EC8DE1E3-B907-4E6D-8527-E08079D30016}"/>
              </a:ext>
            </a:extLst>
          </p:cNvPr>
          <p:cNvSpPr/>
          <p:nvPr/>
        </p:nvSpPr>
        <p:spPr>
          <a:xfrm>
            <a:off x="4597479" y="1768501"/>
            <a:ext cx="209006" cy="12453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420929CC-480F-435E-AF43-046AD6DCFF30}"/>
              </a:ext>
            </a:extLst>
          </p:cNvPr>
          <p:cNvSpPr/>
          <p:nvPr/>
        </p:nvSpPr>
        <p:spPr>
          <a:xfrm flipH="1">
            <a:off x="6912651" y="1770919"/>
            <a:ext cx="108728" cy="1254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60B3CCB-92B9-4BF6-A205-A5CF819C4FBF}"/>
              </a:ext>
            </a:extLst>
          </p:cNvPr>
          <p:cNvSpPr txBox="1"/>
          <p:nvPr/>
        </p:nvSpPr>
        <p:spPr>
          <a:xfrm>
            <a:off x="7367120" y="21910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86FB421-9BB1-4366-820A-044747AE8794}"/>
              </a:ext>
            </a:extLst>
          </p:cNvPr>
          <p:cNvSpPr txBox="1"/>
          <p:nvPr/>
        </p:nvSpPr>
        <p:spPr>
          <a:xfrm>
            <a:off x="4820613" y="2075650"/>
            <a:ext cx="20088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Main </a:t>
            </a:r>
            <a:r>
              <a:rPr lang="fr-FR" sz="1100" dirty="0" err="1"/>
              <a:t>algorithm</a:t>
            </a:r>
            <a:r>
              <a:rPr lang="fr-FR" sz="1100" dirty="0"/>
              <a:t> to </a:t>
            </a:r>
            <a:r>
              <a:rPr lang="fr-FR" sz="1100" dirty="0" err="1"/>
              <a:t>evaluate</a:t>
            </a:r>
            <a:endParaRPr lang="fr-FR" sz="1100" dirty="0"/>
          </a:p>
          <a:p>
            <a:r>
              <a:rPr lang="fr-FR" sz="1100" dirty="0"/>
              <a:t>New prototypes</a:t>
            </a:r>
          </a:p>
          <a:p>
            <a:r>
              <a:rPr lang="fr-FR" sz="1100" dirty="0"/>
              <a:t>Challengers: </a:t>
            </a:r>
            <a:r>
              <a:rPr lang="fr-FR" sz="1100" dirty="0" err="1"/>
              <a:t>existing</a:t>
            </a:r>
            <a:r>
              <a:rPr lang="fr-FR" sz="1100" dirty="0"/>
              <a:t> solutions…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1C2A19-D66C-487C-851E-542C67A147AF}"/>
              </a:ext>
            </a:extLst>
          </p:cNvPr>
          <p:cNvSpPr txBox="1"/>
          <p:nvPr/>
        </p:nvSpPr>
        <p:spPr>
          <a:xfrm>
            <a:off x="4597479" y="343310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evaluation</a:t>
            </a:r>
            <a:r>
              <a:rPr lang="fr-FR" dirty="0">
                <a:solidFill>
                  <a:srgbClr val="00B0F0"/>
                </a:solidFill>
              </a:rPr>
              <a:t> </a:t>
            </a:r>
            <a:r>
              <a:rPr lang="fr-FR" dirty="0" err="1">
                <a:solidFill>
                  <a:srgbClr val="00B0F0"/>
                </a:solidFill>
              </a:rPr>
              <a:t>protocol</a:t>
            </a:r>
            <a:endParaRPr lang="fr-FR" dirty="0">
              <a:solidFill>
                <a:srgbClr val="00B0F0"/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6A47B16-E662-4328-AE94-7DE41153D750}"/>
              </a:ext>
            </a:extLst>
          </p:cNvPr>
          <p:cNvCxnSpPr/>
          <p:nvPr/>
        </p:nvCxnSpPr>
        <p:spPr>
          <a:xfrm>
            <a:off x="5650422" y="3080261"/>
            <a:ext cx="0" cy="372647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D20F51A-639A-4990-8AA5-4CC93C1D4FE6}"/>
              </a:ext>
            </a:extLst>
          </p:cNvPr>
          <p:cNvSpPr txBox="1"/>
          <p:nvPr/>
        </p:nvSpPr>
        <p:spPr>
          <a:xfrm>
            <a:off x="3864220" y="3753334"/>
            <a:ext cx="388119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Similar</a:t>
            </a:r>
            <a:r>
              <a:rPr lang="fr-FR" sz="1100" dirty="0"/>
              <a:t> to </a:t>
            </a:r>
            <a:r>
              <a:rPr lang="fr-FR" sz="1100" dirty="0" err="1"/>
              <a:t>drivendata</a:t>
            </a:r>
            <a:r>
              <a:rPr lang="fr-FR" sz="1100" dirty="0"/>
              <a:t> or </a:t>
            </a:r>
            <a:r>
              <a:rPr lang="fr-FR" sz="1100" dirty="0" err="1"/>
              <a:t>kaggle</a:t>
            </a:r>
            <a:r>
              <a:rPr lang="fr-FR" sz="1100" dirty="0"/>
              <a:t> challenges:</a:t>
            </a:r>
          </a:p>
          <a:p>
            <a:pPr marL="171450" indent="-171450">
              <a:buFontTx/>
              <a:buChar char="-"/>
            </a:pPr>
            <a:r>
              <a:rPr lang="fr-FR" sz="1100" dirty="0"/>
              <a:t>Can </a:t>
            </a:r>
            <a:r>
              <a:rPr lang="fr-FR" sz="1100" dirty="0" err="1"/>
              <a:t>be</a:t>
            </a:r>
            <a:r>
              <a:rPr lang="fr-FR" sz="1100" dirty="0"/>
              <a:t> simple train/</a:t>
            </a:r>
            <a:r>
              <a:rPr lang="fr-FR" sz="1100" dirty="0" err="1"/>
              <a:t>apply</a:t>
            </a:r>
            <a:endParaRPr lang="fr-FR" sz="1100" dirty="0"/>
          </a:p>
          <a:p>
            <a:pPr marL="171450" indent="-171450">
              <a:buFontTx/>
              <a:buChar char="-"/>
            </a:pPr>
            <a:r>
              <a:rPr lang="fr-FR" sz="1100" dirty="0"/>
              <a:t>Can </a:t>
            </a:r>
            <a:r>
              <a:rPr lang="fr-FR" sz="1100" dirty="0" err="1"/>
              <a:t>be</a:t>
            </a:r>
            <a:r>
              <a:rPr lang="fr-FR" sz="1100" dirty="0"/>
              <a:t> a </a:t>
            </a:r>
            <a:r>
              <a:rPr lang="fr-FR" sz="1100" dirty="0" err="1"/>
              <a:t>loop</a:t>
            </a:r>
            <a:r>
              <a:rPr lang="fr-FR" sz="1100" dirty="0"/>
              <a:t> </a:t>
            </a:r>
            <a:r>
              <a:rPr lang="fr-FR" sz="1100" dirty="0" err="1"/>
              <a:t>including</a:t>
            </a:r>
            <a:r>
              <a:rPr lang="fr-FR" sz="1100" dirty="0"/>
              <a:t> </a:t>
            </a:r>
            <a:r>
              <a:rPr lang="fr-FR" sz="1100" dirty="0" err="1"/>
              <a:t>relearning</a:t>
            </a:r>
            <a:endParaRPr lang="fr-FR" sz="1100" dirty="0"/>
          </a:p>
          <a:p>
            <a:pPr marL="171450" indent="-171450">
              <a:buFontTx/>
              <a:buChar char="-"/>
            </a:pPr>
            <a:r>
              <a:rPr lang="fr-FR" sz="1100" dirty="0"/>
              <a:t>Can </a:t>
            </a:r>
            <a:r>
              <a:rPr lang="fr-FR" sz="1100" dirty="0" err="1"/>
              <a:t>include</a:t>
            </a:r>
            <a:r>
              <a:rPr lang="fr-FR" sz="1100" dirty="0"/>
              <a:t> a simulation engine</a:t>
            </a:r>
          </a:p>
          <a:p>
            <a:r>
              <a:rPr lang="fr-FR" sz="1100" dirty="0"/>
              <a:t>Always </a:t>
            </a:r>
            <a:r>
              <a:rPr lang="fr-FR" sz="1100" dirty="0" err="1"/>
              <a:t>includes</a:t>
            </a:r>
            <a:r>
              <a:rPr lang="fr-FR" sz="1100" dirty="0"/>
              <a:t> one or </a:t>
            </a:r>
            <a:r>
              <a:rPr lang="fr-FR" sz="1100" dirty="0" err="1"/>
              <a:t>several</a:t>
            </a:r>
            <a:r>
              <a:rPr lang="fr-FR" sz="1100" dirty="0"/>
              <a:t> « </a:t>
            </a:r>
            <a:r>
              <a:rPr lang="fr-FR" sz="1100" dirty="0" err="1"/>
              <a:t>goodness</a:t>
            </a:r>
            <a:r>
              <a:rPr lang="fr-FR" sz="1100" dirty="0"/>
              <a:t> </a:t>
            </a:r>
            <a:r>
              <a:rPr lang="fr-FR" sz="1100" dirty="0" err="1"/>
              <a:t>metric</a:t>
            </a:r>
            <a:r>
              <a:rPr lang="fr-FR" sz="1100" dirty="0"/>
              <a:t> » computation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BB7C30B-1EEE-4F4C-BCEF-76C824FF15B4}"/>
              </a:ext>
            </a:extLst>
          </p:cNvPr>
          <p:cNvCxnSpPr>
            <a:cxnSpLocks/>
          </p:cNvCxnSpPr>
          <p:nvPr/>
        </p:nvCxnSpPr>
        <p:spPr>
          <a:xfrm flipH="1">
            <a:off x="5619274" y="4763230"/>
            <a:ext cx="9167" cy="281688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88F27A4-4A23-42C0-A705-FB9F3720055F}"/>
              </a:ext>
            </a:extLst>
          </p:cNvPr>
          <p:cNvSpPr txBox="1"/>
          <p:nvPr/>
        </p:nvSpPr>
        <p:spPr>
          <a:xfrm>
            <a:off x="4876509" y="49846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results</a:t>
            </a:r>
            <a:r>
              <a:rPr lang="fr-FR" dirty="0">
                <a:solidFill>
                  <a:srgbClr val="00B0F0"/>
                </a:solidFill>
              </a:rPr>
              <a:t> table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FE8F50F-67CD-4ED0-A72A-51BE0D638C06}"/>
              </a:ext>
            </a:extLst>
          </p:cNvPr>
          <p:cNvSpPr txBox="1"/>
          <p:nvPr/>
        </p:nvSpPr>
        <p:spPr>
          <a:xfrm>
            <a:off x="3768704" y="5289615"/>
            <a:ext cx="4320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For </a:t>
            </a:r>
            <a:r>
              <a:rPr lang="fr-FR" sz="1100" dirty="0" err="1"/>
              <a:t>each</a:t>
            </a:r>
            <a:r>
              <a:rPr lang="fr-FR" sz="1100" dirty="0"/>
              <a:t> item </a:t>
            </a:r>
            <a:r>
              <a:rPr lang="fr-FR" sz="1100" dirty="0" err="1"/>
              <a:t>tested</a:t>
            </a:r>
            <a:r>
              <a:rPr lang="fr-FR" sz="1100" dirty="0"/>
              <a:t>: </a:t>
            </a:r>
            <a:r>
              <a:rPr lang="fr-FR" sz="1100" dirty="0" err="1"/>
              <a:t>metric</a:t>
            </a:r>
            <a:r>
              <a:rPr lang="fr-FR" sz="1100" dirty="0"/>
              <a:t> value(s) + duration + </a:t>
            </a:r>
            <a:r>
              <a:rPr lang="fr-FR" sz="1100" dirty="0" err="1"/>
              <a:t>misc</a:t>
            </a:r>
            <a:r>
              <a:rPr lang="fr-FR" sz="1100" dirty="0"/>
              <a:t> information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4E5B487-6EE5-42DB-AE38-77F1E3813824}"/>
              </a:ext>
            </a:extLst>
          </p:cNvPr>
          <p:cNvSpPr txBox="1"/>
          <p:nvPr/>
        </p:nvSpPr>
        <p:spPr>
          <a:xfrm>
            <a:off x="279780" y="176979"/>
            <a:ext cx="33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Benchmarking </a:t>
            </a:r>
            <a:r>
              <a:rPr lang="fr-FR" dirty="0" err="1"/>
              <a:t>several</a:t>
            </a:r>
            <a:r>
              <a:rPr lang="fr-FR" dirty="0"/>
              <a:t> challengers</a:t>
            </a:r>
          </a:p>
        </p:txBody>
      </p:sp>
    </p:spTree>
    <p:extLst>
      <p:ext uri="{BB962C8B-B14F-4D97-AF65-F5344CB8AC3E}">
        <p14:creationId xmlns:p14="http://schemas.microsoft.com/office/powerpoint/2010/main" val="327882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E9685EB-968B-4773-86F2-E2861317536F}"/>
              </a:ext>
            </a:extLst>
          </p:cNvPr>
          <p:cNvSpPr/>
          <p:nvPr/>
        </p:nvSpPr>
        <p:spPr>
          <a:xfrm>
            <a:off x="2479178" y="3966736"/>
            <a:ext cx="4365371" cy="131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DB94E7-5C90-4143-B49A-7A9E60C28FF1}"/>
              </a:ext>
            </a:extLst>
          </p:cNvPr>
          <p:cNvSpPr txBox="1"/>
          <p:nvPr/>
        </p:nvSpPr>
        <p:spPr>
          <a:xfrm>
            <a:off x="2421602" y="3615459"/>
            <a:ext cx="199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Evaluation </a:t>
            </a:r>
            <a:r>
              <a:rPr lang="fr-FR" dirty="0" err="1">
                <a:solidFill>
                  <a:srgbClr val="00B0F0"/>
                </a:solidFill>
              </a:rPr>
              <a:t>protocol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D58AC7-FAC0-4A50-89B5-C000A298933E}"/>
              </a:ext>
            </a:extLst>
          </p:cNvPr>
          <p:cNvSpPr txBox="1"/>
          <p:nvPr/>
        </p:nvSpPr>
        <p:spPr>
          <a:xfrm>
            <a:off x="5603365" y="2342751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Dataset</a:t>
            </a:r>
            <a:r>
              <a:rPr lang="fr-FR" dirty="0">
                <a:solidFill>
                  <a:srgbClr val="00B0F0"/>
                </a:solidFill>
              </a:rPr>
              <a:t> fixture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76C1A8-E4CD-4114-8203-D89E2E4EFF15}"/>
              </a:ext>
            </a:extLst>
          </p:cNvPr>
          <p:cNvSpPr txBox="1"/>
          <p:nvPr/>
        </p:nvSpPr>
        <p:spPr>
          <a:xfrm>
            <a:off x="7541347" y="3577296"/>
            <a:ext cx="19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Results</a:t>
            </a:r>
            <a:r>
              <a:rPr lang="fr-FR" dirty="0">
                <a:solidFill>
                  <a:srgbClr val="00B0F0"/>
                </a:solidFill>
              </a:rPr>
              <a:t> bag fixture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5389A-F125-4DCC-B1B1-C9282ED8FE3D}"/>
              </a:ext>
            </a:extLst>
          </p:cNvPr>
          <p:cNvSpPr txBox="1"/>
          <p:nvPr/>
        </p:nvSpPr>
        <p:spPr>
          <a:xfrm>
            <a:off x="1067767" y="2345853"/>
            <a:ext cx="235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Challenger fixture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62184E3-7451-45C2-8A10-FFECFBD363B9}"/>
              </a:ext>
            </a:extLst>
          </p:cNvPr>
          <p:cNvSpPr txBox="1"/>
          <p:nvPr/>
        </p:nvSpPr>
        <p:spPr>
          <a:xfrm>
            <a:off x="7702073" y="1060467"/>
            <a:ext cx="82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</a:rPr>
              <a:t>CSV Files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64B63F-70E1-48E2-8D5E-EFE36C6E801A}"/>
              </a:ext>
            </a:extLst>
          </p:cNvPr>
          <p:cNvSpPr txBox="1"/>
          <p:nvPr/>
        </p:nvSpPr>
        <p:spPr>
          <a:xfrm>
            <a:off x="3695709" y="5393465"/>
            <a:ext cx="24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Synthesis</a:t>
            </a:r>
            <a:r>
              <a:rPr lang="fr-FR" dirty="0">
                <a:solidFill>
                  <a:srgbClr val="00B0F0"/>
                </a:solidFill>
              </a:rPr>
              <a:t> table </a:t>
            </a:r>
            <a:r>
              <a:rPr lang="fr-FR" dirty="0" err="1">
                <a:solidFill>
                  <a:srgbClr val="00B0F0"/>
                </a:solidFill>
              </a:rPr>
              <a:t>creation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401CA1-B252-4510-89AB-F89B5E42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86" y="1342715"/>
            <a:ext cx="4305300" cy="600075"/>
          </a:xfrm>
          <a:prstGeom prst="rect">
            <a:avLst/>
          </a:prstGeom>
          <a:ln>
            <a:noFill/>
          </a:ln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BF30AC7-9D74-49A6-ADE4-4BF38BAC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924" y="5748136"/>
            <a:ext cx="3095625" cy="190500"/>
          </a:xfrm>
          <a:prstGeom prst="rect">
            <a:avLst/>
          </a:prstGeom>
          <a:ln>
            <a:noFill/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636AC5A-A0C2-4FE1-9DBD-99A77C2A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389" y="5729746"/>
            <a:ext cx="2790825" cy="609600"/>
          </a:xfrm>
          <a:prstGeom prst="rect">
            <a:avLst/>
          </a:prstGeom>
          <a:ln>
            <a:noFill/>
          </a:ln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115BCCB4-A2FB-4A71-A683-4D508048ABD4}"/>
              </a:ext>
            </a:extLst>
          </p:cNvPr>
          <p:cNvSpPr txBox="1"/>
          <p:nvPr/>
        </p:nvSpPr>
        <p:spPr>
          <a:xfrm>
            <a:off x="7577261" y="5397923"/>
            <a:ext cx="13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Store fixture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5E28DDA-894F-41A1-B9F9-2D1329628179}"/>
              </a:ext>
            </a:extLst>
          </p:cNvPr>
          <p:cNvSpPr txBox="1"/>
          <p:nvPr/>
        </p:nvSpPr>
        <p:spPr>
          <a:xfrm rot="16200000">
            <a:off x="-279304" y="4192881"/>
            <a:ext cx="122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6"/>
                </a:solidFill>
              </a:rPr>
              <a:t>test_polyfit.py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F36BB11-8E0C-44FB-BC94-6B236AE8B886}"/>
              </a:ext>
            </a:extLst>
          </p:cNvPr>
          <p:cNvSpPr txBox="1"/>
          <p:nvPr/>
        </p:nvSpPr>
        <p:spPr>
          <a:xfrm rot="16200000">
            <a:off x="6751892" y="893538"/>
            <a:ext cx="157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6"/>
                </a:solidFill>
              </a:rPr>
              <a:t>datasets_polyfit.py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62696C8-ECBC-4A4A-8E1A-FEAB351341C0}"/>
              </a:ext>
            </a:extLst>
          </p:cNvPr>
          <p:cNvSpPr txBox="1"/>
          <p:nvPr/>
        </p:nvSpPr>
        <p:spPr>
          <a:xfrm>
            <a:off x="7723873" y="22330"/>
            <a:ext cx="161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B0F0"/>
                </a:solidFill>
              </a:rPr>
              <a:t>Generated</a:t>
            </a:r>
            <a:r>
              <a:rPr lang="fr-FR" sz="1400" dirty="0">
                <a:solidFill>
                  <a:srgbClr val="00B0F0"/>
                </a:solidFill>
              </a:rPr>
              <a:t> </a:t>
            </a:r>
            <a:r>
              <a:rPr lang="fr-FR" sz="1400" dirty="0" err="1">
                <a:solidFill>
                  <a:srgbClr val="00B0F0"/>
                </a:solidFill>
              </a:rPr>
              <a:t>datasets</a:t>
            </a:r>
            <a:endParaRPr lang="fr-FR" sz="1400" dirty="0">
              <a:solidFill>
                <a:srgbClr val="00B0F0"/>
              </a:solidFill>
            </a:endParaRP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1F24F4CE-1BE6-4B7D-BA30-EDB697924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56" y="347692"/>
            <a:ext cx="3648075" cy="581025"/>
          </a:xfrm>
          <a:prstGeom prst="rect">
            <a:avLst/>
          </a:prstGeom>
          <a:ln>
            <a:noFill/>
          </a:ln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B9A150-6303-481E-BFDC-6E58F246D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66" y="5975123"/>
            <a:ext cx="812870" cy="812870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2E574BF6-3817-4DF3-9B82-143FCED4D5A9}"/>
              </a:ext>
            </a:extLst>
          </p:cNvPr>
          <p:cNvSpPr txBox="1"/>
          <p:nvPr/>
        </p:nvSpPr>
        <p:spPr>
          <a:xfrm>
            <a:off x="4889088" y="6384482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01B878A-D7CF-4D18-B190-030E37EFECA2}"/>
              </a:ext>
            </a:extLst>
          </p:cNvPr>
          <p:cNvSpPr txBox="1"/>
          <p:nvPr/>
        </p:nvSpPr>
        <p:spPr>
          <a:xfrm>
            <a:off x="4892403" y="6248647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#2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E097C19-8C48-496B-8ECE-F8F88A4FDDFD}"/>
              </a:ext>
            </a:extLst>
          </p:cNvPr>
          <p:cNvSpPr txBox="1"/>
          <p:nvPr/>
        </p:nvSpPr>
        <p:spPr>
          <a:xfrm>
            <a:off x="4895718" y="610287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F8416D4-82C3-4684-90DF-B468FFFDF911}"/>
              </a:ext>
            </a:extLst>
          </p:cNvPr>
          <p:cNvSpPr txBox="1"/>
          <p:nvPr/>
        </p:nvSpPr>
        <p:spPr>
          <a:xfrm rot="16200000">
            <a:off x="4640495" y="6248647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runs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1D8FADF-5DAB-4F34-B501-D9DBFB11ADD5}"/>
              </a:ext>
            </a:extLst>
          </p:cNvPr>
          <p:cNvSpPr/>
          <p:nvPr/>
        </p:nvSpPr>
        <p:spPr>
          <a:xfrm>
            <a:off x="5216422" y="6168903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A0446C-FC4E-46E9-9744-1BA25F02DCA7}"/>
              </a:ext>
            </a:extLst>
          </p:cNvPr>
          <p:cNvSpPr/>
          <p:nvPr/>
        </p:nvSpPr>
        <p:spPr>
          <a:xfrm>
            <a:off x="5199859" y="6312192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CA4A2F-8A84-4FB0-984F-8FA849F92EDE}"/>
              </a:ext>
            </a:extLst>
          </p:cNvPr>
          <p:cNvSpPr/>
          <p:nvPr/>
        </p:nvSpPr>
        <p:spPr>
          <a:xfrm>
            <a:off x="5214590" y="6453928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0743DA-24C7-461A-8AA7-DD5C6C790670}"/>
              </a:ext>
            </a:extLst>
          </p:cNvPr>
          <p:cNvSpPr/>
          <p:nvPr/>
        </p:nvSpPr>
        <p:spPr>
          <a:xfrm>
            <a:off x="5221640" y="6594778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075A23-D692-4E0B-AA03-9AA4EE5731D8}"/>
              </a:ext>
            </a:extLst>
          </p:cNvPr>
          <p:cNvSpPr/>
          <p:nvPr/>
        </p:nvSpPr>
        <p:spPr>
          <a:xfrm>
            <a:off x="5500601" y="6168903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0831D6-268A-42F2-982E-E1705A8AA14F}"/>
              </a:ext>
            </a:extLst>
          </p:cNvPr>
          <p:cNvSpPr/>
          <p:nvPr/>
        </p:nvSpPr>
        <p:spPr>
          <a:xfrm>
            <a:off x="5486638" y="6310639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464720-2BC4-40E6-A280-50F0EDAA6F53}"/>
              </a:ext>
            </a:extLst>
          </p:cNvPr>
          <p:cNvSpPr/>
          <p:nvPr/>
        </p:nvSpPr>
        <p:spPr>
          <a:xfrm>
            <a:off x="5499812" y="6452375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26B758-0E93-43F5-B96C-B9A6E9F07D3E}"/>
              </a:ext>
            </a:extLst>
          </p:cNvPr>
          <p:cNvSpPr/>
          <p:nvPr/>
        </p:nvSpPr>
        <p:spPr>
          <a:xfrm>
            <a:off x="5486638" y="6593584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>
            <a:extLst>
              <a:ext uri="{FF2B5EF4-FFF2-40B4-BE49-F238E27FC236}">
                <a16:creationId xmlns:a16="http://schemas.microsoft.com/office/drawing/2014/main" id="{E317B651-44D5-49BB-9A73-51021894C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2446" y="6025962"/>
            <a:ext cx="128914" cy="132943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80C2A95E-F7D7-4523-BC50-8758693D3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7135" y="6022999"/>
            <a:ext cx="128914" cy="132943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51030087-ED5B-47E8-AC41-AA3093E1F3C6}"/>
              </a:ext>
            </a:extLst>
          </p:cNvPr>
          <p:cNvSpPr txBox="1"/>
          <p:nvPr/>
        </p:nvSpPr>
        <p:spPr>
          <a:xfrm>
            <a:off x="5365064" y="5958665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cvr</a:t>
            </a:r>
            <a:r>
              <a:rPr lang="fr-FR" sz="1100" dirty="0"/>
              <a:t>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B85E1FC-3859-46AF-A961-39EA69623F3F}"/>
              </a:ext>
            </a:extLst>
          </p:cNvPr>
          <p:cNvSpPr txBox="1"/>
          <p:nvPr/>
        </p:nvSpPr>
        <p:spPr>
          <a:xfrm>
            <a:off x="5080071" y="59550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dur.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722CB239-E5CE-401F-8B48-8B5330D2BF41}"/>
                  </a:ext>
                </a:extLst>
              </p:cNvPr>
              <p:cNvSpPr txBox="1"/>
              <p:nvPr/>
            </p:nvSpPr>
            <p:spPr>
              <a:xfrm>
                <a:off x="5073555" y="4917516"/>
                <a:ext cx="1275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𝑟𝑚𝑠𝑒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722CB239-E5CE-401F-8B48-8B5330D2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55" y="4917516"/>
                <a:ext cx="1275990" cy="215444"/>
              </a:xfrm>
              <a:prstGeom prst="rect">
                <a:avLst/>
              </a:prstGeom>
              <a:blipFill>
                <a:blip r:embed="rId8"/>
                <a:stretch>
                  <a:fillRect l="-1429" r="-238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ccolade ouvrante 94">
            <a:extLst>
              <a:ext uri="{FF2B5EF4-FFF2-40B4-BE49-F238E27FC236}">
                <a16:creationId xmlns:a16="http://schemas.microsoft.com/office/drawing/2014/main" id="{14A7EB05-99AC-40D1-BA00-3ED36C5A12B3}"/>
              </a:ext>
            </a:extLst>
          </p:cNvPr>
          <p:cNvSpPr/>
          <p:nvPr/>
        </p:nvSpPr>
        <p:spPr>
          <a:xfrm>
            <a:off x="4882889" y="4872915"/>
            <a:ext cx="257725" cy="279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ccolade ouvrante 95">
            <a:extLst>
              <a:ext uri="{FF2B5EF4-FFF2-40B4-BE49-F238E27FC236}">
                <a16:creationId xmlns:a16="http://schemas.microsoft.com/office/drawing/2014/main" id="{8235BE68-6947-46F3-820E-C6B3A818D1B6}"/>
              </a:ext>
            </a:extLst>
          </p:cNvPr>
          <p:cNvSpPr/>
          <p:nvPr/>
        </p:nvSpPr>
        <p:spPr>
          <a:xfrm flipH="1">
            <a:off x="6348064" y="4872915"/>
            <a:ext cx="187963" cy="279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223E8524-62E2-4061-A33A-0F467335BA5B}"/>
              </a:ext>
            </a:extLst>
          </p:cNvPr>
          <p:cNvSpPr txBox="1"/>
          <p:nvPr/>
        </p:nvSpPr>
        <p:spPr>
          <a:xfrm>
            <a:off x="3095106" y="4230528"/>
            <a:ext cx="1761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One run: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Fit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Predict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Compute</a:t>
            </a:r>
            <a:r>
              <a:rPr lang="fr-FR" sz="1400" dirty="0"/>
              <a:t> cv-</a:t>
            </a:r>
            <a:r>
              <a:rPr lang="fr-FR" sz="1400" dirty="0" err="1"/>
              <a:t>rmse</a:t>
            </a:r>
            <a:endParaRPr lang="fr-FR" sz="1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FBDE62B-D7FD-4D00-9EE1-ACF6940EEB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5389" y="3920243"/>
            <a:ext cx="4000500" cy="390525"/>
          </a:xfrm>
          <a:prstGeom prst="rect">
            <a:avLst/>
          </a:prstGeom>
          <a:ln>
            <a:noFill/>
          </a:ln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B7D1549-BE73-4F97-9F16-5D2021F75452}"/>
              </a:ext>
            </a:extLst>
          </p:cNvPr>
          <p:cNvCxnSpPr>
            <a:cxnSpLocks/>
          </p:cNvCxnSpPr>
          <p:nvPr/>
        </p:nvCxnSpPr>
        <p:spPr>
          <a:xfrm>
            <a:off x="6621342" y="5859292"/>
            <a:ext cx="1102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897DDD28-9EF4-4615-B2CE-91291EB70A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4508" y="4002846"/>
            <a:ext cx="4341332" cy="23043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61557F2-00D9-4380-B303-833783023752}"/>
              </a:ext>
            </a:extLst>
          </p:cNvPr>
          <p:cNvCxnSpPr>
            <a:cxnSpLocks/>
          </p:cNvCxnSpPr>
          <p:nvPr/>
        </p:nvCxnSpPr>
        <p:spPr>
          <a:xfrm flipV="1">
            <a:off x="6621342" y="3955051"/>
            <a:ext cx="1055615" cy="10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9E29270-C175-4F50-9F06-244306276F90}"/>
              </a:ext>
            </a:extLst>
          </p:cNvPr>
          <p:cNvCxnSpPr>
            <a:cxnSpLocks/>
          </p:cNvCxnSpPr>
          <p:nvPr/>
        </p:nvCxnSpPr>
        <p:spPr>
          <a:xfrm>
            <a:off x="9455718" y="4110462"/>
            <a:ext cx="0" cy="16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1625058D-4DE0-477D-9AEC-FEA627FA4956}"/>
              </a:ext>
            </a:extLst>
          </p:cNvPr>
          <p:cNvSpPr txBox="1"/>
          <p:nvPr/>
        </p:nvSpPr>
        <p:spPr>
          <a:xfrm rot="16200000">
            <a:off x="-532809" y="873224"/>
            <a:ext cx="1807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6"/>
                </a:solidFill>
              </a:rPr>
              <a:t>challengers_polyfit.py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E6DFDA-5953-4671-8819-258A114CEB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4722" y="2676973"/>
            <a:ext cx="4372447" cy="595806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58B791-85D0-4319-BE7C-B6D6991701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9639" y="2676287"/>
            <a:ext cx="4838700" cy="590550"/>
          </a:xfrm>
          <a:prstGeom prst="rect">
            <a:avLst/>
          </a:prstGeom>
          <a:ln>
            <a:noFill/>
          </a:ln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D3DA7D4D-6FAE-4E91-B0E2-20D5F8A81B84}"/>
              </a:ext>
            </a:extLst>
          </p:cNvPr>
          <p:cNvCxnSpPr>
            <a:cxnSpLocks/>
            <a:stCxn id="10" idx="0"/>
            <a:endCxn id="66" idx="1"/>
          </p:cNvCxnSpPr>
          <p:nvPr/>
        </p:nvCxnSpPr>
        <p:spPr>
          <a:xfrm rot="16200000" flipV="1">
            <a:off x="7420619" y="1957916"/>
            <a:ext cx="839253" cy="597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54122A8-88AA-478B-8CE1-374AFC087D43}"/>
              </a:ext>
            </a:extLst>
          </p:cNvPr>
          <p:cNvCxnSpPr>
            <a:cxnSpLocks/>
          </p:cNvCxnSpPr>
          <p:nvPr/>
        </p:nvCxnSpPr>
        <p:spPr>
          <a:xfrm flipH="1" flipV="1">
            <a:off x="4400384" y="3308889"/>
            <a:ext cx="260269" cy="7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B0481C-7158-484E-98D2-FD5ED300AB89}"/>
              </a:ext>
            </a:extLst>
          </p:cNvPr>
          <p:cNvCxnSpPr>
            <a:cxnSpLocks/>
          </p:cNvCxnSpPr>
          <p:nvPr/>
        </p:nvCxnSpPr>
        <p:spPr>
          <a:xfrm flipV="1">
            <a:off x="5445850" y="3299152"/>
            <a:ext cx="404002" cy="74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975780C-6A87-4F9B-9E25-914AFC3CF512}"/>
              </a:ext>
            </a:extLst>
          </p:cNvPr>
          <p:cNvCxnSpPr/>
          <p:nvPr/>
        </p:nvCxnSpPr>
        <p:spPr>
          <a:xfrm>
            <a:off x="191219" y="2168702"/>
            <a:ext cx="1183132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CCFF1467-1E6F-4075-8DB2-34AD794AAF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606" y="1805737"/>
            <a:ext cx="3229581" cy="177184"/>
          </a:xfrm>
          <a:prstGeom prst="rect">
            <a:avLst/>
          </a:prstGeom>
          <a:ln>
            <a:noFill/>
          </a:ln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459EDC92-721C-4AE8-AE05-8B36BED6B4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7079" y="364894"/>
            <a:ext cx="1859082" cy="1007654"/>
          </a:xfrm>
          <a:prstGeom prst="rect">
            <a:avLst/>
          </a:prstGeom>
          <a:ln>
            <a:noFill/>
          </a:ln>
        </p:spPr>
      </p:pic>
      <p:sp>
        <p:nvSpPr>
          <p:cNvPr id="99" name="ZoneTexte 98">
            <a:extLst>
              <a:ext uri="{FF2B5EF4-FFF2-40B4-BE49-F238E27FC236}">
                <a16:creationId xmlns:a16="http://schemas.microsoft.com/office/drawing/2014/main" id="{337BE2AD-E98D-49E8-B246-7A5A6E514004}"/>
              </a:ext>
            </a:extLst>
          </p:cNvPr>
          <p:cNvSpPr txBox="1"/>
          <p:nvPr/>
        </p:nvSpPr>
        <p:spPr>
          <a:xfrm>
            <a:off x="904023" y="72563"/>
            <a:ext cx="836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F206829D-3EF9-4CAE-AC59-08CACE715E69}"/>
              </a:ext>
            </a:extLst>
          </p:cNvPr>
          <p:cNvSpPr txBox="1"/>
          <p:nvPr/>
        </p:nvSpPr>
        <p:spPr>
          <a:xfrm>
            <a:off x="902209" y="1532337"/>
            <a:ext cx="25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B0F0"/>
                </a:solidFill>
              </a:rPr>
              <a:t>np.polyfit-based</a:t>
            </a:r>
            <a:r>
              <a:rPr lang="fr-FR" sz="1400" dirty="0">
                <a:solidFill>
                  <a:srgbClr val="00B0F0"/>
                </a:solidFill>
              </a:rPr>
              <a:t> </a:t>
            </a:r>
            <a:r>
              <a:rPr lang="fr-FR" sz="1400" dirty="0" err="1">
                <a:solidFill>
                  <a:srgbClr val="00B0F0"/>
                </a:solidFill>
              </a:rPr>
              <a:t>implementation</a:t>
            </a:r>
            <a:endParaRPr lang="fr-FR" sz="1400" dirty="0">
              <a:solidFill>
                <a:srgbClr val="00B0F0"/>
              </a:solidFill>
            </a:endParaRP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D17DD538-737B-4539-A14E-038EC540D904}"/>
              </a:ext>
            </a:extLst>
          </p:cNvPr>
          <p:cNvCxnSpPr>
            <a:cxnSpLocks/>
            <a:stCxn id="100" idx="0"/>
          </p:cNvCxnSpPr>
          <p:nvPr/>
        </p:nvCxnSpPr>
        <p:spPr>
          <a:xfrm flipH="1" flipV="1">
            <a:off x="2079909" y="1383353"/>
            <a:ext cx="117784" cy="14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95AE73DB-FFBF-4062-93C8-97094ECA502E}"/>
              </a:ext>
            </a:extLst>
          </p:cNvPr>
          <p:cNvCxnSpPr>
            <a:cxnSpLocks/>
          </p:cNvCxnSpPr>
          <p:nvPr/>
        </p:nvCxnSpPr>
        <p:spPr>
          <a:xfrm flipV="1">
            <a:off x="5365064" y="0"/>
            <a:ext cx="1" cy="216999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C1BAB595-8D3C-46DF-81CA-C34F73A0CB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65484" y="2102566"/>
            <a:ext cx="1088892" cy="823059"/>
          </a:xfrm>
          <a:prstGeom prst="bentConnector3">
            <a:avLst>
              <a:gd name="adj1" fmla="val 70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85EA334-4317-4B08-BBF9-8DAA135F83C1}"/>
              </a:ext>
            </a:extLst>
          </p:cNvPr>
          <p:cNvSpPr/>
          <p:nvPr/>
        </p:nvSpPr>
        <p:spPr>
          <a:xfrm>
            <a:off x="8814623" y="4222500"/>
            <a:ext cx="2413724" cy="11959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9685EB-968B-4773-86F2-E2861317536F}"/>
              </a:ext>
            </a:extLst>
          </p:cNvPr>
          <p:cNvSpPr/>
          <p:nvPr/>
        </p:nvSpPr>
        <p:spPr>
          <a:xfrm>
            <a:off x="2479178" y="3966736"/>
            <a:ext cx="4365371" cy="131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DB94E7-5C90-4143-B49A-7A9E60C28FF1}"/>
              </a:ext>
            </a:extLst>
          </p:cNvPr>
          <p:cNvSpPr txBox="1"/>
          <p:nvPr/>
        </p:nvSpPr>
        <p:spPr>
          <a:xfrm>
            <a:off x="2421602" y="3615459"/>
            <a:ext cx="199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Evaluation </a:t>
            </a:r>
            <a:r>
              <a:rPr lang="fr-FR" dirty="0" err="1">
                <a:solidFill>
                  <a:srgbClr val="00B0F0"/>
                </a:solidFill>
              </a:rPr>
              <a:t>protocol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D58AC7-FAC0-4A50-89B5-C000A298933E}"/>
              </a:ext>
            </a:extLst>
          </p:cNvPr>
          <p:cNvSpPr txBox="1"/>
          <p:nvPr/>
        </p:nvSpPr>
        <p:spPr>
          <a:xfrm>
            <a:off x="5603365" y="2342751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Dataset</a:t>
            </a:r>
            <a:r>
              <a:rPr lang="fr-FR" dirty="0">
                <a:solidFill>
                  <a:srgbClr val="00B0F0"/>
                </a:solidFill>
              </a:rPr>
              <a:t> fixture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76C1A8-E4CD-4114-8203-D89E2E4EFF15}"/>
              </a:ext>
            </a:extLst>
          </p:cNvPr>
          <p:cNvSpPr txBox="1"/>
          <p:nvPr/>
        </p:nvSpPr>
        <p:spPr>
          <a:xfrm>
            <a:off x="9124670" y="4333350"/>
            <a:ext cx="19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Results</a:t>
            </a:r>
            <a:r>
              <a:rPr lang="fr-FR" dirty="0">
                <a:solidFill>
                  <a:srgbClr val="00B0F0"/>
                </a:solidFill>
              </a:rPr>
              <a:t> bag fixture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5389A-F125-4DCC-B1B1-C9282ED8FE3D}"/>
              </a:ext>
            </a:extLst>
          </p:cNvPr>
          <p:cNvSpPr txBox="1"/>
          <p:nvPr/>
        </p:nvSpPr>
        <p:spPr>
          <a:xfrm>
            <a:off x="1067767" y="2345853"/>
            <a:ext cx="235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Challenger fixture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62184E3-7451-45C2-8A10-FFECFBD363B9}"/>
              </a:ext>
            </a:extLst>
          </p:cNvPr>
          <p:cNvSpPr txBox="1"/>
          <p:nvPr/>
        </p:nvSpPr>
        <p:spPr>
          <a:xfrm>
            <a:off x="7702073" y="1060467"/>
            <a:ext cx="82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</a:rPr>
              <a:t>CSV Files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64B63F-70E1-48E2-8D5E-EFE36C6E801A}"/>
              </a:ext>
            </a:extLst>
          </p:cNvPr>
          <p:cNvSpPr txBox="1"/>
          <p:nvPr/>
        </p:nvSpPr>
        <p:spPr>
          <a:xfrm>
            <a:off x="3695709" y="5393465"/>
            <a:ext cx="24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00B0F0"/>
                </a:solidFill>
              </a:rPr>
              <a:t>Synthesis</a:t>
            </a:r>
            <a:r>
              <a:rPr lang="fr-FR" dirty="0">
                <a:solidFill>
                  <a:srgbClr val="00B0F0"/>
                </a:solidFill>
              </a:rPr>
              <a:t> table </a:t>
            </a:r>
            <a:r>
              <a:rPr lang="fr-FR" dirty="0" err="1">
                <a:solidFill>
                  <a:srgbClr val="00B0F0"/>
                </a:solidFill>
              </a:rPr>
              <a:t>creation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401CA1-B252-4510-89AB-F89B5E42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86" y="1342715"/>
            <a:ext cx="4305300" cy="600075"/>
          </a:xfrm>
          <a:prstGeom prst="rect">
            <a:avLst/>
          </a:prstGeom>
          <a:ln>
            <a:noFill/>
          </a:ln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115BCCB4-A2FB-4A71-A683-4D508048ABD4}"/>
              </a:ext>
            </a:extLst>
          </p:cNvPr>
          <p:cNvSpPr txBox="1"/>
          <p:nvPr/>
        </p:nvSpPr>
        <p:spPr>
          <a:xfrm>
            <a:off x="8968304" y="4970358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Module </a:t>
            </a:r>
            <a:r>
              <a:rPr lang="fr-FR" dirty="0" err="1">
                <a:solidFill>
                  <a:srgbClr val="00B0F0"/>
                </a:solidFill>
              </a:rPr>
              <a:t>results</a:t>
            </a:r>
            <a:r>
              <a:rPr lang="fr-FR" dirty="0">
                <a:solidFill>
                  <a:srgbClr val="00B0F0"/>
                </a:solidFill>
              </a:rPr>
              <a:t> fixture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5E28DDA-894F-41A1-B9F9-2D1329628179}"/>
              </a:ext>
            </a:extLst>
          </p:cNvPr>
          <p:cNvSpPr txBox="1"/>
          <p:nvPr/>
        </p:nvSpPr>
        <p:spPr>
          <a:xfrm rot="16200000">
            <a:off x="-279304" y="4192881"/>
            <a:ext cx="122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6"/>
                </a:solidFill>
              </a:rPr>
              <a:t>test_polyfit.py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F36BB11-8E0C-44FB-BC94-6B236AE8B886}"/>
              </a:ext>
            </a:extLst>
          </p:cNvPr>
          <p:cNvSpPr txBox="1"/>
          <p:nvPr/>
        </p:nvSpPr>
        <p:spPr>
          <a:xfrm rot="16200000">
            <a:off x="6751892" y="893538"/>
            <a:ext cx="157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6"/>
                </a:solidFill>
              </a:rPr>
              <a:t>datasets_polyfit.py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62696C8-ECBC-4A4A-8E1A-FEAB351341C0}"/>
              </a:ext>
            </a:extLst>
          </p:cNvPr>
          <p:cNvSpPr txBox="1"/>
          <p:nvPr/>
        </p:nvSpPr>
        <p:spPr>
          <a:xfrm>
            <a:off x="7723873" y="22330"/>
            <a:ext cx="1615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B0F0"/>
                </a:solidFill>
              </a:rPr>
              <a:t>Generated</a:t>
            </a:r>
            <a:r>
              <a:rPr lang="fr-FR" sz="1400" dirty="0">
                <a:solidFill>
                  <a:srgbClr val="00B0F0"/>
                </a:solidFill>
              </a:rPr>
              <a:t> </a:t>
            </a:r>
            <a:r>
              <a:rPr lang="fr-FR" sz="1400" dirty="0" err="1">
                <a:solidFill>
                  <a:srgbClr val="00B0F0"/>
                </a:solidFill>
              </a:rPr>
              <a:t>datasets</a:t>
            </a:r>
            <a:endParaRPr lang="fr-FR" sz="1400" dirty="0">
              <a:solidFill>
                <a:srgbClr val="00B0F0"/>
              </a:solidFill>
            </a:endParaRP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1F24F4CE-1BE6-4B7D-BA30-EDB69792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56" y="347692"/>
            <a:ext cx="3648075" cy="581025"/>
          </a:xfrm>
          <a:prstGeom prst="rect">
            <a:avLst/>
          </a:prstGeom>
          <a:ln>
            <a:noFill/>
          </a:ln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B9A150-6303-481E-BFDC-6E58F246D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66" y="5975123"/>
            <a:ext cx="812870" cy="812870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2E574BF6-3817-4DF3-9B82-143FCED4D5A9}"/>
              </a:ext>
            </a:extLst>
          </p:cNvPr>
          <p:cNvSpPr txBox="1"/>
          <p:nvPr/>
        </p:nvSpPr>
        <p:spPr>
          <a:xfrm>
            <a:off x="4889088" y="6384482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01B878A-D7CF-4D18-B190-030E37EFECA2}"/>
              </a:ext>
            </a:extLst>
          </p:cNvPr>
          <p:cNvSpPr txBox="1"/>
          <p:nvPr/>
        </p:nvSpPr>
        <p:spPr>
          <a:xfrm>
            <a:off x="4892403" y="6248647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#2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E097C19-8C48-496B-8ECE-F8F88A4FDDFD}"/>
              </a:ext>
            </a:extLst>
          </p:cNvPr>
          <p:cNvSpPr txBox="1"/>
          <p:nvPr/>
        </p:nvSpPr>
        <p:spPr>
          <a:xfrm>
            <a:off x="4895718" y="6102876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#1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F8416D4-82C3-4684-90DF-B468FFFDF911}"/>
              </a:ext>
            </a:extLst>
          </p:cNvPr>
          <p:cNvSpPr txBox="1"/>
          <p:nvPr/>
        </p:nvSpPr>
        <p:spPr>
          <a:xfrm rot="16200000">
            <a:off x="4640495" y="6248647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runs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1D8FADF-5DAB-4F34-B501-D9DBFB11ADD5}"/>
              </a:ext>
            </a:extLst>
          </p:cNvPr>
          <p:cNvSpPr/>
          <p:nvPr/>
        </p:nvSpPr>
        <p:spPr>
          <a:xfrm>
            <a:off x="5216422" y="6168903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A0446C-FC4E-46E9-9744-1BA25F02DCA7}"/>
              </a:ext>
            </a:extLst>
          </p:cNvPr>
          <p:cNvSpPr/>
          <p:nvPr/>
        </p:nvSpPr>
        <p:spPr>
          <a:xfrm>
            <a:off x="5199859" y="6312192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CA4A2F-8A84-4FB0-984F-8FA849F92EDE}"/>
              </a:ext>
            </a:extLst>
          </p:cNvPr>
          <p:cNvSpPr/>
          <p:nvPr/>
        </p:nvSpPr>
        <p:spPr>
          <a:xfrm>
            <a:off x="5214590" y="6453928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0743DA-24C7-461A-8AA7-DD5C6C790670}"/>
              </a:ext>
            </a:extLst>
          </p:cNvPr>
          <p:cNvSpPr/>
          <p:nvPr/>
        </p:nvSpPr>
        <p:spPr>
          <a:xfrm>
            <a:off x="5221640" y="6594778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2075A23-D692-4E0B-AA03-9AA4EE5731D8}"/>
              </a:ext>
            </a:extLst>
          </p:cNvPr>
          <p:cNvSpPr/>
          <p:nvPr/>
        </p:nvSpPr>
        <p:spPr>
          <a:xfrm>
            <a:off x="5500601" y="6168903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00831D6-268A-42F2-982E-E1705A8AA14F}"/>
              </a:ext>
            </a:extLst>
          </p:cNvPr>
          <p:cNvSpPr/>
          <p:nvPr/>
        </p:nvSpPr>
        <p:spPr>
          <a:xfrm>
            <a:off x="5486638" y="6310639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464720-2BC4-40E6-A280-50F0EDAA6F53}"/>
              </a:ext>
            </a:extLst>
          </p:cNvPr>
          <p:cNvSpPr/>
          <p:nvPr/>
        </p:nvSpPr>
        <p:spPr>
          <a:xfrm>
            <a:off x="5499812" y="6452375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26B758-0E93-43F5-B96C-B9A6E9F07D3E}"/>
              </a:ext>
            </a:extLst>
          </p:cNvPr>
          <p:cNvSpPr/>
          <p:nvPr/>
        </p:nvSpPr>
        <p:spPr>
          <a:xfrm>
            <a:off x="5486638" y="6593584"/>
            <a:ext cx="123561" cy="126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>
            <a:extLst>
              <a:ext uri="{FF2B5EF4-FFF2-40B4-BE49-F238E27FC236}">
                <a16:creationId xmlns:a16="http://schemas.microsoft.com/office/drawing/2014/main" id="{E317B651-44D5-49BB-9A73-51021894C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446" y="6025962"/>
            <a:ext cx="128914" cy="132943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80C2A95E-F7D7-4523-BC50-8758693D3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135" y="6022999"/>
            <a:ext cx="128914" cy="132943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51030087-ED5B-47E8-AC41-AA3093E1F3C6}"/>
              </a:ext>
            </a:extLst>
          </p:cNvPr>
          <p:cNvSpPr txBox="1"/>
          <p:nvPr/>
        </p:nvSpPr>
        <p:spPr>
          <a:xfrm>
            <a:off x="5365064" y="5958665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/>
              <a:t>cvr</a:t>
            </a:r>
            <a:r>
              <a:rPr lang="fr-FR" sz="1100" dirty="0"/>
              <a:t>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B85E1FC-3859-46AF-A961-39EA69623F3F}"/>
              </a:ext>
            </a:extLst>
          </p:cNvPr>
          <p:cNvSpPr txBox="1"/>
          <p:nvPr/>
        </p:nvSpPr>
        <p:spPr>
          <a:xfrm>
            <a:off x="5080071" y="59550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dur.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722CB239-E5CE-401F-8B48-8B5330D2BF41}"/>
                  </a:ext>
                </a:extLst>
              </p:cNvPr>
              <p:cNvSpPr txBox="1"/>
              <p:nvPr/>
            </p:nvSpPr>
            <p:spPr>
              <a:xfrm>
                <a:off x="5073555" y="4917516"/>
                <a:ext cx="1275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𝑟𝑚𝑠𝑒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=0,92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722CB239-E5CE-401F-8B48-8B5330D2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55" y="4917516"/>
                <a:ext cx="1275990" cy="215444"/>
              </a:xfrm>
              <a:prstGeom prst="rect">
                <a:avLst/>
              </a:prstGeom>
              <a:blipFill>
                <a:blip r:embed="rId8"/>
                <a:stretch>
                  <a:fillRect l="-1429" r="-238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ccolade ouvrante 94">
            <a:extLst>
              <a:ext uri="{FF2B5EF4-FFF2-40B4-BE49-F238E27FC236}">
                <a16:creationId xmlns:a16="http://schemas.microsoft.com/office/drawing/2014/main" id="{14A7EB05-99AC-40D1-BA00-3ED36C5A12B3}"/>
              </a:ext>
            </a:extLst>
          </p:cNvPr>
          <p:cNvSpPr/>
          <p:nvPr/>
        </p:nvSpPr>
        <p:spPr>
          <a:xfrm>
            <a:off x="4882889" y="4872915"/>
            <a:ext cx="257725" cy="279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ccolade ouvrante 95">
            <a:extLst>
              <a:ext uri="{FF2B5EF4-FFF2-40B4-BE49-F238E27FC236}">
                <a16:creationId xmlns:a16="http://schemas.microsoft.com/office/drawing/2014/main" id="{8235BE68-6947-46F3-820E-C6B3A818D1B6}"/>
              </a:ext>
            </a:extLst>
          </p:cNvPr>
          <p:cNvSpPr/>
          <p:nvPr/>
        </p:nvSpPr>
        <p:spPr>
          <a:xfrm flipH="1">
            <a:off x="6348064" y="4872915"/>
            <a:ext cx="187963" cy="279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223E8524-62E2-4061-A33A-0F467335BA5B}"/>
              </a:ext>
            </a:extLst>
          </p:cNvPr>
          <p:cNvSpPr txBox="1"/>
          <p:nvPr/>
        </p:nvSpPr>
        <p:spPr>
          <a:xfrm>
            <a:off x="3095106" y="4230528"/>
            <a:ext cx="1761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One run: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Fit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Predict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Compute</a:t>
            </a:r>
            <a:r>
              <a:rPr lang="fr-FR" sz="1400" dirty="0"/>
              <a:t> cv-</a:t>
            </a:r>
            <a:r>
              <a:rPr lang="fr-FR" sz="1400" dirty="0" err="1"/>
              <a:t>rmse</a:t>
            </a:r>
            <a:endParaRPr lang="fr-FR" sz="14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7DDD28-9EF4-4615-B2CE-91291EB70A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4508" y="4002846"/>
            <a:ext cx="4341332" cy="23043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61557F2-00D9-4380-B303-83378302375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844549" y="4047211"/>
            <a:ext cx="2280121" cy="4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1625058D-4DE0-477D-9AEC-FEA627FA4956}"/>
              </a:ext>
            </a:extLst>
          </p:cNvPr>
          <p:cNvSpPr txBox="1"/>
          <p:nvPr/>
        </p:nvSpPr>
        <p:spPr>
          <a:xfrm rot="16200000">
            <a:off x="-532809" y="873224"/>
            <a:ext cx="1807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chemeClr val="accent6"/>
                </a:solidFill>
              </a:rPr>
              <a:t>challengers_polyfit.py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E6DFDA-5953-4671-8819-258A114CE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4722" y="2676973"/>
            <a:ext cx="4372447" cy="595806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58B791-85D0-4319-BE7C-B6D6991701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9639" y="2676287"/>
            <a:ext cx="4838700" cy="590550"/>
          </a:xfrm>
          <a:prstGeom prst="rect">
            <a:avLst/>
          </a:prstGeom>
          <a:ln>
            <a:noFill/>
          </a:ln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D3DA7D4D-6FAE-4E91-B0E2-20D5F8A81B84}"/>
              </a:ext>
            </a:extLst>
          </p:cNvPr>
          <p:cNvCxnSpPr>
            <a:cxnSpLocks/>
            <a:stCxn id="10" idx="0"/>
            <a:endCxn id="66" idx="1"/>
          </p:cNvCxnSpPr>
          <p:nvPr/>
        </p:nvCxnSpPr>
        <p:spPr>
          <a:xfrm rot="16200000" flipV="1">
            <a:off x="7420619" y="1957916"/>
            <a:ext cx="839253" cy="597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54122A8-88AA-478B-8CE1-374AFC087D43}"/>
              </a:ext>
            </a:extLst>
          </p:cNvPr>
          <p:cNvCxnSpPr>
            <a:cxnSpLocks/>
          </p:cNvCxnSpPr>
          <p:nvPr/>
        </p:nvCxnSpPr>
        <p:spPr>
          <a:xfrm flipH="1" flipV="1">
            <a:off x="4400384" y="3308889"/>
            <a:ext cx="260269" cy="7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B0481C-7158-484E-98D2-FD5ED300AB89}"/>
              </a:ext>
            </a:extLst>
          </p:cNvPr>
          <p:cNvCxnSpPr>
            <a:cxnSpLocks/>
          </p:cNvCxnSpPr>
          <p:nvPr/>
        </p:nvCxnSpPr>
        <p:spPr>
          <a:xfrm flipV="1">
            <a:off x="5445850" y="3299152"/>
            <a:ext cx="404002" cy="74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975780C-6A87-4F9B-9E25-914AFC3CF512}"/>
              </a:ext>
            </a:extLst>
          </p:cNvPr>
          <p:cNvCxnSpPr/>
          <p:nvPr/>
        </p:nvCxnSpPr>
        <p:spPr>
          <a:xfrm>
            <a:off x="191219" y="2168702"/>
            <a:ext cx="11831328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CCFF1467-1E6F-4075-8DB2-34AD794AAF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606" y="1805737"/>
            <a:ext cx="3229581" cy="177184"/>
          </a:xfrm>
          <a:prstGeom prst="rect">
            <a:avLst/>
          </a:prstGeom>
          <a:ln>
            <a:noFill/>
          </a:ln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459EDC92-721C-4AE8-AE05-8B36BED6B4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079" y="364894"/>
            <a:ext cx="1859082" cy="1007654"/>
          </a:xfrm>
          <a:prstGeom prst="rect">
            <a:avLst/>
          </a:prstGeom>
          <a:ln>
            <a:noFill/>
          </a:ln>
        </p:spPr>
      </p:pic>
      <p:sp>
        <p:nvSpPr>
          <p:cNvPr id="99" name="ZoneTexte 98">
            <a:extLst>
              <a:ext uri="{FF2B5EF4-FFF2-40B4-BE49-F238E27FC236}">
                <a16:creationId xmlns:a16="http://schemas.microsoft.com/office/drawing/2014/main" id="{337BE2AD-E98D-49E8-B246-7A5A6E514004}"/>
              </a:ext>
            </a:extLst>
          </p:cNvPr>
          <p:cNvSpPr txBox="1"/>
          <p:nvPr/>
        </p:nvSpPr>
        <p:spPr>
          <a:xfrm>
            <a:off x="904023" y="72563"/>
            <a:ext cx="836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</a:rPr>
              <a:t>Interface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F206829D-3EF9-4CAE-AC59-08CACE715E69}"/>
              </a:ext>
            </a:extLst>
          </p:cNvPr>
          <p:cNvSpPr txBox="1"/>
          <p:nvPr/>
        </p:nvSpPr>
        <p:spPr>
          <a:xfrm>
            <a:off x="902209" y="1532337"/>
            <a:ext cx="259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B0F0"/>
                </a:solidFill>
              </a:rPr>
              <a:t>np.polyfit-based</a:t>
            </a:r>
            <a:r>
              <a:rPr lang="fr-FR" sz="1400" dirty="0">
                <a:solidFill>
                  <a:srgbClr val="00B0F0"/>
                </a:solidFill>
              </a:rPr>
              <a:t> </a:t>
            </a:r>
            <a:r>
              <a:rPr lang="fr-FR" sz="1400" dirty="0" err="1">
                <a:solidFill>
                  <a:srgbClr val="00B0F0"/>
                </a:solidFill>
              </a:rPr>
              <a:t>implementation</a:t>
            </a:r>
            <a:endParaRPr lang="fr-FR" sz="1400" dirty="0">
              <a:solidFill>
                <a:srgbClr val="00B0F0"/>
              </a:solidFill>
            </a:endParaRP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D17DD538-737B-4539-A14E-038EC540D904}"/>
              </a:ext>
            </a:extLst>
          </p:cNvPr>
          <p:cNvCxnSpPr>
            <a:cxnSpLocks/>
            <a:stCxn id="100" idx="0"/>
          </p:cNvCxnSpPr>
          <p:nvPr/>
        </p:nvCxnSpPr>
        <p:spPr>
          <a:xfrm flipH="1" flipV="1">
            <a:off x="2079909" y="1383353"/>
            <a:ext cx="117784" cy="14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95AE73DB-FFBF-4062-93C8-97094ECA502E}"/>
              </a:ext>
            </a:extLst>
          </p:cNvPr>
          <p:cNvCxnSpPr>
            <a:cxnSpLocks/>
          </p:cNvCxnSpPr>
          <p:nvPr/>
        </p:nvCxnSpPr>
        <p:spPr>
          <a:xfrm flipV="1">
            <a:off x="5365064" y="0"/>
            <a:ext cx="1" cy="2169992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C1BAB595-8D3C-46DF-81CA-C34F73A0CB5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65484" y="2102566"/>
            <a:ext cx="1088892" cy="823059"/>
          </a:xfrm>
          <a:prstGeom prst="bentConnector3">
            <a:avLst>
              <a:gd name="adj1" fmla="val 70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2314C78-132E-404B-8099-9B4FEA2FDB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7043" y="5758167"/>
            <a:ext cx="3295650" cy="190500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B7D1549-BE73-4F97-9F16-5D2021F75452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553086" y="5155024"/>
            <a:ext cx="2415218" cy="63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B10D4297-2D05-4C3A-86D7-649E620D140B}"/>
              </a:ext>
            </a:extLst>
          </p:cNvPr>
          <p:cNvCxnSpPr>
            <a:cxnSpLocks/>
            <a:stCxn id="21" idx="2"/>
            <a:endCxn id="61" idx="0"/>
          </p:cNvCxnSpPr>
          <p:nvPr/>
        </p:nvCxnSpPr>
        <p:spPr>
          <a:xfrm>
            <a:off x="10081856" y="4702682"/>
            <a:ext cx="16469" cy="267676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07C404F-8154-4906-8007-F5CF2B7978E9}"/>
              </a:ext>
            </a:extLst>
          </p:cNvPr>
          <p:cNvSpPr txBox="1"/>
          <p:nvPr/>
        </p:nvSpPr>
        <p:spPr>
          <a:xfrm>
            <a:off x="9285996" y="3953529"/>
            <a:ext cx="1591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accent2"/>
                </a:solidFill>
              </a:rPr>
              <a:t>(</a:t>
            </a:r>
            <a:r>
              <a:rPr lang="fr-FR" sz="1200" i="1" dirty="0" err="1">
                <a:solidFill>
                  <a:schemeClr val="accent2"/>
                </a:solidFill>
              </a:rPr>
              <a:t>pytest-harvest</a:t>
            </a:r>
            <a:r>
              <a:rPr lang="fr-FR" sz="1200" i="1" dirty="0">
                <a:solidFill>
                  <a:schemeClr val="accent2"/>
                </a:solidFill>
              </a:rPr>
              <a:t> plugin)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7F1CD72-6DC6-4015-BC90-D5D51C0C3F39}"/>
              </a:ext>
            </a:extLst>
          </p:cNvPr>
          <p:cNvSpPr txBox="1"/>
          <p:nvPr/>
        </p:nvSpPr>
        <p:spPr>
          <a:xfrm>
            <a:off x="8088049" y="2216240"/>
            <a:ext cx="1465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accent2"/>
                </a:solidFill>
              </a:rPr>
              <a:t>(</a:t>
            </a:r>
            <a:r>
              <a:rPr lang="fr-FR" sz="1200" i="1" dirty="0" err="1">
                <a:solidFill>
                  <a:schemeClr val="accent2"/>
                </a:solidFill>
              </a:rPr>
              <a:t>pytest</a:t>
            </a:r>
            <a:r>
              <a:rPr lang="fr-FR" sz="1200" i="1" dirty="0">
                <a:solidFill>
                  <a:schemeClr val="accent2"/>
                </a:solidFill>
              </a:rPr>
              <a:t>-cases plugin)</a:t>
            </a:r>
          </a:p>
        </p:txBody>
      </p:sp>
    </p:spTree>
    <p:extLst>
      <p:ext uri="{BB962C8B-B14F-4D97-AF65-F5344CB8AC3E}">
        <p14:creationId xmlns:p14="http://schemas.microsoft.com/office/powerpoint/2010/main" val="3781640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351</Words>
  <Application>Microsoft Office PowerPoint</Application>
  <PresentationFormat>Grand écran</PresentationFormat>
  <Paragraphs>122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MARIE</dc:creator>
  <cp:lastModifiedBy>Sylvain MARIE</cp:lastModifiedBy>
  <cp:revision>34</cp:revision>
  <dcterms:created xsi:type="dcterms:W3CDTF">2018-09-28T11:32:33Z</dcterms:created>
  <dcterms:modified xsi:type="dcterms:W3CDTF">2018-12-12T11:41:55Z</dcterms:modified>
</cp:coreProperties>
</file>