
<file path=[Content_Types].xml><?xml version="1.0" encoding="utf-8"?>
<Types xmlns="http://schemas.openxmlformats.org/package/2006/content-types">
  <Default ContentType="image/jpeg" Extension="jpg"/>
  <Default ContentType="application/vnd.openxmlformats-package.relationships+xml" Extension="rels"/>
  <Default ContentType="image/png" Extension="png"/>
  <Default ContentType="application/xml" Extension="xml"/>
  <Default ContentType="image/gif" Extension="gif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1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6.xml"/>
  <Override ContentType="application/vnd.openxmlformats-officedocument.presentationml.slide+xml" PartName="/ppt/slides/slide21.xml"/>
  <Override ContentType="application/vnd.openxmlformats-officedocument.presentationml.slide+xml" PartName="/ppt/slides/slide2.xml"/>
  <Override ContentType="application/vnd.openxmlformats-officedocument.presentationml.slide+xml" PartName="/ppt/slides/slide25.xml"/>
  <Override ContentType="application/vnd.openxmlformats-officedocument.presentationml.slide+xml" PartName="/ppt/slides/slide6.xml"/>
  <Override ContentType="application/vnd.openxmlformats-officedocument.presentationml.slide+xml" PartName="/ppt/slides/slide3.xml"/>
  <Override ContentType="application/vnd.openxmlformats-officedocument.presentationml.slide+xml" PartName="/ppt/slides/slide17.xml"/>
  <Override ContentType="application/vnd.openxmlformats-officedocument.presentationml.slide+xml" PartName="/ppt/slides/slide24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0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9.xml"/>
  <Override ContentType="application/vnd.openxmlformats-officedocument.presentationml.slide+xml" PartName="/ppt/slides/slide18.xml"/>
  <Override ContentType="application/vnd.openxmlformats-officedocument.presentationml.slide+xml" PartName="/ppt/slides/slide15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19.xml"/>
  <Override ContentType="application/vnd.openxmlformats-officedocument.presentationml.slide+xml" PartName="/ppt/slides/slide4.xml"/>
  <Override ContentType="application/vnd.openxmlformats-officedocument.presentationml.slide+xml" PartName="/ppt/slides/slide14.xml"/>
  <Override ContentType="application/vnd.openxmlformats-officedocument.presentationml.slide+xml" PartName="/ppt/slides/slide5.xml"/>
  <Override ContentType="application/vnd.openxmlformats-officedocument.presentationml.slide+xml" PartName="/ppt/slides/slide22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7720ED72-6F19-4CCD-8980-32E91EF8E486}">
  <a:tblStyle styleId="{7720ED72-6F19-4CCD-8980-32E91EF8E486}" styleName="Table_0"/>
</a:tblStyleLst>
</file>

<file path=ppt/_rels/presentation.xml.rels><?xml version="1.0" encoding="UTF-8" standalone="yes"?><Relationships xmlns="http://schemas.openxmlformats.org/package/2006/relationships"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0" Type="http://schemas.openxmlformats.org/officeDocument/2006/relationships/slide" Target="slides/slide25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29" Type="http://schemas.openxmlformats.org/officeDocument/2006/relationships/slide" Target="slides/slide2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" Type="http://schemas.openxmlformats.org/officeDocument/2006/relationships/presProps" Target="presProps.xml"/><Relationship Id="rId21" Type="http://schemas.openxmlformats.org/officeDocument/2006/relationships/slide" Target="slides/slide16.xml"/><Relationship Id="rId1" Type="http://schemas.openxmlformats.org/officeDocument/2006/relationships/theme" Target="theme/theme3.xml"/><Relationship Id="rId22" Type="http://schemas.openxmlformats.org/officeDocument/2006/relationships/slide" Target="slides/slide17.xml"/><Relationship Id="rId4" Type="http://schemas.openxmlformats.org/officeDocument/2006/relationships/slideMaster" Target="slideMasters/slideMaster1.xml"/><Relationship Id="rId23" Type="http://schemas.openxmlformats.org/officeDocument/2006/relationships/slide" Target="slides/slide18.xml"/><Relationship Id="rId3" Type="http://schemas.openxmlformats.org/officeDocument/2006/relationships/tableStyles" Target="tableStyles.xml"/><Relationship Id="rId24" Type="http://schemas.openxmlformats.org/officeDocument/2006/relationships/slide" Target="slides/slide19.xml"/><Relationship Id="rId20" Type="http://schemas.openxmlformats.org/officeDocument/2006/relationships/slide" Target="slides/slide15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0" y="0"/>
            <a:ext cx="9144000" cy="5176499"/>
          </a:xfrm>
          <a:prstGeom prst="rect">
            <a:avLst/>
          </a:prstGeom>
          <a:gradFill>
            <a:gsLst>
              <a:gs pos="0">
                <a:srgbClr val="003171"/>
              </a:gs>
              <a:gs pos="100000">
                <a:srgbClr val="549FFF"/>
              </a:gs>
            </a:gsLst>
            <a:lin ang="792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" name="Shape 10"/>
          <p:cNvSpPr/>
          <p:nvPr/>
        </p:nvSpPr>
        <p:spPr>
          <a:xfrm flipH="1">
            <a:off x="-3832" y="12039"/>
            <a:ext cx="10925833" cy="5165065"/>
          </a:xfrm>
          <a:custGeom>
            <a:pathLst>
              <a:path extrusionOk="0" h="6863875" w="24279631">
                <a:moveTo>
                  <a:pt x="9291599" y="0"/>
                </a:moveTo>
                <a:lnTo>
                  <a:pt x="24279631" y="5875"/>
                </a:lnTo>
                <a:lnTo>
                  <a:pt x="24250422" y="6863875"/>
                </a:lnTo>
                <a:lnTo>
                  <a:pt x="8740466" y="6858000"/>
                </a:lnTo>
                <a:cubicBezTo>
                  <a:pt x="0" y="3062308"/>
                  <a:pt x="7449035" y="312298"/>
                  <a:pt x="9291599" y="0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40784"/>
                </a:srgbClr>
              </a:gs>
              <a:gs pos="41000">
                <a:srgbClr val="003171">
                  <a:alpha val="94901"/>
                </a:srgbClr>
              </a:gs>
              <a:gs pos="100000">
                <a:srgbClr val="003171">
                  <a:alpha val="94901"/>
                </a:srgbClr>
              </a:gs>
            </a:gsLst>
            <a:path path="circle">
              <a:fillToRect r="100%" t="100%"/>
            </a:path>
            <a:tileRect b="-100%" l="-100%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14659" y="660"/>
            <a:ext cx="10500940" cy="5165065"/>
          </a:xfrm>
          <a:custGeom>
            <a:pathLst>
              <a:path extrusionOk="0" h="6863875" w="24279631">
                <a:moveTo>
                  <a:pt x="9291599" y="0"/>
                </a:moveTo>
                <a:lnTo>
                  <a:pt x="24279631" y="5875"/>
                </a:lnTo>
                <a:lnTo>
                  <a:pt x="24250422" y="6863875"/>
                </a:lnTo>
                <a:lnTo>
                  <a:pt x="8740466" y="6858000"/>
                </a:lnTo>
                <a:cubicBezTo>
                  <a:pt x="0" y="3062308"/>
                  <a:pt x="7449035" y="312298"/>
                  <a:pt x="9291599" y="0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r="100%" t="100%"/>
            </a:path>
            <a:tileRect b="-100%" l="-100%"/>
          </a:gradFill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/>
          <p:nvPr/>
        </p:nvSpPr>
        <p:spPr>
          <a:xfrm>
            <a:off x="-846666" y="-661"/>
            <a:ext cx="2167466" cy="5176308"/>
          </a:xfrm>
          <a:custGeom>
            <a:pathLst>
              <a:path extrusionOk="0" h="6180667" w="2167467">
                <a:moveTo>
                  <a:pt x="939800" y="0"/>
                </a:moveTo>
                <a:lnTo>
                  <a:pt x="1905000" y="5881"/>
                </a:lnTo>
                <a:cubicBezTo>
                  <a:pt x="2167467" y="1035992"/>
                  <a:pt x="0" y="1848556"/>
                  <a:pt x="1896533" y="6180667"/>
                </a:cubicBezTo>
                <a:lnTo>
                  <a:pt x="939800" y="6180667"/>
                </a:lnTo>
                <a:lnTo>
                  <a:pt x="939800" y="0"/>
                </a:lnTo>
                <a:close/>
              </a:path>
            </a:pathLst>
          </a:custGeom>
          <a:gradFill>
            <a:gsLst>
              <a:gs pos="0">
                <a:srgbClr val="003171">
                  <a:alpha val="20784"/>
                </a:srgbClr>
              </a:gs>
              <a:gs pos="100000">
                <a:srgbClr val="65A8FF">
                  <a:alpha val="20784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" name="Shape 13"/>
          <p:cNvSpPr/>
          <p:nvPr/>
        </p:nvSpPr>
        <p:spPr>
          <a:xfrm flipH="1" rot="10800000">
            <a:off x="-524933" y="131"/>
            <a:ext cx="1403434" cy="5176308"/>
          </a:xfrm>
          <a:custGeom>
            <a:pathLst>
              <a:path extrusionOk="0" h="6180667" w="2167467">
                <a:moveTo>
                  <a:pt x="939800" y="0"/>
                </a:moveTo>
                <a:lnTo>
                  <a:pt x="1905000" y="5881"/>
                </a:lnTo>
                <a:cubicBezTo>
                  <a:pt x="2167467" y="1035992"/>
                  <a:pt x="0" y="1848556"/>
                  <a:pt x="1896533" y="6180667"/>
                </a:cubicBezTo>
                <a:lnTo>
                  <a:pt x="939800" y="6180667"/>
                </a:lnTo>
                <a:lnTo>
                  <a:pt x="939800" y="0"/>
                </a:lnTo>
                <a:close/>
              </a:path>
            </a:pathLst>
          </a:custGeom>
          <a:gradFill>
            <a:gsLst>
              <a:gs pos="0">
                <a:srgbClr val="003171">
                  <a:alpha val="20784"/>
                </a:srgbClr>
              </a:gs>
              <a:gs pos="100000">
                <a:srgbClr val="65A8FF">
                  <a:alpha val="20784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" name="Shape 14"/>
          <p:cNvSpPr txBox="1"/>
          <p:nvPr>
            <p:ph type="ctrTitle"/>
          </p:nvPr>
        </p:nvSpPr>
        <p:spPr>
          <a:xfrm>
            <a:off x="1082040" y="1242060"/>
            <a:ext cx="7050900" cy="1102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1082040" y="2423159"/>
            <a:ext cx="7035899" cy="694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1pPr>
            <a:lvl2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2pPr>
            <a:lvl3pPr algn="r">
              <a:spcBef>
                <a:spcPts val="0"/>
              </a:spcBef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3pPr>
            <a:lvl4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4pPr>
            <a:lvl5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5pPr>
            <a:lvl6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6pPr>
            <a:lvl7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7pPr>
            <a:lvl8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8pPr>
            <a:lvl9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/>
        </p:nvSpPr>
        <p:spPr>
          <a:xfrm flipH="1" rot="10800000">
            <a:off x="-348182" y="-16424"/>
            <a:ext cx="1723519" cy="5159924"/>
          </a:xfrm>
          <a:custGeom>
            <a:pathLst>
              <a:path extrusionOk="0" h="6879900" w="4476675">
                <a:moveTo>
                  <a:pt x="4476676" y="16025"/>
                </a:moveTo>
                <a:lnTo>
                  <a:pt x="879695" y="0"/>
                </a:lnTo>
                <a:cubicBezTo>
                  <a:pt x="886211" y="2293300"/>
                  <a:pt x="892726" y="4586600"/>
                  <a:pt x="899242" y="6879900"/>
                </a:cubicBezTo>
                <a:lnTo>
                  <a:pt x="3909760" y="6861462"/>
                </a:lnTo>
                <a:cubicBezTo>
                  <a:pt x="0" y="3547544"/>
                  <a:pt x="1695771" y="1824359"/>
                  <a:pt x="447667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r="100%" t="100%"/>
            </a:path>
            <a:tileRect b="-100%" l="-100%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457200" y="1244242"/>
            <a:ext cx="8229600" cy="3630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/>
          <p:nvPr/>
        </p:nvSpPr>
        <p:spPr>
          <a:xfrm flipH="1" rot="10800000">
            <a:off x="-1118653" y="774"/>
            <a:ext cx="3100650" cy="5142725"/>
          </a:xfrm>
          <a:custGeom>
            <a:pathLst>
              <a:path extrusionOk="0" h="6879900" w="8053639">
                <a:moveTo>
                  <a:pt x="4696126" y="16025"/>
                </a:moveTo>
                <a:lnTo>
                  <a:pt x="2920537" y="0"/>
                </a:lnTo>
                <a:cubicBezTo>
                  <a:pt x="2927053" y="2293300"/>
                  <a:pt x="2933568" y="4586600"/>
                  <a:pt x="2940084" y="6879900"/>
                </a:cubicBezTo>
                <a:lnTo>
                  <a:pt x="4085318" y="6861462"/>
                </a:lnTo>
                <a:cubicBezTo>
                  <a:pt x="8053639" y="4651267"/>
                  <a:pt x="0" y="3113439"/>
                  <a:pt x="469612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r="100%" t="100%"/>
            </a:path>
            <a:tileRect b="-100%" l="-100%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/>
          <p:nvPr/>
        </p:nvSpPr>
        <p:spPr>
          <a:xfrm rot="10800000">
            <a:off x="8088846" y="-9550"/>
            <a:ext cx="1100667" cy="5153050"/>
          </a:xfrm>
          <a:custGeom>
            <a:pathLst>
              <a:path extrusionOk="0" h="6916846" w="1100668">
                <a:moveTo>
                  <a:pt x="0" y="11711"/>
                </a:moveTo>
                <a:lnTo>
                  <a:pt x="956734" y="0"/>
                </a:lnTo>
                <a:cubicBezTo>
                  <a:pt x="33869" y="3419922"/>
                  <a:pt x="220135" y="4504457"/>
                  <a:pt x="1100668" y="6916846"/>
                </a:cubicBezTo>
                <a:lnTo>
                  <a:pt x="0" y="6916846"/>
                </a:lnTo>
                <a:lnTo>
                  <a:pt x="0" y="11711"/>
                </a:lnTo>
                <a:close/>
              </a:path>
            </a:pathLst>
          </a:custGeom>
          <a:gradFill>
            <a:gsLst>
              <a:gs pos="0">
                <a:srgbClr val="003171"/>
              </a:gs>
              <a:gs pos="100000">
                <a:srgbClr val="65A8FF"/>
              </a:gs>
            </a:gsLst>
            <a:lin ang="57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" name="Shape 22"/>
          <p:cNvSpPr txBox="1"/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flipH="1" rot="10800000">
            <a:off x="-348182" y="-16424"/>
            <a:ext cx="1723519" cy="5159924"/>
          </a:xfrm>
          <a:custGeom>
            <a:pathLst>
              <a:path extrusionOk="0" h="6879900" w="4476675">
                <a:moveTo>
                  <a:pt x="4476676" y="16025"/>
                </a:moveTo>
                <a:lnTo>
                  <a:pt x="879695" y="0"/>
                </a:lnTo>
                <a:cubicBezTo>
                  <a:pt x="886211" y="2293300"/>
                  <a:pt x="892726" y="4586600"/>
                  <a:pt x="899242" y="6879900"/>
                </a:cubicBezTo>
                <a:lnTo>
                  <a:pt x="3909760" y="6861462"/>
                </a:lnTo>
                <a:cubicBezTo>
                  <a:pt x="0" y="3547544"/>
                  <a:pt x="1695771" y="1824359"/>
                  <a:pt x="447667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r="100%" t="100%"/>
            </a:path>
            <a:tileRect b="-100%" l="-100%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/>
        </p:nvSpPr>
        <p:spPr>
          <a:xfrm flipH="1" rot="10800000">
            <a:off x="-1118653" y="774"/>
            <a:ext cx="3100650" cy="5142725"/>
          </a:xfrm>
          <a:custGeom>
            <a:pathLst>
              <a:path extrusionOk="0" h="6879900" w="8053639">
                <a:moveTo>
                  <a:pt x="4696126" y="16025"/>
                </a:moveTo>
                <a:lnTo>
                  <a:pt x="2920537" y="0"/>
                </a:lnTo>
                <a:cubicBezTo>
                  <a:pt x="2927053" y="2293300"/>
                  <a:pt x="2933568" y="4586600"/>
                  <a:pt x="2940084" y="6879900"/>
                </a:cubicBezTo>
                <a:lnTo>
                  <a:pt x="4085318" y="6861462"/>
                </a:lnTo>
                <a:cubicBezTo>
                  <a:pt x="8053639" y="4651267"/>
                  <a:pt x="0" y="3113439"/>
                  <a:pt x="469612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r="100%" t="100%"/>
            </a:path>
            <a:tileRect b="-100%" l="-100%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/>
          <p:nvPr/>
        </p:nvSpPr>
        <p:spPr>
          <a:xfrm rot="10800000">
            <a:off x="8088846" y="-9550"/>
            <a:ext cx="1100667" cy="5153050"/>
          </a:xfrm>
          <a:custGeom>
            <a:pathLst>
              <a:path extrusionOk="0" h="6916846" w="1100668">
                <a:moveTo>
                  <a:pt x="0" y="11711"/>
                </a:moveTo>
                <a:lnTo>
                  <a:pt x="956734" y="0"/>
                </a:lnTo>
                <a:cubicBezTo>
                  <a:pt x="33869" y="3419922"/>
                  <a:pt x="220135" y="4504457"/>
                  <a:pt x="1100668" y="6916846"/>
                </a:cubicBezTo>
                <a:lnTo>
                  <a:pt x="0" y="6916846"/>
                </a:lnTo>
                <a:lnTo>
                  <a:pt x="0" y="11711"/>
                </a:lnTo>
                <a:close/>
              </a:path>
            </a:pathLst>
          </a:custGeom>
          <a:gradFill>
            <a:gsLst>
              <a:gs pos="0">
                <a:srgbClr val="003171"/>
              </a:gs>
              <a:gs pos="100000">
                <a:srgbClr val="65A8FF"/>
              </a:gs>
            </a:gsLst>
            <a:lin ang="57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" name="Shape 28"/>
          <p:cNvSpPr txBox="1"/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457200" y="1244242"/>
            <a:ext cx="4038599" cy="3630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2800"/>
            </a:lvl1pPr>
            <a:lvl2pPr>
              <a:spcBef>
                <a:spcPts val="0"/>
              </a:spcBef>
              <a:defRPr sz="2400"/>
            </a:lvl2pPr>
            <a:lvl3pPr>
              <a:spcBef>
                <a:spcPts val="0"/>
              </a:spcBef>
              <a:defRPr sz="2000"/>
            </a:lvl3pPr>
            <a:lvl4pPr>
              <a:spcBef>
                <a:spcPts val="0"/>
              </a:spcBef>
              <a:defRPr sz="1800"/>
            </a:lvl4pPr>
            <a:lvl5pPr>
              <a:spcBef>
                <a:spcPts val="0"/>
              </a:spcBef>
              <a:defRPr sz="1800"/>
            </a:lvl5pPr>
            <a:lvl6pPr>
              <a:spcBef>
                <a:spcPts val="0"/>
              </a:spcBef>
              <a:defRPr sz="1800"/>
            </a:lvl6pPr>
            <a:lvl7pPr>
              <a:spcBef>
                <a:spcPts val="0"/>
              </a:spcBef>
              <a:defRPr sz="1800"/>
            </a:lvl7pPr>
            <a:lvl8pPr>
              <a:spcBef>
                <a:spcPts val="0"/>
              </a:spcBef>
              <a:defRPr sz="1800"/>
            </a:lvl8pPr>
            <a:lvl9pPr>
              <a:spcBef>
                <a:spcPts val="0"/>
              </a:spcBef>
              <a:defRPr sz="1800"/>
            </a:lvl9pPr>
          </a:lstStyle>
          <a:p/>
        </p:txBody>
      </p:sp>
      <p:sp>
        <p:nvSpPr>
          <p:cNvPr id="30" name="Shape 30"/>
          <p:cNvSpPr txBox="1"/>
          <p:nvPr>
            <p:ph idx="2" type="body"/>
          </p:nvPr>
        </p:nvSpPr>
        <p:spPr>
          <a:xfrm>
            <a:off x="4648200" y="1244242"/>
            <a:ext cx="4038599" cy="3630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2800"/>
            </a:lvl1pPr>
            <a:lvl2pPr>
              <a:spcBef>
                <a:spcPts val="0"/>
              </a:spcBef>
              <a:defRPr sz="2400"/>
            </a:lvl2pPr>
            <a:lvl3pPr>
              <a:spcBef>
                <a:spcPts val="0"/>
              </a:spcBef>
              <a:defRPr sz="2000"/>
            </a:lvl3pPr>
            <a:lvl4pPr>
              <a:spcBef>
                <a:spcPts val="0"/>
              </a:spcBef>
              <a:defRPr sz="1800"/>
            </a:lvl4pPr>
            <a:lvl5pPr>
              <a:spcBef>
                <a:spcPts val="0"/>
              </a:spcBef>
              <a:defRPr sz="1800"/>
            </a:lvl5pPr>
            <a:lvl6pPr>
              <a:spcBef>
                <a:spcPts val="0"/>
              </a:spcBef>
              <a:defRPr sz="1800"/>
            </a:lvl6pPr>
            <a:lvl7pPr>
              <a:spcBef>
                <a:spcPts val="0"/>
              </a:spcBef>
              <a:defRPr sz="1800"/>
            </a:lvl7pPr>
            <a:lvl8pPr>
              <a:spcBef>
                <a:spcPts val="0"/>
              </a:spcBef>
              <a:defRPr sz="1800"/>
            </a:lvl8pPr>
            <a:lvl9pPr>
              <a:spcBef>
                <a:spcPts val="0"/>
              </a:spcBef>
              <a:defRPr sz="18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flipH="1" rot="10800000">
            <a:off x="-348182" y="-16424"/>
            <a:ext cx="1723519" cy="5159924"/>
          </a:xfrm>
          <a:custGeom>
            <a:pathLst>
              <a:path extrusionOk="0" h="6879900" w="4476675">
                <a:moveTo>
                  <a:pt x="4476676" y="16025"/>
                </a:moveTo>
                <a:lnTo>
                  <a:pt x="879695" y="0"/>
                </a:lnTo>
                <a:cubicBezTo>
                  <a:pt x="886211" y="2293300"/>
                  <a:pt x="892726" y="4586600"/>
                  <a:pt x="899242" y="6879900"/>
                </a:cubicBezTo>
                <a:lnTo>
                  <a:pt x="3909760" y="6861462"/>
                </a:lnTo>
                <a:cubicBezTo>
                  <a:pt x="0" y="3547544"/>
                  <a:pt x="1695771" y="1824359"/>
                  <a:pt x="447667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r="100%" t="100%"/>
            </a:path>
            <a:tileRect b="-100%" l="-100%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/>
          <p:nvPr/>
        </p:nvSpPr>
        <p:spPr>
          <a:xfrm flipH="1" rot="10800000">
            <a:off x="-1118653" y="774"/>
            <a:ext cx="3100650" cy="5142725"/>
          </a:xfrm>
          <a:custGeom>
            <a:pathLst>
              <a:path extrusionOk="0" h="6879900" w="8053639">
                <a:moveTo>
                  <a:pt x="4696126" y="16025"/>
                </a:moveTo>
                <a:lnTo>
                  <a:pt x="2920537" y="0"/>
                </a:lnTo>
                <a:cubicBezTo>
                  <a:pt x="2927053" y="2293300"/>
                  <a:pt x="2933568" y="4586600"/>
                  <a:pt x="2940084" y="6879900"/>
                </a:cubicBezTo>
                <a:lnTo>
                  <a:pt x="4085318" y="6861462"/>
                </a:lnTo>
                <a:cubicBezTo>
                  <a:pt x="8053639" y="4651267"/>
                  <a:pt x="0" y="3113439"/>
                  <a:pt x="469612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r="100%" t="100%"/>
            </a:path>
            <a:tileRect b="-100%" l="-100%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" name="Shape 35"/>
          <p:cNvSpPr/>
          <p:nvPr/>
        </p:nvSpPr>
        <p:spPr>
          <a:xfrm rot="10800000">
            <a:off x="8088846" y="-9550"/>
            <a:ext cx="1100667" cy="5153050"/>
          </a:xfrm>
          <a:custGeom>
            <a:pathLst>
              <a:path extrusionOk="0" h="6916846" w="1100668">
                <a:moveTo>
                  <a:pt x="0" y="11711"/>
                </a:moveTo>
                <a:lnTo>
                  <a:pt x="956734" y="0"/>
                </a:lnTo>
                <a:cubicBezTo>
                  <a:pt x="33869" y="3419922"/>
                  <a:pt x="220135" y="4504457"/>
                  <a:pt x="1100668" y="6916846"/>
                </a:cubicBezTo>
                <a:lnTo>
                  <a:pt x="0" y="6916846"/>
                </a:lnTo>
                <a:lnTo>
                  <a:pt x="0" y="11711"/>
                </a:lnTo>
                <a:close/>
              </a:path>
            </a:pathLst>
          </a:custGeom>
          <a:gradFill>
            <a:gsLst>
              <a:gs pos="0">
                <a:srgbClr val="003171"/>
              </a:gs>
              <a:gs pos="100000">
                <a:srgbClr val="65A8FF"/>
              </a:gs>
            </a:gsLst>
            <a:lin ang="57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" name="Shape 36"/>
          <p:cNvSpPr txBox="1"/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Shape 39"/>
          <p:cNvGrpSpPr/>
          <p:nvPr/>
        </p:nvGrpSpPr>
        <p:grpSpPr>
          <a:xfrm>
            <a:off x="-6264" y="3700039"/>
            <a:ext cx="9150267" cy="2325488"/>
            <a:chOff x="-6264" y="4933386"/>
            <a:chExt cx="9150267" cy="3100650"/>
          </a:xfrm>
        </p:grpSpPr>
        <p:sp>
          <p:nvSpPr>
            <p:cNvPr id="40" name="Shape 40"/>
            <p:cNvSpPr/>
            <p:nvPr/>
          </p:nvSpPr>
          <p:spPr>
            <a:xfrm>
              <a:off x="-7" y="5537200"/>
              <a:ext cx="9144008" cy="1574769"/>
            </a:xfrm>
            <a:custGeom>
              <a:pathLst>
                <a:path extrusionOk="0" h="1257301" w="9144009">
                  <a:moveTo>
                    <a:pt x="5" y="266700"/>
                  </a:moveTo>
                  <a:cubicBezTo>
                    <a:pt x="8115305" y="1257301"/>
                    <a:pt x="7620009" y="0"/>
                    <a:pt x="9144009" y="186267"/>
                  </a:cubicBezTo>
                  <a:cubicBezTo>
                    <a:pt x="9144008" y="441678"/>
                    <a:pt x="9143998" y="818763"/>
                    <a:pt x="9143997" y="1074174"/>
                  </a:cubicBezTo>
                  <a:lnTo>
                    <a:pt x="0" y="1086874"/>
                  </a:lnTo>
                  <a:cubicBezTo>
                    <a:pt x="0" y="854041"/>
                    <a:pt x="5" y="499533"/>
                    <a:pt x="5" y="266700"/>
                  </a:cubicBezTo>
                  <a:close/>
                </a:path>
              </a:pathLst>
            </a:custGeom>
            <a:gradFill>
              <a:gsLst>
                <a:gs pos="0">
                  <a:srgbClr val="549FFF"/>
                </a:gs>
                <a:gs pos="100000">
                  <a:srgbClr val="003171">
                    <a:alpha val="51764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 flipH="1" rot="5400000">
              <a:off x="3018543" y="1908578"/>
              <a:ext cx="3100650" cy="9150266"/>
            </a:xfrm>
            <a:custGeom>
              <a:pathLst>
                <a:path extrusionOk="0" h="6879900" w="8053639">
                  <a:moveTo>
                    <a:pt x="4696126" y="16025"/>
                  </a:moveTo>
                  <a:lnTo>
                    <a:pt x="2920537" y="0"/>
                  </a:lnTo>
                  <a:cubicBezTo>
                    <a:pt x="2927053" y="2293300"/>
                    <a:pt x="2933568" y="4586600"/>
                    <a:pt x="2940084" y="6879900"/>
                  </a:cubicBezTo>
                  <a:lnTo>
                    <a:pt x="4085318" y="6861462"/>
                  </a:lnTo>
                  <a:cubicBezTo>
                    <a:pt x="8053639" y="4651267"/>
                    <a:pt x="0" y="3113439"/>
                    <a:pt x="4696126" y="16025"/>
                  </a:cubicBezTo>
                  <a:close/>
                </a:path>
              </a:pathLst>
            </a:custGeom>
            <a:gradFill>
              <a:gsLst>
                <a:gs pos="0">
                  <a:srgbClr val="549FFF">
                    <a:alpha val="78823"/>
                  </a:srgbClr>
                </a:gs>
                <a:gs pos="41000">
                  <a:srgbClr val="003171">
                    <a:alpha val="78823"/>
                  </a:srgbClr>
                </a:gs>
                <a:gs pos="100000">
                  <a:srgbClr val="003171">
                    <a:alpha val="78823"/>
                  </a:srgbClr>
                </a:gs>
              </a:gsLst>
              <a:path path="circle">
                <a:fillToRect r="100%" t="100%"/>
              </a:path>
              <a:tileRect b="-100%" l="-100%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-7" y="5740400"/>
              <a:ext cx="9144010" cy="1574769"/>
            </a:xfrm>
            <a:custGeom>
              <a:pathLst>
                <a:path extrusionOk="0" h="1257301" w="9144011">
                  <a:moveTo>
                    <a:pt x="7" y="266700"/>
                  </a:moveTo>
                  <a:cubicBezTo>
                    <a:pt x="8115307" y="1257301"/>
                    <a:pt x="7620011" y="0"/>
                    <a:pt x="9144011" y="186267"/>
                  </a:cubicBezTo>
                  <a:lnTo>
                    <a:pt x="9144011" y="921775"/>
                  </a:lnTo>
                  <a:lnTo>
                    <a:pt x="0" y="931914"/>
                  </a:lnTo>
                  <a:cubicBezTo>
                    <a:pt x="0" y="699081"/>
                    <a:pt x="7" y="499533"/>
                    <a:pt x="7" y="266700"/>
                  </a:cubicBezTo>
                  <a:close/>
                </a:path>
              </a:pathLst>
            </a:custGeom>
            <a:gradFill>
              <a:gsLst>
                <a:gs pos="0">
                  <a:srgbClr val="549FFF">
                    <a:alpha val="81960"/>
                  </a:srgbClr>
                </a:gs>
                <a:gs pos="100000">
                  <a:srgbClr val="003171">
                    <a:alpha val="8196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3" name="Shape 43"/>
          <p:cNvSpPr txBox="1"/>
          <p:nvPr>
            <p:ph idx="1" type="body"/>
          </p:nvPr>
        </p:nvSpPr>
        <p:spPr>
          <a:xfrm>
            <a:off x="1792288" y="4025503"/>
            <a:ext cx="5486399" cy="6035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algn="ctr">
              <a:spcBef>
                <a:spcPts val="0"/>
              </a:spcBef>
              <a:buSzPct val="100000"/>
              <a:buNone/>
              <a:defRPr sz="2400"/>
            </a:lvl1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chemeClr val="lt2"/>
            </a:gs>
            <a:gs pos="100000">
              <a:schemeClr val="accent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29540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defRPr sz="32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>
              <a:spcBef>
                <a:spcPts val="560"/>
              </a:spcBef>
              <a:buClr>
                <a:schemeClr val="dk2"/>
              </a:buClr>
              <a:buSzPct val="100000"/>
              <a:buFont typeface="Trebuchet MS"/>
              <a:defRPr sz="2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>
              <a:spcBef>
                <a:spcPts val="480"/>
              </a:spcBef>
              <a:buClr>
                <a:schemeClr val="dk2"/>
              </a:buClr>
              <a:buSzPct val="100000"/>
              <a:buFont typeface="Trebuchet MS"/>
              <a:defRPr sz="24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00.jpg"/><Relationship Id="rId3" Type="http://schemas.openxmlformats.org/officeDocument/2006/relationships/image" Target="../media/image01.jpg"/></Relationships>
</file>

<file path=ppt/slides/_rels/slide1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02.png"/><Relationship Id="rId3" Type="http://schemas.openxmlformats.org/officeDocument/2006/relationships/image" Target="../media/image04.png"/></Relationships>
</file>

<file path=ppt/slides/_rels/slide2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3.gif"/></Relationships>
</file>

<file path=ppt/slides/_rels/slide2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type="ctrTitle"/>
          </p:nvPr>
        </p:nvSpPr>
        <p:spPr>
          <a:xfrm>
            <a:off x="1082040" y="1242060"/>
            <a:ext cx="7050900" cy="1102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l">
              <a:lnSpc>
                <a:spcPct val="110000"/>
              </a:lnSpc>
              <a:spcBef>
                <a:spcPts val="0"/>
              </a:spcBef>
              <a:spcAft>
                <a:spcPts val="150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300">
              <a:solidFill>
                <a:srgbClr val="494949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GB"/>
              <a:t> The exam-scheduling project</a:t>
            </a:r>
          </a:p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1082040" y="2423159"/>
            <a:ext cx="7035899" cy="694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-GB"/>
              <a:t>TimetablerEASY Trade Fair Presentation</a:t>
            </a:r>
          </a:p>
          <a:p>
            <a:pPr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idx="1" type="subTitle"/>
          </p:nvPr>
        </p:nvSpPr>
        <p:spPr>
          <a:xfrm>
            <a:off x="1082040" y="2423159"/>
            <a:ext cx="7035899" cy="694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1" lang="en-GB" sz="3000"/>
              <a:t> Our Application</a:t>
            </a:r>
          </a:p>
        </p:txBody>
      </p:sp>
      <p:sp>
        <p:nvSpPr>
          <p:cNvPr id="101" name="Shape 101"/>
          <p:cNvSpPr txBox="1"/>
          <p:nvPr>
            <p:ph type="ctrTitle"/>
          </p:nvPr>
        </p:nvSpPr>
        <p:spPr>
          <a:xfrm>
            <a:off x="1082040" y="1242060"/>
            <a:ext cx="7050900" cy="1102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TimetablerEASY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idx="1" type="body"/>
          </p:nvPr>
        </p:nvSpPr>
        <p:spPr>
          <a:xfrm>
            <a:off x="457200" y="1244242"/>
            <a:ext cx="8229600" cy="363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rPr lang="en-GB"/>
              <a:t>Our application have best result of 150 penalty points for 14 time-slots.   </a:t>
            </a:r>
          </a:p>
        </p:txBody>
      </p:sp>
      <p:sp>
        <p:nvSpPr>
          <p:cNvPr id="107" name="Shape 107"/>
          <p:cNvSpPr txBox="1"/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Our Results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idx="1" type="body"/>
          </p:nvPr>
        </p:nvSpPr>
        <p:spPr>
          <a:xfrm>
            <a:off x="457200" y="1244242"/>
            <a:ext cx="8229600" cy="363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rPr lang="en-GB"/>
              <a:t>Other applications have their best results with around 160 penalty points for 13 time-slots.</a:t>
            </a:r>
          </a:p>
        </p:txBody>
      </p:sp>
      <p:sp>
        <p:nvSpPr>
          <p:cNvPr id="113" name="Shape 113"/>
          <p:cNvSpPr txBox="1"/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Other applications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Application features</a:t>
            </a:r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457200" y="1244242"/>
            <a:ext cx="8229600" cy="363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-GB"/>
              <a:t>Works on many devices thanks for using iOS platform. 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-GB"/>
              <a:t>This platform is very popular and offers much flexibility.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idx="1" type="body"/>
          </p:nvPr>
        </p:nvSpPr>
        <p:spPr>
          <a:xfrm>
            <a:off x="457200" y="1244242"/>
            <a:ext cx="8229600" cy="363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-GB"/>
              <a:t>Simple interface that is easy to use and read.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rPr lang="en-GB"/>
              <a:t>Works well with mouse-keyboard interface and also with touch screen.</a:t>
            </a:r>
          </a:p>
        </p:txBody>
      </p:sp>
      <p:sp>
        <p:nvSpPr>
          <p:cNvPr id="125" name="Shape 125"/>
          <p:cNvSpPr txBox="1"/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>
                <a:solidFill>
                  <a:schemeClr val="dk2"/>
                </a:solidFill>
              </a:rPr>
              <a:t>Application features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Shape 1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4675" y="1072556"/>
            <a:ext cx="4092549" cy="30694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Shape 1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0050" y="1072550"/>
            <a:ext cx="4092549" cy="306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idx="1" type="body"/>
          </p:nvPr>
        </p:nvSpPr>
        <p:spPr>
          <a:xfrm>
            <a:off x="457200" y="1244242"/>
            <a:ext cx="8229600" cy="363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-GB"/>
              <a:t>Supports providing schedule data from URL.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rPr lang="en-GB"/>
              <a:t>Uses Simulated Annealing algorithm.</a:t>
            </a:r>
          </a:p>
        </p:txBody>
      </p:sp>
      <p:sp>
        <p:nvSpPr>
          <p:cNvPr id="137" name="Shape 137"/>
          <p:cNvSpPr txBox="1"/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>
                <a:solidFill>
                  <a:schemeClr val="dk2"/>
                </a:solidFill>
              </a:rPr>
              <a:t>Application features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idx="1" type="body"/>
          </p:nvPr>
        </p:nvSpPr>
        <p:spPr>
          <a:xfrm>
            <a:off x="457200" y="1244242"/>
            <a:ext cx="8229600" cy="363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-GB"/>
              <a:t>Can be used in:</a:t>
            </a:r>
          </a:p>
          <a:p>
            <a:pPr rtl="0">
              <a:spcBef>
                <a:spcPts val="0"/>
              </a:spcBef>
              <a:buNone/>
            </a:pPr>
            <a:r>
              <a:rPr lang="en-GB"/>
              <a:t>Schools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-GB"/>
              <a:t>Universities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rPr lang="en-GB"/>
              <a:t>Anywhere where you need a roster.</a:t>
            </a:r>
          </a:p>
        </p:txBody>
      </p:sp>
      <p:sp>
        <p:nvSpPr>
          <p:cNvPr id="143" name="Shape 143"/>
          <p:cNvSpPr txBox="1"/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>
                <a:solidFill>
                  <a:schemeClr val="dk2"/>
                </a:solidFill>
              </a:rPr>
              <a:t>Application features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idx="1" type="body"/>
          </p:nvPr>
        </p:nvSpPr>
        <p:spPr>
          <a:xfrm>
            <a:off x="457200" y="1244242"/>
            <a:ext cx="8229600" cy="363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4375"/>
              <a:buFont typeface="Arial"/>
              <a:buNone/>
            </a:pPr>
            <a:r>
              <a:rPr lang="en-GB"/>
              <a:t>For tests input data was set with following variables: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4375"/>
              <a:buFont typeface="Arial"/>
              <a:buNone/>
            </a:pPr>
            <a:r>
              <a:rPr lang="en-GB"/>
              <a:t>Starting temperature: 1200.95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4375"/>
              <a:buFont typeface="Arial"/>
              <a:buNone/>
            </a:pPr>
            <a:r>
              <a:rPr lang="en-GB"/>
              <a:t>“Frozen” temperature: 2^-6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4375"/>
              <a:buFont typeface="Arial"/>
              <a:buNone/>
            </a:pPr>
            <a:r>
              <a:rPr lang="en-GB"/>
              <a:t>Temperature decreases by value: 0.95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4375"/>
              <a:buFont typeface="Arial"/>
              <a:buNone/>
            </a:pPr>
            <a:r>
              <a:rPr lang="en-GB"/>
              <a:t>Number of students: 611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4375"/>
              <a:buFont typeface="Arial"/>
              <a:buNone/>
            </a:pPr>
            <a:r>
              <a:rPr lang="en-GB"/>
              <a:t>Number of exams: 113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9" name="Shape 149"/>
          <p:cNvSpPr txBox="1"/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Application performance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4" name="Shape 154"/>
          <p:cNvGraphicFramePr/>
          <p:nvPr/>
        </p:nvGraphicFramePr>
        <p:xfrm>
          <a:off x="457200" y="1650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{7720ED72-6F19-4CCD-8980-32E91EF8E486}</a:tableStyleId>
              </a:tblPr>
              <a:tblGrid>
                <a:gridCol w="2739125"/>
                <a:gridCol w="2726325"/>
                <a:gridCol w="2739125"/>
              </a:tblGrid>
              <a:tr h="493575">
                <a:tc>
                  <a:txBody>
                    <a:bodyPr>
                      <a:noAutofit/>
                    </a:bodyPr>
                    <a:lstStyle/>
                    <a:p>
                      <a:pPr indent="0" lvl="0" marL="6350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 Device</a:t>
                      </a:r>
                    </a:p>
                  </a:txBody>
                  <a:tcPr marT="50800" marB="50800" marR="50800" marL="508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6350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Time(s)</a:t>
                      </a:r>
                    </a:p>
                  </a:txBody>
                  <a:tcPr marT="50800" marB="50800" marR="50800" marL="508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6350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Best result</a:t>
                      </a:r>
                    </a:p>
                  </a:txBody>
                  <a:tcPr marT="50800" marB="50800" marR="50800" marL="508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  <a:tr h="843550">
                <a:tc>
                  <a:txBody>
                    <a:bodyPr>
                      <a:noAutofit/>
                    </a:bodyPr>
                    <a:lstStyle/>
                    <a:p>
                      <a:pPr indent="0" lvl="0" marL="6350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Macbook 2010 Mid</a:t>
                      </a:r>
                    </a:p>
                  </a:txBody>
                  <a:tcPr marT="50800" marB="50800" marR="50800" marL="508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6350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1570</a:t>
                      </a:r>
                    </a:p>
                  </a:txBody>
                  <a:tcPr marT="50800" marB="50800" marR="50800" marL="508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6350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145,711</a:t>
                      </a:r>
                    </a:p>
                  </a:txBody>
                  <a:tcPr marT="50800" marB="50800" marR="50800" marL="508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EEEEE"/>
                    </a:solidFill>
                  </a:tcPr>
                </a:tc>
              </a:tr>
              <a:tr h="493575">
                <a:tc>
                  <a:txBody>
                    <a:bodyPr>
                      <a:noAutofit/>
                    </a:bodyPr>
                    <a:lstStyle/>
                    <a:p>
                      <a:pPr indent="0" lvl="0" marL="6350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iPhone 5</a:t>
                      </a:r>
                    </a:p>
                  </a:txBody>
                  <a:tcPr marT="50800" marB="50800" marR="50800" marL="508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6350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3620</a:t>
                      </a:r>
                    </a:p>
                  </a:txBody>
                  <a:tcPr marT="50800" marB="50800" marR="50800" marL="508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6350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148,947</a:t>
                      </a:r>
                    </a:p>
                  </a:txBody>
                  <a:tcPr marT="50800" marB="50800" marR="50800" marL="508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  <a:tr h="493575">
                <a:tc>
                  <a:txBody>
                    <a:bodyPr>
                      <a:noAutofit/>
                    </a:bodyPr>
                    <a:lstStyle/>
                    <a:p>
                      <a:pPr indent="0" lvl="0" marL="6350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iPad Mini 2</a:t>
                      </a:r>
                    </a:p>
                  </a:txBody>
                  <a:tcPr marT="50800" marB="50800" marR="50800" marL="508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6350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670</a:t>
                      </a:r>
                    </a:p>
                  </a:txBody>
                  <a:tcPr marT="50800" marB="50800" marR="50800" marL="508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6350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152,189</a:t>
                      </a:r>
                    </a:p>
                  </a:txBody>
                  <a:tcPr marT="50800" marB="50800" marR="50800" marL="508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EEEEE"/>
                    </a:solidFill>
                  </a:tcPr>
                </a:tc>
              </a:tr>
              <a:tr h="493575">
                <a:tc>
                  <a:txBody>
                    <a:bodyPr>
                      <a:noAutofit/>
                    </a:bodyPr>
                    <a:lstStyle/>
                    <a:p>
                      <a:pPr indent="0" lvl="0" marL="6350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Mac Mini 2012</a:t>
                      </a:r>
                    </a:p>
                  </a:txBody>
                  <a:tcPr marT="50800" marB="50800" marR="50800" marL="508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6350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420</a:t>
                      </a:r>
                    </a:p>
                  </a:txBody>
                  <a:tcPr marT="50800" marB="50800" marR="50800" marL="508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6350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147,685</a:t>
                      </a:r>
                    </a:p>
                  </a:txBody>
                  <a:tcPr marT="50800" marB="50800" marR="50800" marL="508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55" name="Shape 155"/>
          <p:cNvSpPr txBox="1"/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>
                <a:solidFill>
                  <a:schemeClr val="dk2"/>
                </a:solidFill>
              </a:rPr>
              <a:t>Application performance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" type="body"/>
          </p:nvPr>
        </p:nvSpPr>
        <p:spPr>
          <a:xfrm>
            <a:off x="457200" y="1244242"/>
            <a:ext cx="8229600" cy="363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318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-GB"/>
              <a:t>Problem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4318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-GB"/>
              <a:t>Application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431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-GB"/>
              <a:t>Simulated Annealing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31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-GB"/>
              <a:t>Live demo</a:t>
            </a:r>
          </a:p>
        </p:txBody>
      </p:sp>
      <p:sp>
        <p:nvSpPr>
          <p:cNvPr id="55" name="Shape 55"/>
          <p:cNvSpPr txBox="1"/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Agenda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ctrTitle"/>
          </p:nvPr>
        </p:nvSpPr>
        <p:spPr>
          <a:xfrm>
            <a:off x="1082040" y="1242060"/>
            <a:ext cx="7050900" cy="1102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GB"/>
              <a:t>Simulated Annealing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Simulated Annealing</a:t>
            </a:r>
          </a:p>
        </p:txBody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457200" y="1065417"/>
            <a:ext cx="8229600" cy="363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318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-GB"/>
              <a:t>A generic probabilistic metaheuristic algorithm</a:t>
            </a:r>
          </a:p>
          <a:p>
            <a:pPr indent="-4318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-GB"/>
              <a:t>Resolving the global optimization problem of locating a good approximation to the global optimum.</a:t>
            </a:r>
          </a:p>
          <a:p>
            <a:pPr indent="-431800" lvl="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-GB"/>
              <a:t>Finds good solution in a fixed amount of time, rather than the best possible solution.</a:t>
            </a: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idx="1" type="body"/>
          </p:nvPr>
        </p:nvSpPr>
        <p:spPr>
          <a:xfrm>
            <a:off x="457200" y="1244242"/>
            <a:ext cx="8229600" cy="363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GB" sz="2400"/>
              <a:t>Let s = s0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GB" sz="2400"/>
              <a:t>For k = 0 through kmax (exclusive):</a:t>
            </a:r>
          </a:p>
          <a:p>
            <a:pPr indent="457200"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GB" sz="2400"/>
              <a:t>T ← temperature(k ∕ kmax)</a:t>
            </a:r>
          </a:p>
          <a:p>
            <a:pPr indent="457200"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GB" sz="2400"/>
              <a:t>Pick a random neighbour, snew ← neighbour(s)</a:t>
            </a:r>
          </a:p>
          <a:p>
            <a:pPr indent="0" lvl="0" marL="45720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GB" sz="2400"/>
              <a:t>If P(E(s), E(snew), T) &gt; random(0, 1), move to the new state:</a:t>
            </a:r>
          </a:p>
          <a:p>
            <a:pPr indent="457200" lvl="0" marL="45720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GB" sz="2400"/>
              <a:t>s ← snew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GB" sz="2400"/>
              <a:t>Output: the final state s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sp>
        <p:nvSpPr>
          <p:cNvPr id="172" name="Shape 172"/>
          <p:cNvSpPr txBox="1"/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>
                <a:solidFill>
                  <a:schemeClr val="dk2"/>
                </a:solidFill>
              </a:rPr>
              <a:t>Simulated Annealing</a:t>
            </a: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>
                <a:solidFill>
                  <a:schemeClr val="dk2"/>
                </a:solidFill>
              </a:rPr>
              <a:t>Simulated Annealing</a:t>
            </a:r>
          </a:p>
        </p:txBody>
      </p:sp>
      <p:pic>
        <p:nvPicPr>
          <p:cNvPr id="178" name="Shape 1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8300" y="1592900"/>
            <a:ext cx="2932999" cy="2932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Shape 1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6550" y="1592900"/>
            <a:ext cx="2932999" cy="2932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Shape 1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0750" y="1804975"/>
            <a:ext cx="4762500" cy="153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type="ctrTitle"/>
          </p:nvPr>
        </p:nvSpPr>
        <p:spPr>
          <a:xfrm>
            <a:off x="1082040" y="1242060"/>
            <a:ext cx="7050900" cy="1102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GB"/>
              <a:t>LIVE DEMO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idx="1" type="body"/>
          </p:nvPr>
        </p:nvSpPr>
        <p:spPr>
          <a:xfrm>
            <a:off x="457200" y="1244242"/>
            <a:ext cx="8229600" cy="363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GB" sz="2400"/>
              <a:t>Formally, the exam scheduling problem can be described as follows: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2400"/>
          </a:p>
          <a:p>
            <a:pPr indent="-3810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-GB" sz="2400"/>
              <a:t>there are N students</a:t>
            </a:r>
          </a:p>
          <a:p>
            <a:pPr indent="-3810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-GB" sz="2400"/>
              <a:t>there are M exams to schedule into separate time-slots</a:t>
            </a:r>
          </a:p>
          <a:p>
            <a:pPr indent="-3810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-GB" sz="2400"/>
              <a:t>there are S time-slots</a:t>
            </a:r>
          </a:p>
          <a:p>
            <a:pPr indent="-3810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-GB" sz="2400"/>
              <a:t>every student takes “L(k)” exams (“k” denotes a specific student from among all students and “L(k)” denotes a student-specific list of exams)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" name="Shape 61"/>
          <p:cNvSpPr txBox="1"/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The problem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idx="1" type="body"/>
          </p:nvPr>
        </p:nvSpPr>
        <p:spPr>
          <a:xfrm>
            <a:off x="457200" y="1244242"/>
            <a:ext cx="8229600" cy="363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The problem is to schedule M exams into S time-slots so as to enable all students to take their exams.</a:t>
            </a:r>
          </a:p>
        </p:txBody>
      </p:sp>
      <p:sp>
        <p:nvSpPr>
          <p:cNvPr id="67" name="Shape 67"/>
          <p:cNvSpPr txBox="1"/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The problem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idx="1" type="body"/>
          </p:nvPr>
        </p:nvSpPr>
        <p:spPr>
          <a:xfrm>
            <a:off x="457200" y="1244242"/>
            <a:ext cx="8229600" cy="363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With a number of time-slots that is greater than the minimum required for the solution of the exam-scheduling problem one can strive to refine the allocation of exams to time-slots in a way that creates greatest gaps between exams for individual students. </a:t>
            </a:r>
          </a:p>
        </p:txBody>
      </p:sp>
      <p:sp>
        <p:nvSpPr>
          <p:cNvPr id="73" name="Shape 73"/>
          <p:cNvSpPr txBox="1"/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>
                <a:solidFill>
                  <a:schemeClr val="dk2"/>
                </a:solidFill>
              </a:rPr>
              <a:t>The overall quality</a:t>
            </a:r>
            <a:r>
              <a:rPr b="0" lang="en-GB" sz="3200">
                <a:solidFill>
                  <a:schemeClr val="dk2"/>
                </a:solidFill>
              </a:rPr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idx="1" type="body"/>
          </p:nvPr>
        </p:nvSpPr>
        <p:spPr>
          <a:xfrm>
            <a:off x="457200" y="1244242"/>
            <a:ext cx="8229600" cy="363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For students sitting two exams s time-slots apart, the approximate costs are ws i.e. w0=16, w1=8, w2=4, w3=2 and w4=1. The overall quality of the exam schedule can be measured as a sum of the costs ws averaged for all students.</a:t>
            </a:r>
          </a:p>
        </p:txBody>
      </p:sp>
      <p:sp>
        <p:nvSpPr>
          <p:cNvPr id="79" name="Shape 79"/>
          <p:cNvSpPr txBox="1"/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The overall quality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idx="1" type="body"/>
          </p:nvPr>
        </p:nvSpPr>
        <p:spPr>
          <a:xfrm>
            <a:off x="457200" y="1244242"/>
            <a:ext cx="8229600" cy="363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For example if a student had exams scheduled in time-slots: 1, 2, 4, 8, the cost evaluated for this student’s exam schedule would be 16+8+2=26.</a:t>
            </a:r>
          </a:p>
        </p:txBody>
      </p:sp>
      <p:sp>
        <p:nvSpPr>
          <p:cNvPr id="85" name="Shape 85"/>
          <p:cNvSpPr txBox="1"/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>
                <a:solidFill>
                  <a:schemeClr val="dk2"/>
                </a:solidFill>
              </a:rPr>
              <a:t>The overall quality - example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ctrTitle"/>
          </p:nvPr>
        </p:nvSpPr>
        <p:spPr>
          <a:xfrm>
            <a:off x="509700" y="1554149"/>
            <a:ext cx="8124599" cy="1270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GB" sz="3600"/>
              <a:t>THIS PROBLEM IS NP-COMPLETE!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ctrTitle"/>
          </p:nvPr>
        </p:nvSpPr>
        <p:spPr>
          <a:xfrm>
            <a:off x="1082040" y="1242060"/>
            <a:ext cx="7050900" cy="1102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But there is a solution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wave">
  <a:themeElements>
    <a:clrScheme name="Custom 506">
      <a:dk1>
        <a:srgbClr val="000000"/>
      </a:dk1>
      <a:lt1>
        <a:srgbClr val="FFFFFF"/>
      </a:lt1>
      <a:dk2>
        <a:srgbClr val="00387E"/>
      </a:dk2>
      <a:lt2>
        <a:srgbClr val="C6DFFF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387E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