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146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10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7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4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068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433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137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14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38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77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43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4550-663B-4FE5-90A7-0F970E28476E}" type="datetimeFigureOut">
              <a:rPr lang="th-TH" smtClean="0"/>
              <a:t>16/07/63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5C72-6603-449A-B9C1-41F7F4C0A7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94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803042" y="2889697"/>
            <a:ext cx="55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Mobile Price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Dataset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พล๊อตความสัมพันธ์ระหว่าง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internal_memory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mobile_weight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กับ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price_range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159343"/>
            <a:ext cx="8582025" cy="286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4026368"/>
            <a:ext cx="8496300" cy="2762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799" y="2263687"/>
            <a:ext cx="38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internal_memory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ยังไม่ชัดเจนว่ามีความสัมพันธ์กับราคาขายอย่างไร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799" y="4991994"/>
            <a:ext cx="382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mobile_weight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ยังไม่ชัดเจนว่ามีความสัมพันธ์กับราคาขายอย่างไร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566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สำรวจสัดส่วนจำนวนโทรศัพท์ที่รองรับฟังก์ชั่น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3G, 4G 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หรือระบบสัมผัส ในตลาด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3" y="1159343"/>
            <a:ext cx="8836517" cy="1847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3579510"/>
            <a:ext cx="2952750" cy="2009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37" y="3550935"/>
            <a:ext cx="2847975" cy="2105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5" y="3525788"/>
            <a:ext cx="2943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 Model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1. KNN method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330325"/>
            <a:ext cx="8762601" cy="3076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00" y="4626251"/>
            <a:ext cx="8394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เริ่มต้นโดยการแบ่งข้อมูลเพื่อ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train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ในอัตราส่วน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70:30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จากจำนวน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2000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ชุดข้อมูล</a:t>
            </a:r>
          </a:p>
          <a:p>
            <a:endParaRPr lang="th-TH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กำหนด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K = 9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ในการ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train model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ผลลัพธ์ที่ได้</a:t>
            </a:r>
          </a:p>
          <a:p>
            <a:endParaRPr lang="th-TH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pPr marL="285750" indent="-285750">
              <a:buFontTx/>
              <a:buChar char="-"/>
            </a:pP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ความแม่นยำในข้อมูล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train = 0.954</a:t>
            </a:r>
          </a:p>
          <a:p>
            <a:pPr marL="285750" indent="-285750">
              <a:buFontTx/>
              <a:buChar char="-"/>
            </a:pP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ความแม่นยำในข้อมูล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test = 0.937</a:t>
            </a:r>
            <a:endParaRPr lang="th-TH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324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 Model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1. KNN method : Optimized K-neighbor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159343"/>
            <a:ext cx="8794081" cy="2993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7" y="4152900"/>
            <a:ext cx="5535949" cy="2596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4796" y="4305300"/>
            <a:ext cx="2784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พบว่าความแม่นยำของข้อมูล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Test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ที่สูงที่สุดมีค่า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0.94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โดยที่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K = 21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35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 Model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2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. Decision Tree Method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696" y="3708400"/>
            <a:ext cx="7470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Accuracy : 0.84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4" y="1116569"/>
            <a:ext cx="8729926" cy="24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159343"/>
            <a:ext cx="8836517" cy="2675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 Model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3. Random Forest Method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696" y="4051300"/>
            <a:ext cx="7470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Accuracy : 0.878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091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Conclusion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The best model is KNN method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189" y="2890391"/>
            <a:ext cx="7470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Use optimized K = 21 the results : 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Accuracy train dataset : 0.9421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Accuracy test dataset : 0.9400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159343"/>
            <a:ext cx="8836517" cy="1694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3" y="4487863"/>
            <a:ext cx="8836517" cy="21478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7350" y="411853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Confusion matrix for K = 21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90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Conclusion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Plot confusion matrix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28"/>
          <a:stretch/>
        </p:blipFill>
        <p:spPr>
          <a:xfrm>
            <a:off x="193183" y="1197443"/>
            <a:ext cx="8718997" cy="45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4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Use KNN model in test.csv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Create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predicted_price_range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2" y="1159343"/>
            <a:ext cx="8718997" cy="4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Use KNN model in test.csv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351" y="790011"/>
            <a:ext cx="84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Summary of results in 1000 records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4" y="1159343"/>
            <a:ext cx="8719094" cy="43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Introduction to Dataset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310" y="818586"/>
            <a:ext cx="804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Dataset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ชุด </a:t>
            </a:r>
            <a:r>
              <a:rPr lang="en-US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: Mobile Price Dataset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ประกอบด้วยไฟล์ </a:t>
            </a:r>
            <a:r>
              <a:rPr lang="en-US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.csv 2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ไฟล์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train.csv</a:t>
            </a:r>
            <a:r>
              <a:rPr lang="en-US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เป็นข้อมูลที่รวบรวมมาเพื่อใช้ในการสร้างโมเดลวิเคราะห์ราคาของมือถือ ผ่าน </a:t>
            </a:r>
            <a:r>
              <a:rPr lang="en-US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features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ต่างๆ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test.csv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เป็นชุดข้อมูลอีกส่วนที่สำหรับใช้โมเดลที่ผ่านการ </a:t>
            </a:r>
            <a:r>
              <a:rPr lang="en-US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train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มาแล้วในการทำนายราคาของมือถือที่ควรจะเป็น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310" y="2518075"/>
            <a:ext cx="804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จุดประสงค์ของการทำ </a:t>
            </a:r>
            <a:r>
              <a:rPr lang="th-TH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คือ หาโมเดลทำนายที่มีประสิทธิภาพที่สุดในการทำนายช่วงราคาของมือถือ เพื่อเป็นข้อมูลอ้างอิงในการกำหนดราคาขายของมือถือให้เหมาะสมกับประสิทธิภาพ และสามารถแข่งขันได้ในตลาดมือถือปัจจุบัน</a:t>
            </a:r>
          </a:p>
        </p:txBody>
      </p:sp>
    </p:spTree>
    <p:extLst>
      <p:ext uri="{BB962C8B-B14F-4D97-AF65-F5344CB8AC3E}">
        <p14:creationId xmlns:p14="http://schemas.microsoft.com/office/powerpoint/2010/main" val="2618266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Summary and Way to improve project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351" y="790011"/>
            <a:ext cx="80251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Summary of project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pPr marL="342900" indent="-342900">
              <a:buAutoNum type="arabicPeriod"/>
            </a:pP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ผลสรุปของการสร้างโมเดลทำนายช่วงราคาของมือถือ คือ เลือกใช้วิธีวิเคราะห์ และทำนายแบบ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KNN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โดยกำหนดค่า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K = 21 </a:t>
            </a:r>
            <a:endParaRPr lang="th-TH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pPr marL="342900" indent="-342900">
              <a:buAutoNum type="arabicPeriod"/>
            </a:pP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ผลประโยชน์ของ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Project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คือ เจ้าของธุรกิจ</a:t>
            </a:r>
            <a:r>
              <a:rPr lang="th-TH" sz="1400" dirty="0" smtClean="0">
                <a:solidFill>
                  <a:srgbClr val="FF0000"/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สามารถกำหนดราคาของมือถือที่เหมาะสม กับประสิทธิภาพ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และ</a:t>
            </a:r>
            <a:r>
              <a:rPr lang="th-TH" sz="1400" dirty="0" smtClean="0">
                <a:solidFill>
                  <a:srgbClr val="FF0000"/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สามารถแข่งขันได้ในตลาดมือถือ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51" y="2428311"/>
            <a:ext cx="802514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Way to improve project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pPr marL="342900" indent="-342900">
              <a:buAutoNum type="arabicPeriod"/>
            </a:pP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จากกระบวนการ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Exploratory Data Analysis :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พบว่าข้อมูลที่เป็น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features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ที่จะนำมาใช้ในการสร้างโมเดลทำนายนั้น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ยัง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มี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องค์ประกอบ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ที่ยังไม่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เหมาะสมเพียงพอ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จะทำให้ได้ โมเดลทำนายที่มีผลลัพธ์ที่ดีที่สุด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การกระจายตัวของข้อมูลบาง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ยัง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skewness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อยู่ เช่น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clock_speed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ซึ่งหากมีการจัดการรายละเอียดพวกนี้เพิ่มขึ้น มีแนวโน้มว่าจะพัฒนาโมเดลไปได้อีก</a:t>
            </a:r>
            <a:endParaRPr lang="th-TH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Scale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ของ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มีความแตกต่างกันกันอยู่มาก แต่เนื่องจาก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ที่ใช้มีส่วนประกอบของชนิดข้อมูลทั้งแบบ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numerical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และ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categorical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จึงจำเป็นต้องมีการ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treat scale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ที่เหมาะสมซึ่งหากมีองค์ความรู้ และประสบการณ์ที่มากกว่านี้ มีแนวโน้มจะพัฒนาโมเดลไปได้อีก</a:t>
            </a:r>
            <a:endParaRPr lang="th-TH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จากขั้นตอนที่ทำการ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plot scatter matrix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ขึ้นมาทำให้พบว่าหลาย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ยังไม่พบความสัมพันธ์ที่แท้จริงกับ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label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เช่น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internal_memory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ที่ตอนแรกคิดว่าจะมีความสัมพันธ์กับราคาในทิศทางเดียวกันแต่ก็ไม่เป็นอย่างที่คิด จึงคิดว่าหากสามารถ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Apply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ทฤษฎี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 Selection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เข้ามาร่วม มีแนวโน้มว่าจะพัฒนาโมเดลไปได้อีก หากมีองค์ความรู้ และประสบการณ์มากกว่านี้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สุดท้ายคิดว่าหากสามารถพัฒนาโมเดลที่เหมาะสมและ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Deploy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ได้จริงแล้วก็ควรนำเอาผลลัพธ์จากโมเดลนี้ไปต่อยอดเพิ่มขึ้น เช่น การไปวิเคราะห์ปัจจัยที่ลูกค้าจะตัดสินใจซื้อมือถือในแต่ละช่วงราคา ว่าลูกค้าให้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priority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เหมือน หรือแตกต่างกันในแต่ละ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segment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อย่างไร หรือการปรับทิศทางธุรกิจไปมุ่งเน้นพัฒนาเทคโนโลยีที่เป็นปัจจัยสำคัญที่ทำให้ราคา หรือลูกค้าตัดสินใจซื้อได้เร็ว</a:t>
            </a:r>
          </a:p>
        </p:txBody>
      </p:sp>
    </p:spTree>
    <p:extLst>
      <p:ext uri="{BB962C8B-B14F-4D97-AF65-F5344CB8AC3E}">
        <p14:creationId xmlns:p14="http://schemas.microsoft.com/office/powerpoint/2010/main" val="265471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Introduction to Dataset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351" y="939683"/>
            <a:ext cx="80492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Features 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ที่ใช้ประกอบการทำนายใน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Mobile Price Dataset</a:t>
            </a:r>
            <a:endParaRPr lang="th-TH" b="1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battery_power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ปริมาณความจุของแบตเตอรี่โดยมีหน่วย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: </a:t>
            </a:r>
            <a:r>
              <a:rPr lang="en-US" sz="1400" dirty="0" err="1" smtClean="0">
                <a:latin typeface="Consolas" panose="020B0609020204030204" pitchFamily="49" charset="0"/>
                <a:cs typeface="Leelawadee" panose="020B0502040204020203" pitchFamily="34" charset="-34"/>
              </a:rPr>
              <a:t>mAh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2. blue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รองรับระบบ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Bluetooth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หรือไม่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3.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clock_speed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ความเร็วของระบบประมวลผลภายใน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4.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dual_sim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รองรับระบบ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2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ซิม หรือไม่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5. fc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: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 ความละเอียดของกล้องหน้า หน่วย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: Mega Pixels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6.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four_g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รองรับระบบ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4G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หรือไม่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7.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int_memory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ปริมาณหน่วยความจำภายใน หน่วย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: Gigabytes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8.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m_dep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ความหนาของมือถือ หน่วย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: cm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9.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mobile_wt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น้ำหนักของมือถือ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10.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n_cores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จำนวน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core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ของหน่วยประมวลผลภายใน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11. pc : </a:t>
            </a:r>
            <a:r>
              <a:rPr lang="th-TH" sz="1400" dirty="0">
                <a:latin typeface="Consolas" panose="020B0609020204030204" pitchFamily="49" charset="0"/>
                <a:cs typeface="Leelawadee" panose="020B0502040204020203" pitchFamily="34" charset="-34"/>
              </a:rPr>
              <a:t>ความละเอียดของ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กล้องหลัง </a:t>
            </a:r>
            <a:r>
              <a:rPr lang="th-TH" sz="1400" dirty="0">
                <a:latin typeface="Consolas" panose="020B0609020204030204" pitchFamily="49" charset="0"/>
                <a:cs typeface="Leelawadee" panose="020B0502040204020203" pitchFamily="34" charset="-34"/>
              </a:rPr>
              <a:t>หน่วย 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: Mega Pixels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px_height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Pixel Resolution Height</a:t>
            </a: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13.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px_width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Pixel Resolution Width</a:t>
            </a: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14. ram :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Random Access Memory in Mega Bytes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15.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sc_h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Screen Height of mobile in cm</a:t>
            </a: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16.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sc_w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Screen Width of mobile in cm</a:t>
            </a: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17.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talk_time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ระยะเวลาการใช้งานเพื่อโทรต่อ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1 cycle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ของการชาร์จแบตเตอรี่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18.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three_g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รองรับระบบ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3G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หรือไม่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19.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touch_screen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รองรับระบบสัมผัสหน้าจอ หรือไม่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20.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wifi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รองรับระบบ </a:t>
            </a:r>
            <a:r>
              <a:rPr lang="en-US" sz="1400" dirty="0" err="1" smtClean="0">
                <a:latin typeface="Consolas" panose="020B0609020204030204" pitchFamily="49" charset="0"/>
                <a:cs typeface="Leelawadee" panose="020B0502040204020203" pitchFamily="34" charset="-34"/>
              </a:rPr>
              <a:t>wifi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หรือไม่</a:t>
            </a:r>
            <a:endParaRPr lang="en-US" sz="1400" dirty="0">
              <a:latin typeface="Consolas" panose="020B0609020204030204" pitchFamily="49" charset="0"/>
              <a:cs typeface="Leelawadee" panose="020B0502040204020203" pitchFamily="34" charset="-34"/>
            </a:endParaRPr>
          </a:p>
          <a:p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21. </a:t>
            </a:r>
            <a:r>
              <a:rPr lang="en-US" sz="1400" dirty="0" err="1">
                <a:latin typeface="Consolas" panose="020B0609020204030204" pitchFamily="49" charset="0"/>
                <a:cs typeface="Leelawadee" panose="020B0502040204020203" pitchFamily="34" charset="-34"/>
              </a:rPr>
              <a:t>price_range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 : This is the target variable with value of 0 (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low), 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1 (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medium), 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2 (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high) </a:t>
            </a:r>
            <a:r>
              <a:rPr lang="en-US" sz="1400" dirty="0">
                <a:latin typeface="Consolas" panose="020B0609020204030204" pitchFamily="49" charset="0"/>
                <a:cs typeface="Leelawadee" panose="020B0502040204020203" pitchFamily="34" charset="-34"/>
              </a:rPr>
              <a:t>and 3 (very </a:t>
            </a:r>
            <a:r>
              <a:rPr lang="en-US" sz="1400" dirty="0" smtClean="0">
                <a:latin typeface="Consolas" panose="020B0609020204030204" pitchFamily="49" charset="0"/>
                <a:cs typeface="Leelawadee" panose="020B0502040204020203" pitchFamily="34" charset="-34"/>
              </a:rPr>
              <a:t>high).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60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0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ตรวจสอบข้อมูล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222843"/>
            <a:ext cx="8718997" cy="4022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155" y="5353785"/>
            <a:ext cx="804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พบว่าข้อมูลมีทั้งหมด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2000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ชุดข้อมูล ประกอบไปด้วย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features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ทั้งหมด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20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ตัว และมี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label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ที่ชื่อ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price_range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เพื่อทำนายช่วงของราคามือถือ โดยชนิดของข้อมูลมีทั้ง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numerical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และ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categorical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รวมกัน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56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0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ตรวจสอบค่าว่างในข้อมูล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184743"/>
            <a:ext cx="8744969" cy="3399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855" y="4715391"/>
            <a:ext cx="804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พบว่าไม่มีค่าว่างในข้อมูลเลย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20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248244"/>
            <a:ext cx="8718997" cy="42819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0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ตรวจสอบค่าวัดทางสถิติอื่นๆ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883" y="5619072"/>
            <a:ext cx="8049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พบว่าเนื่องจากข้อมูล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ประกอบ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ไปด้วยชนิดข้อมูลแบบ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numerical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และ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categorical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ทำให้มี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scale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ของข้อมูลที่แตกต่างกัน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627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214438"/>
            <a:ext cx="8718997" cy="3642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0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ตรวจสอบการกระจายของ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label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883" y="4917987"/>
            <a:ext cx="804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พบว่ามีการกระจายที่เท่ากันเหมาะกับการนำมาใช้เพื่อวิเคราะห์ และสร้างโมเดลทำนาย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9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0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พล๊อตการกระจายความสัมพันธ์ระหว่าง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features 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มีความสัมพันธ์กับ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label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6" r="1184" b="1360"/>
          <a:stretch/>
        </p:blipFill>
        <p:spPr>
          <a:xfrm>
            <a:off x="196849" y="1159343"/>
            <a:ext cx="6057900" cy="5673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9509" y="1908087"/>
            <a:ext cx="2892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features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หลักที่พบว่ามีความสัมพันธ์กับ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label : ram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ส่วนตัวอื่นๆ ยังไม่พบความสัมพันธ์ที่ชัดเจน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780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304925"/>
            <a:ext cx="8562975" cy="424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183" y="172255"/>
            <a:ext cx="871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Exploratory Data Analysis (EDA)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351" y="790011"/>
            <a:ext cx="80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พล๊อตความสัมพันธ์ระหว่าง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ram 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กับ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price_range</a:t>
            </a:r>
            <a:endParaRPr lang="th-TH" sz="1400" dirty="0" smtClean="0"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3508" y="2263687"/>
            <a:ext cx="373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**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พบว่า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features ram </a:t>
            </a:r>
            <a:r>
              <a:rPr lang="th-T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eelawadee" panose="020B0502040204020203" pitchFamily="34" charset="-34"/>
              </a:rPr>
              <a:t>มีแนวโน้มที่จะสัมพันธ์ไปในทิศทางเดียวกับราคาขาย</a:t>
            </a:r>
            <a:endParaRPr lang="th-TH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43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1087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Cordia New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thanawku</dc:creator>
  <cp:lastModifiedBy>thanawku</cp:lastModifiedBy>
  <cp:revision>41</cp:revision>
  <dcterms:created xsi:type="dcterms:W3CDTF">2020-07-16T01:42:13Z</dcterms:created>
  <dcterms:modified xsi:type="dcterms:W3CDTF">2020-07-16T06:54:11Z</dcterms:modified>
</cp:coreProperties>
</file>