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67" r:id="rId3"/>
    <p:sldId id="274" r:id="rId4"/>
    <p:sldId id="268" r:id="rId5"/>
    <p:sldId id="279" r:id="rId6"/>
    <p:sldId id="277" r:id="rId7"/>
    <p:sldId id="280" r:id="rId8"/>
    <p:sldId id="281" r:id="rId9"/>
    <p:sldId id="282" r:id="rId10"/>
    <p:sldId id="283" r:id="rId11"/>
    <p:sldId id="284" r:id="rId12"/>
    <p:sldId id="285" r:id="rId13"/>
    <p:sldId id="258" r:id="rId14"/>
    <p:sldId id="269" r:id="rId15"/>
    <p:sldId id="286" r:id="rId16"/>
    <p:sldId id="270" r:id="rId17"/>
    <p:sldId id="271" r:id="rId18"/>
    <p:sldId id="288" r:id="rId19"/>
    <p:sldId id="275" r:id="rId20"/>
    <p:sldId id="272" r:id="rId21"/>
    <p:sldId id="263" r:id="rId22"/>
  </p:sldIdLst>
  <p:sldSz cx="12192000" cy="6858000"/>
  <p:notesSz cx="6858000" cy="9144000"/>
  <p:embeddedFontLst>
    <p:embeddedFont>
      <p:font typeface="Cambria" panose="02040503050406030204" pitchFamily="18"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Malgun Gothic" panose="020B0503020000020004" pitchFamily="34" charset="-127"/>
      <p:regular r:id="rId32"/>
      <p:bold r:id="rId33"/>
    </p:embeddedFont>
    <p:embeddedFont>
      <p:font typeface="Lato" panose="020B0604020202020204" charset="0"/>
      <p:regular r:id="rId34"/>
      <p:bold r:id="rId35"/>
      <p:italic r:id="rId36"/>
      <p:boldItalic r:id="rId37"/>
    </p:embeddedFont>
    <p:embeddedFont>
      <p:font typeface="Lato Black" panose="020B0604020202020204" charset="0"/>
      <p:bold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4VrLQLvjXUsQeVJWWu9hsLYoG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58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8047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227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2004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183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1550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0682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1876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1443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2367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8213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1820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4581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4015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95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002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946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2276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436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15"/>
        <p:cNvGrpSpPr/>
        <p:nvPr/>
      </p:nvGrpSpPr>
      <p:grpSpPr>
        <a:xfrm>
          <a:off x="0" y="0"/>
          <a:ext cx="0" cy="0"/>
          <a:chOff x="0" y="0"/>
          <a:chExt cx="0" cy="0"/>
        </a:xfrm>
      </p:grpSpPr>
      <p:pic>
        <p:nvPicPr>
          <p:cNvPr id="16" name="Google Shape;16;p10"/>
          <p:cNvPicPr preferRelativeResize="0"/>
          <p:nvPr/>
        </p:nvPicPr>
        <p:blipFill rotWithShape="1">
          <a:blip r:embed="rId2">
            <a:alphaModFix/>
          </a:blip>
          <a:srcRect/>
          <a:stretch/>
        </p:blipFill>
        <p:spPr>
          <a:xfrm>
            <a:off x="0" y="880629"/>
            <a:ext cx="10981113" cy="6176876"/>
          </a:xfrm>
          <a:prstGeom prst="rect">
            <a:avLst/>
          </a:prstGeom>
          <a:noFill/>
          <a:ln>
            <a:noFill/>
          </a:ln>
        </p:spPr>
      </p:pic>
      <p:pic>
        <p:nvPicPr>
          <p:cNvPr id="17" name="Google Shape;17;p10"/>
          <p:cNvPicPr preferRelativeResize="0"/>
          <p:nvPr/>
        </p:nvPicPr>
        <p:blipFill rotWithShape="1">
          <a:blip r:embed="rId3">
            <a:alphaModFix/>
          </a:blip>
          <a:srcRect r="-3333" b="87407"/>
          <a:stretch/>
        </p:blipFill>
        <p:spPr>
          <a:xfrm>
            <a:off x="0" y="0"/>
            <a:ext cx="12598400" cy="431800"/>
          </a:xfrm>
          <a:prstGeom prst="rect">
            <a:avLst/>
          </a:prstGeom>
          <a:noFill/>
          <a:ln>
            <a:noFill/>
          </a:ln>
        </p:spPr>
      </p:pic>
      <p:sp>
        <p:nvSpPr>
          <p:cNvPr id="18" name="Google Shape;18;p10"/>
          <p:cNvSpPr txBox="1">
            <a:spLocks noGrp="1"/>
          </p:cNvSpPr>
          <p:nvPr>
            <p:ph type="title"/>
          </p:nvPr>
        </p:nvSpPr>
        <p:spPr>
          <a:xfrm>
            <a:off x="1595351" y="2187196"/>
            <a:ext cx="9001297" cy="77858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144E8C"/>
              </a:buClr>
              <a:buSzPts val="4400"/>
              <a:buFont typeface="Lato Black"/>
              <a:buNone/>
              <a:defRPr sz="4400">
                <a:latin typeface="Lato Black"/>
                <a:ea typeface="Lato Black"/>
                <a:cs typeface="Lato Black"/>
                <a:sym typeface="La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 name="Google Shape;19;p10"/>
          <p:cNvPicPr preferRelativeResize="0"/>
          <p:nvPr/>
        </p:nvPicPr>
        <p:blipFill rotWithShape="1">
          <a:blip r:embed="rId4">
            <a:alphaModFix/>
          </a:blip>
          <a:srcRect/>
          <a:stretch/>
        </p:blipFill>
        <p:spPr>
          <a:xfrm>
            <a:off x="4847885" y="210692"/>
            <a:ext cx="2496230" cy="1015802"/>
          </a:xfrm>
          <a:prstGeom prst="rect">
            <a:avLst/>
          </a:prstGeom>
          <a:noFill/>
          <a:ln>
            <a:noFill/>
          </a:ln>
        </p:spPr>
      </p:pic>
      <p:sp>
        <p:nvSpPr>
          <p:cNvPr id="20" name="Google Shape;20;p10"/>
          <p:cNvSpPr txBox="1"/>
          <p:nvPr/>
        </p:nvSpPr>
        <p:spPr>
          <a:xfrm>
            <a:off x="1595350" y="1017973"/>
            <a:ext cx="9144000" cy="778583"/>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120000"/>
              </a:lnSpc>
              <a:spcBef>
                <a:spcPts val="0"/>
              </a:spcBef>
              <a:spcAft>
                <a:spcPts val="0"/>
              </a:spcAft>
              <a:buClr>
                <a:srgbClr val="144E8C"/>
              </a:buClr>
              <a:buSzPts val="2000"/>
              <a:buFont typeface="Lato Black"/>
              <a:buNone/>
            </a:pPr>
            <a:r>
              <a:rPr lang="en-US" sz="2000" b="1" i="0" u="none" strike="noStrike" cap="none">
                <a:solidFill>
                  <a:srgbClr val="144E8C"/>
                </a:solidFill>
                <a:latin typeface="Lato Black"/>
                <a:ea typeface="Lato Black"/>
                <a:cs typeface="Lato Black"/>
                <a:sym typeface="Lato Black"/>
              </a:rPr>
              <a:t>ĐẠI HỌC QUỐC GIA THÀNH PHỐ HỒ CHÍ MINH</a:t>
            </a:r>
            <a:br>
              <a:rPr lang="en-US" sz="2000" b="1" i="0" u="none" strike="noStrike" cap="none">
                <a:solidFill>
                  <a:srgbClr val="144E8C"/>
                </a:solidFill>
                <a:latin typeface="Lato Black"/>
                <a:ea typeface="Lato Black"/>
                <a:cs typeface="Lato Black"/>
                <a:sym typeface="Lato Black"/>
              </a:rPr>
            </a:br>
            <a:r>
              <a:rPr lang="en-US" sz="2000" b="1" i="0" u="none" strike="noStrike" cap="none">
                <a:solidFill>
                  <a:srgbClr val="144E8C"/>
                </a:solidFill>
                <a:latin typeface="Lato Black"/>
                <a:ea typeface="Lato Black"/>
                <a:cs typeface="Lato Black"/>
                <a:sym typeface="Lato Black"/>
              </a:rPr>
              <a:t>TRƯỜNG ĐẠI HỌC KINH TẾ - LUẬT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8" y="659342"/>
            <a:ext cx="3932237" cy="107025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44E8C"/>
              </a:buClr>
              <a:buSzPts val="3200"/>
              <a:buFont typeface="Lato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2"/>
          <p:cNvSpPr>
            <a:spLocks noGrp="1"/>
          </p:cNvSpPr>
          <p:nvPr>
            <p:ph type="pic" idx="2"/>
          </p:nvPr>
        </p:nvSpPr>
        <p:spPr>
          <a:xfrm>
            <a:off x="5183188" y="987425"/>
            <a:ext cx="6172200" cy="4873625"/>
          </a:xfrm>
          <a:prstGeom prst="rect">
            <a:avLst/>
          </a:prstGeom>
          <a:noFill/>
          <a:ln>
            <a:noFill/>
          </a:ln>
        </p:spPr>
      </p:sp>
      <p:sp>
        <p:nvSpPr>
          <p:cNvPr id="33" name="Google Shape;33;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34" name="Google Shape;34;p12"/>
          <p:cNvPicPr preferRelativeResize="0"/>
          <p:nvPr/>
        </p:nvPicPr>
        <p:blipFill rotWithShape="1">
          <a:blip r:embed="rId2">
            <a:alphaModFix/>
          </a:blip>
          <a:srcRect r="-3333" b="87407"/>
          <a:stretch/>
        </p:blipFill>
        <p:spPr>
          <a:xfrm flipH="1">
            <a:off x="-406400" y="-1"/>
            <a:ext cx="12598400" cy="431800"/>
          </a:xfrm>
          <a:prstGeom prst="rect">
            <a:avLst/>
          </a:prstGeom>
          <a:noFill/>
          <a:ln>
            <a:noFill/>
          </a:ln>
        </p:spPr>
      </p:pic>
      <p:pic>
        <p:nvPicPr>
          <p:cNvPr id="35" name="Google Shape;35;p12"/>
          <p:cNvPicPr preferRelativeResize="0"/>
          <p:nvPr/>
        </p:nvPicPr>
        <p:blipFill rotWithShape="1">
          <a:blip r:embed="rId3">
            <a:alphaModFix/>
          </a:blip>
          <a:srcRect l="15000" t="43307" r="32291" b="37052"/>
          <a:stretch/>
        </p:blipFill>
        <p:spPr>
          <a:xfrm>
            <a:off x="211666" y="6201820"/>
            <a:ext cx="3590248" cy="656180"/>
          </a:xfrm>
          <a:prstGeom prst="rect">
            <a:avLst/>
          </a:prstGeom>
          <a:noFill/>
          <a:ln>
            <a:noFill/>
          </a:ln>
        </p:spPr>
      </p:pic>
      <p:sp>
        <p:nvSpPr>
          <p:cNvPr id="36" name="Google Shape;36;p12"/>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i="1">
                <a:solidFill>
                  <a:schemeClr val="lt2"/>
                </a:solidFill>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chemeClr val="lt1"/>
                </a:solidFill>
                <a:latin typeface="Lato"/>
                <a:ea typeface="Lato"/>
                <a:cs typeface="Lato"/>
                <a:sym typeface="Lato"/>
              </a:defRPr>
            </a:lvl1pPr>
            <a:lvl2pPr marL="0" lvl="1" indent="0" algn="r">
              <a:spcBef>
                <a:spcPts val="0"/>
              </a:spcBef>
              <a:buNone/>
              <a:defRPr sz="1200" b="1" i="0" u="none" strike="noStrike" cap="none">
                <a:solidFill>
                  <a:schemeClr val="lt1"/>
                </a:solidFill>
                <a:latin typeface="Lato"/>
                <a:ea typeface="Lato"/>
                <a:cs typeface="Lato"/>
                <a:sym typeface="Lato"/>
              </a:defRPr>
            </a:lvl2pPr>
            <a:lvl3pPr marL="0" lvl="2" indent="0" algn="r">
              <a:spcBef>
                <a:spcPts val="0"/>
              </a:spcBef>
              <a:buNone/>
              <a:defRPr sz="1200" b="1" i="0" u="none" strike="noStrike" cap="none">
                <a:solidFill>
                  <a:schemeClr val="lt1"/>
                </a:solidFill>
                <a:latin typeface="Lato"/>
                <a:ea typeface="Lato"/>
                <a:cs typeface="Lato"/>
                <a:sym typeface="Lato"/>
              </a:defRPr>
            </a:lvl3pPr>
            <a:lvl4pPr marL="0" lvl="3" indent="0" algn="r">
              <a:spcBef>
                <a:spcPts val="0"/>
              </a:spcBef>
              <a:buNone/>
              <a:defRPr sz="1200" b="1" i="0" u="none" strike="noStrike" cap="none">
                <a:solidFill>
                  <a:schemeClr val="lt1"/>
                </a:solidFill>
                <a:latin typeface="Lato"/>
                <a:ea typeface="Lato"/>
                <a:cs typeface="Lato"/>
                <a:sym typeface="Lato"/>
              </a:defRPr>
            </a:lvl4pPr>
            <a:lvl5pPr marL="0" lvl="4" indent="0" algn="r">
              <a:spcBef>
                <a:spcPts val="0"/>
              </a:spcBef>
              <a:buNone/>
              <a:defRPr sz="1200" b="1" i="0" u="none" strike="noStrike" cap="none">
                <a:solidFill>
                  <a:schemeClr val="lt1"/>
                </a:solidFill>
                <a:latin typeface="Lato"/>
                <a:ea typeface="Lato"/>
                <a:cs typeface="Lato"/>
                <a:sym typeface="Lato"/>
              </a:defRPr>
            </a:lvl5pPr>
            <a:lvl6pPr marL="0" lvl="5" indent="0" algn="r">
              <a:spcBef>
                <a:spcPts val="0"/>
              </a:spcBef>
              <a:buNone/>
              <a:defRPr sz="1200" b="1" i="0" u="none" strike="noStrike" cap="none">
                <a:solidFill>
                  <a:schemeClr val="lt1"/>
                </a:solidFill>
                <a:latin typeface="Lato"/>
                <a:ea typeface="Lato"/>
                <a:cs typeface="Lato"/>
                <a:sym typeface="Lato"/>
              </a:defRPr>
            </a:lvl6pPr>
            <a:lvl7pPr marL="0" lvl="6" indent="0" algn="r">
              <a:spcBef>
                <a:spcPts val="0"/>
              </a:spcBef>
              <a:buNone/>
              <a:defRPr sz="1200" b="1" i="0" u="none" strike="noStrike" cap="none">
                <a:solidFill>
                  <a:schemeClr val="lt1"/>
                </a:solidFill>
                <a:latin typeface="Lato"/>
                <a:ea typeface="Lato"/>
                <a:cs typeface="Lato"/>
                <a:sym typeface="Lato"/>
              </a:defRPr>
            </a:lvl7pPr>
            <a:lvl8pPr marL="0" lvl="7" indent="0" algn="r">
              <a:spcBef>
                <a:spcPts val="0"/>
              </a:spcBef>
              <a:buNone/>
              <a:defRPr sz="1200" b="1" i="0" u="none" strike="noStrike" cap="none">
                <a:solidFill>
                  <a:schemeClr val="lt1"/>
                </a:solidFill>
                <a:latin typeface="Lato"/>
                <a:ea typeface="Lato"/>
                <a:cs typeface="Lato"/>
                <a:sym typeface="Lato"/>
              </a:defRPr>
            </a:lvl8pPr>
            <a:lvl9pPr marL="0" lvl="8" indent="0" algn="r">
              <a:spcBef>
                <a:spcPts val="0"/>
              </a:spcBef>
              <a:buNone/>
              <a:defRPr sz="1200" b="1"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0"/>
        <p:cNvGrpSpPr/>
        <p:nvPr/>
      </p:nvGrpSpPr>
      <p:grpSpPr>
        <a:xfrm>
          <a:off x="0" y="0"/>
          <a:ext cx="0" cy="0"/>
          <a:chOff x="0" y="0"/>
          <a:chExt cx="0" cy="0"/>
        </a:xfrm>
      </p:grpSpPr>
      <p:pic>
        <p:nvPicPr>
          <p:cNvPr id="71" name="Google Shape;71;p17"/>
          <p:cNvPicPr preferRelativeResize="0"/>
          <p:nvPr/>
        </p:nvPicPr>
        <p:blipFill rotWithShape="1">
          <a:blip r:embed="rId2">
            <a:alphaModFix/>
          </a:blip>
          <a:srcRect r="-3333" b="87407"/>
          <a:stretch/>
        </p:blipFill>
        <p:spPr>
          <a:xfrm>
            <a:off x="0" y="0"/>
            <a:ext cx="12598400" cy="431800"/>
          </a:xfrm>
          <a:prstGeom prst="rect">
            <a:avLst/>
          </a:prstGeom>
          <a:noFill/>
          <a:ln>
            <a:noFill/>
          </a:ln>
        </p:spPr>
      </p:pic>
      <p:pic>
        <p:nvPicPr>
          <p:cNvPr id="72" name="Google Shape;72;p17"/>
          <p:cNvPicPr preferRelativeResize="0"/>
          <p:nvPr/>
        </p:nvPicPr>
        <p:blipFill rotWithShape="1">
          <a:blip r:embed="rId3">
            <a:alphaModFix/>
          </a:blip>
          <a:srcRect/>
          <a:stretch/>
        </p:blipFill>
        <p:spPr>
          <a:xfrm>
            <a:off x="-85306" y="-330860"/>
            <a:ext cx="12192000" cy="6858000"/>
          </a:xfrm>
          <a:prstGeom prst="rect">
            <a:avLst/>
          </a:prstGeom>
          <a:noFill/>
          <a:ln>
            <a:noFill/>
          </a:ln>
        </p:spPr>
      </p:pic>
      <p:sp>
        <p:nvSpPr>
          <p:cNvPr id="73" name="Google Shape;73;p17"/>
          <p:cNvSpPr txBox="1">
            <a:spLocks noGrp="1"/>
          </p:cNvSpPr>
          <p:nvPr>
            <p:ph type="title"/>
          </p:nvPr>
        </p:nvSpPr>
        <p:spPr>
          <a:xfrm>
            <a:off x="838200" y="2581306"/>
            <a:ext cx="10515600" cy="1566745"/>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144E8C"/>
              </a:buClr>
              <a:buSzPts val="9600"/>
              <a:buFont typeface="Lato Black"/>
              <a:buNone/>
              <a:defRPr sz="9600">
                <a:latin typeface="Lato Black"/>
                <a:ea typeface="Lato Black"/>
                <a:cs typeface="Lato Black"/>
                <a:sym typeface="La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4" name="Google Shape;74;p17"/>
          <p:cNvPicPr preferRelativeResize="0"/>
          <p:nvPr/>
        </p:nvPicPr>
        <p:blipFill rotWithShape="1">
          <a:blip r:embed="rId4">
            <a:alphaModFix/>
          </a:blip>
          <a:srcRect/>
          <a:stretch/>
        </p:blipFill>
        <p:spPr>
          <a:xfrm>
            <a:off x="4357944" y="330860"/>
            <a:ext cx="2890753" cy="1176347"/>
          </a:xfrm>
          <a:prstGeom prst="rect">
            <a:avLst/>
          </a:prstGeom>
          <a:noFill/>
          <a:ln>
            <a:noFill/>
          </a:ln>
        </p:spPr>
      </p:pic>
      <p:sp>
        <p:nvSpPr>
          <p:cNvPr id="75" name="Google Shape;75;p17"/>
          <p:cNvSpPr txBox="1"/>
          <p:nvPr/>
        </p:nvSpPr>
        <p:spPr>
          <a:xfrm>
            <a:off x="2805445" y="1354975"/>
            <a:ext cx="6410498" cy="68841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144E8C"/>
              </a:buClr>
              <a:buSzPts val="2000"/>
              <a:buFont typeface="Lato Black"/>
              <a:buNone/>
            </a:pPr>
            <a:r>
              <a:rPr lang="en-US" sz="2000" b="1" i="0" u="none" strike="noStrike" cap="none">
                <a:solidFill>
                  <a:srgbClr val="144E8C"/>
                </a:solidFill>
                <a:latin typeface="Lato Black"/>
                <a:ea typeface="Lato Black"/>
                <a:cs typeface="Lato Black"/>
                <a:sym typeface="Lato Black"/>
              </a:rPr>
              <a:t>ĐẠI HỌC QUỐC GIA THÀNH PHỐ HỒ CHÍ MINH</a:t>
            </a:r>
            <a:br>
              <a:rPr lang="en-US" sz="2000" b="1" i="0" u="none" strike="noStrike" cap="none">
                <a:solidFill>
                  <a:srgbClr val="144E8C"/>
                </a:solidFill>
                <a:latin typeface="Lato Black"/>
                <a:ea typeface="Lato Black"/>
                <a:cs typeface="Lato Black"/>
                <a:sym typeface="Lato Black"/>
              </a:rPr>
            </a:br>
            <a:r>
              <a:rPr lang="en-US" sz="2000" b="1" i="0" u="none" strike="noStrike" cap="none">
                <a:solidFill>
                  <a:srgbClr val="144E8C"/>
                </a:solidFill>
                <a:latin typeface="Lato Black"/>
                <a:ea typeface="Lato Black"/>
                <a:cs typeface="Lato Black"/>
                <a:sym typeface="Lato Black"/>
              </a:rPr>
              <a:t>TRƯỜNG ĐẠI HỌC KINH TẾ - LUẬT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839788" y="577547"/>
            <a:ext cx="3932237" cy="12922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44E8C"/>
              </a:buClr>
              <a:buSzPts val="3200"/>
              <a:buFont typeface="Lato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9" name="Google Shape;79;p18"/>
          <p:cNvSpPr txBox="1">
            <a:spLocks noGrp="1"/>
          </p:cNvSpPr>
          <p:nvPr>
            <p:ph type="body" idx="2"/>
          </p:nvPr>
        </p:nvSpPr>
        <p:spPr>
          <a:xfrm>
            <a:off x="839788" y="2201630"/>
            <a:ext cx="3932237" cy="366735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80" name="Google Shape;80;p18"/>
          <p:cNvPicPr preferRelativeResize="0"/>
          <p:nvPr/>
        </p:nvPicPr>
        <p:blipFill rotWithShape="1">
          <a:blip r:embed="rId2">
            <a:alphaModFix/>
          </a:blip>
          <a:srcRect r="-3333" b="87407"/>
          <a:stretch/>
        </p:blipFill>
        <p:spPr>
          <a:xfrm flipH="1">
            <a:off x="-406400" y="-1"/>
            <a:ext cx="12598400" cy="431800"/>
          </a:xfrm>
          <a:prstGeom prst="rect">
            <a:avLst/>
          </a:prstGeom>
          <a:noFill/>
          <a:ln>
            <a:noFill/>
          </a:ln>
        </p:spPr>
      </p:pic>
      <p:pic>
        <p:nvPicPr>
          <p:cNvPr id="81" name="Google Shape;81;p18"/>
          <p:cNvPicPr preferRelativeResize="0"/>
          <p:nvPr/>
        </p:nvPicPr>
        <p:blipFill rotWithShape="1">
          <a:blip r:embed="rId3">
            <a:alphaModFix/>
          </a:blip>
          <a:srcRect l="24127" t="66898" r="25919" b="25925"/>
          <a:stretch/>
        </p:blipFill>
        <p:spPr>
          <a:xfrm>
            <a:off x="810734" y="1911095"/>
            <a:ext cx="2855494" cy="115369"/>
          </a:xfrm>
          <a:prstGeom prst="rect">
            <a:avLst/>
          </a:prstGeom>
          <a:noFill/>
          <a:ln>
            <a:noFill/>
          </a:ln>
        </p:spPr>
      </p:pic>
      <p:pic>
        <p:nvPicPr>
          <p:cNvPr id="82" name="Google Shape;82;p18"/>
          <p:cNvPicPr preferRelativeResize="0"/>
          <p:nvPr/>
        </p:nvPicPr>
        <p:blipFill rotWithShape="1">
          <a:blip r:embed="rId4">
            <a:alphaModFix/>
          </a:blip>
          <a:srcRect l="15000" t="43307" r="32291" b="37052"/>
          <a:stretch/>
        </p:blipFill>
        <p:spPr>
          <a:xfrm>
            <a:off x="211666" y="6160255"/>
            <a:ext cx="3590248" cy="656180"/>
          </a:xfrm>
          <a:prstGeom prst="rect">
            <a:avLst/>
          </a:prstGeom>
          <a:noFill/>
          <a:ln>
            <a:noFill/>
          </a:ln>
        </p:spPr>
      </p:pic>
      <p:sp>
        <p:nvSpPr>
          <p:cNvPr id="83" name="Google Shape;83;p18"/>
          <p:cNvSpPr txBox="1">
            <a:spLocks noGrp="1"/>
          </p:cNvSpPr>
          <p:nvPr>
            <p:ph type="ftr" idx="11"/>
          </p:nvPr>
        </p:nvSpPr>
        <p:spPr>
          <a:xfrm>
            <a:off x="728132" y="6387798"/>
            <a:ext cx="2370667" cy="2614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i="1">
                <a:solidFill>
                  <a:schemeClr val="lt2"/>
                </a:solidFill>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sldNum" idx="12"/>
          </p:nvPr>
        </p:nvSpPr>
        <p:spPr>
          <a:xfrm>
            <a:off x="3098799" y="6335940"/>
            <a:ext cx="39793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chemeClr val="lt1"/>
                </a:solidFill>
                <a:latin typeface="Lato"/>
                <a:ea typeface="Lato"/>
                <a:cs typeface="Lato"/>
                <a:sym typeface="Lato"/>
              </a:defRPr>
            </a:lvl1pPr>
            <a:lvl2pPr marL="0" lvl="1" indent="0" algn="r">
              <a:spcBef>
                <a:spcPts val="0"/>
              </a:spcBef>
              <a:buNone/>
              <a:defRPr sz="1200" b="1" i="0" u="none" strike="noStrike" cap="none">
                <a:solidFill>
                  <a:schemeClr val="lt1"/>
                </a:solidFill>
                <a:latin typeface="Lato"/>
                <a:ea typeface="Lato"/>
                <a:cs typeface="Lato"/>
                <a:sym typeface="Lato"/>
              </a:defRPr>
            </a:lvl2pPr>
            <a:lvl3pPr marL="0" lvl="2" indent="0" algn="r">
              <a:spcBef>
                <a:spcPts val="0"/>
              </a:spcBef>
              <a:buNone/>
              <a:defRPr sz="1200" b="1" i="0" u="none" strike="noStrike" cap="none">
                <a:solidFill>
                  <a:schemeClr val="lt1"/>
                </a:solidFill>
                <a:latin typeface="Lato"/>
                <a:ea typeface="Lato"/>
                <a:cs typeface="Lato"/>
                <a:sym typeface="Lato"/>
              </a:defRPr>
            </a:lvl3pPr>
            <a:lvl4pPr marL="0" lvl="3" indent="0" algn="r">
              <a:spcBef>
                <a:spcPts val="0"/>
              </a:spcBef>
              <a:buNone/>
              <a:defRPr sz="1200" b="1" i="0" u="none" strike="noStrike" cap="none">
                <a:solidFill>
                  <a:schemeClr val="lt1"/>
                </a:solidFill>
                <a:latin typeface="Lato"/>
                <a:ea typeface="Lato"/>
                <a:cs typeface="Lato"/>
                <a:sym typeface="Lato"/>
              </a:defRPr>
            </a:lvl4pPr>
            <a:lvl5pPr marL="0" lvl="4" indent="0" algn="r">
              <a:spcBef>
                <a:spcPts val="0"/>
              </a:spcBef>
              <a:buNone/>
              <a:defRPr sz="1200" b="1" i="0" u="none" strike="noStrike" cap="none">
                <a:solidFill>
                  <a:schemeClr val="lt1"/>
                </a:solidFill>
                <a:latin typeface="Lato"/>
                <a:ea typeface="Lato"/>
                <a:cs typeface="Lato"/>
                <a:sym typeface="Lato"/>
              </a:defRPr>
            </a:lvl5pPr>
            <a:lvl6pPr marL="0" lvl="5" indent="0" algn="r">
              <a:spcBef>
                <a:spcPts val="0"/>
              </a:spcBef>
              <a:buNone/>
              <a:defRPr sz="1200" b="1" i="0" u="none" strike="noStrike" cap="none">
                <a:solidFill>
                  <a:schemeClr val="lt1"/>
                </a:solidFill>
                <a:latin typeface="Lato"/>
                <a:ea typeface="Lato"/>
                <a:cs typeface="Lato"/>
                <a:sym typeface="Lato"/>
              </a:defRPr>
            </a:lvl6pPr>
            <a:lvl7pPr marL="0" lvl="6" indent="0" algn="r">
              <a:spcBef>
                <a:spcPts val="0"/>
              </a:spcBef>
              <a:buNone/>
              <a:defRPr sz="1200" b="1" i="0" u="none" strike="noStrike" cap="none">
                <a:solidFill>
                  <a:schemeClr val="lt1"/>
                </a:solidFill>
                <a:latin typeface="Lato"/>
                <a:ea typeface="Lato"/>
                <a:cs typeface="Lato"/>
                <a:sym typeface="Lato"/>
              </a:defRPr>
            </a:lvl7pPr>
            <a:lvl8pPr marL="0" lvl="7" indent="0" algn="r">
              <a:spcBef>
                <a:spcPts val="0"/>
              </a:spcBef>
              <a:buNone/>
              <a:defRPr sz="1200" b="1" i="0" u="none" strike="noStrike" cap="none">
                <a:solidFill>
                  <a:schemeClr val="lt1"/>
                </a:solidFill>
                <a:latin typeface="Lato"/>
                <a:ea typeface="Lato"/>
                <a:cs typeface="Lato"/>
                <a:sym typeface="Lato"/>
              </a:defRPr>
            </a:lvl8pPr>
            <a:lvl9pPr marL="0" lvl="8" indent="0" algn="r">
              <a:spcBef>
                <a:spcPts val="0"/>
              </a:spcBef>
              <a:buNone/>
              <a:defRPr sz="1200" b="1"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85"/>
        <p:cNvGrpSpPr/>
        <p:nvPr/>
      </p:nvGrpSpPr>
      <p:grpSpPr>
        <a:xfrm>
          <a:off x="0" y="0"/>
          <a:ext cx="0" cy="0"/>
          <a:chOff x="0" y="0"/>
          <a:chExt cx="0" cy="0"/>
        </a:xfrm>
      </p:grpSpPr>
      <p:sp>
        <p:nvSpPr>
          <p:cNvPr id="86" name="Google Shape;8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9"/>
          <p:cNvSpPr txBox="1">
            <a:spLocks noGrp="1"/>
          </p:cNvSpPr>
          <p:nvPr>
            <p:ph type="ftr" idx="11"/>
          </p:nvPr>
        </p:nvSpPr>
        <p:spPr>
          <a:xfrm>
            <a:off x="3581400" y="6356350"/>
            <a:ext cx="5029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44E8C"/>
              </a:buClr>
              <a:buSzPts val="4400"/>
              <a:buFont typeface="Lato Black"/>
              <a:buNone/>
              <a:defRPr sz="4400" b="1" i="0" u="none" strike="noStrike" cap="none">
                <a:solidFill>
                  <a:srgbClr val="144E8C"/>
                </a:solidFill>
                <a:latin typeface="Lato Black"/>
                <a:ea typeface="Lato Black"/>
                <a:cs typeface="Lato Black"/>
                <a:sym typeface="Lato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1"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1"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1"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1"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581400" y="6356350"/>
            <a:ext cx="5029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6" r:id="rId3"/>
    <p:sldLayoutId id="2147483657" r:id="rId4"/>
    <p:sldLayoutId id="2147483658"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hanhtd@uel.edu.v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randuythanh.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ms.uel.edu.v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randuythanh.com/ebooks/Python-for-Data-Analysis-Data-OReillyMedia-2022.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tranduythanh.com/ebooks/Machine-learning-for-business-analytics-concepts-techniques-and-applications-2023.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tranduythanh.com/ebooks/Introduction-to-Machine-Learning-with-Python-2017.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tranduythanh.com/ebooks/create-gui-applications-pyqt6.pdf"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machinelearningcoban.com/" TargetMode="External"/><Relationship Id="rId3" Type="http://schemas.openxmlformats.org/officeDocument/2006/relationships/hyperlink" Target="https://tranduythanh.com/" TargetMode="External"/><Relationship Id="rId7" Type="http://schemas.openxmlformats.org/officeDocument/2006/relationships/hyperlink" Target="https://developer.android.com/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dotnet.microsoft.com/en-us/apps/machinelearning-ai/ml-dotnet" TargetMode="External"/><Relationship Id="rId5" Type="http://schemas.openxmlformats.org/officeDocument/2006/relationships/hyperlink" Target="https://scikit-learn.org/" TargetMode="External"/><Relationship Id="rId4" Type="http://schemas.openxmlformats.org/officeDocument/2006/relationships/hyperlink" Target="https://tranduythanh.com/pyqt6-machine-learn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thanhtd@uel.edu.v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tranduythanh.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6" name="Title 1">
            <a:extLst>
              <a:ext uri="{FF2B5EF4-FFF2-40B4-BE49-F238E27FC236}">
                <a16:creationId xmlns:a16="http://schemas.microsoft.com/office/drawing/2014/main" id="{7F9BAC58-9AA6-A91A-085E-F1421DCCF43A}"/>
              </a:ext>
            </a:extLst>
          </p:cNvPr>
          <p:cNvSpPr txBox="1">
            <a:spLocks/>
          </p:cNvSpPr>
          <p:nvPr/>
        </p:nvSpPr>
        <p:spPr bwMode="auto">
          <a:xfrm>
            <a:off x="2064584" y="1748709"/>
            <a:ext cx="8763000"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3200" kern="0" smtClean="0">
                <a:solidFill>
                  <a:srgbClr val="002060"/>
                </a:solidFill>
                <a:latin typeface="Times New Roman" panose="02020603050405020304" pitchFamily="18" charset="0"/>
                <a:cs typeface="Times New Roman" panose="02020603050405020304" pitchFamily="18" charset="0"/>
              </a:rPr>
              <a:t>Học máy trong </a:t>
            </a:r>
            <a:r>
              <a:rPr lang="en-US" sz="3200" kern="0" smtClean="0">
                <a:solidFill>
                  <a:srgbClr val="002060"/>
                </a:solidFill>
                <a:latin typeface="Times New Roman" panose="02020603050405020304" pitchFamily="18" charset="0"/>
                <a:cs typeface="Times New Roman" panose="02020603050405020304" pitchFamily="18" charset="0"/>
              </a:rPr>
              <a:t>phân tích kinh doanh</a:t>
            </a:r>
            <a:endParaRPr lang="en-US" sz="3200" kern="0">
              <a:solidFill>
                <a:srgbClr val="002060"/>
              </a:solidFill>
              <a:latin typeface="Times New Roman" panose="02020603050405020304" pitchFamily="18" charset="0"/>
              <a:cs typeface="Times New Roman" panose="02020603050405020304" pitchFamily="18" charset="0"/>
            </a:endParaRPr>
          </a:p>
          <a:p>
            <a:pPr>
              <a:defRPr/>
            </a:pPr>
            <a:r>
              <a:rPr lang="en-US" sz="3200" b="0" u="sng" kern="0">
                <a:solidFill>
                  <a:srgbClr val="002060"/>
                </a:solidFill>
                <a:latin typeface="Times New Roman" panose="02020603050405020304" pitchFamily="18" charset="0"/>
                <a:cs typeface="Times New Roman" panose="02020603050405020304" pitchFamily="18" charset="0"/>
              </a:rPr>
              <a:t>Bài Học</a:t>
            </a:r>
          </a:p>
          <a:p>
            <a:pPr>
              <a:defRPr/>
            </a:pPr>
            <a:r>
              <a:rPr lang="en-US" sz="3200" b="0" kern="0">
                <a:solidFill>
                  <a:srgbClr val="002060"/>
                </a:solidFill>
                <a:latin typeface="Times New Roman" panose="02020603050405020304" pitchFamily="18" charset="0"/>
                <a:cs typeface="Times New Roman" panose="02020603050405020304" pitchFamily="18" charset="0"/>
              </a:rPr>
              <a:t>Giới thiệu môn học</a:t>
            </a:r>
            <a:endParaRPr lang="en-US" sz="3200" kern="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2F97E3A-A23C-B018-8E45-86B8BF858946}"/>
              </a:ext>
            </a:extLst>
          </p:cNvPr>
          <p:cNvSpPr txBox="1"/>
          <p:nvPr/>
        </p:nvSpPr>
        <p:spPr>
          <a:xfrm>
            <a:off x="4863465" y="3442395"/>
            <a:ext cx="3781805" cy="1446550"/>
          </a:xfrm>
          <a:prstGeom prst="rect">
            <a:avLst/>
          </a:prstGeom>
          <a:noFill/>
        </p:spPr>
        <p:txBody>
          <a:bodyPr wrap="none" rtlCol="0">
            <a:spAutoFit/>
          </a:bodyPr>
          <a:lstStyle/>
          <a:p>
            <a:pPr algn="ctr"/>
            <a:r>
              <a:rPr lang="en-US" sz="2200" u="sng">
                <a:latin typeface="Times New Roman" panose="02020603050405020304" pitchFamily="18" charset="0"/>
                <a:cs typeface="Times New Roman" panose="02020603050405020304" pitchFamily="18" charset="0"/>
              </a:rPr>
              <a:t>Giảng viên:</a:t>
            </a:r>
          </a:p>
          <a:p>
            <a:pPr algn="ctr"/>
            <a:r>
              <a:rPr lang="en-US" sz="2200" b="1">
                <a:solidFill>
                  <a:srgbClr val="002060"/>
                </a:solidFill>
                <a:latin typeface="Times New Roman" panose="02020603050405020304" pitchFamily="18" charset="0"/>
                <a:cs typeface="Times New Roman" panose="02020603050405020304" pitchFamily="18" charset="0"/>
              </a:rPr>
              <a:t>TS. Trần Duy </a:t>
            </a:r>
            <a:r>
              <a:rPr lang="en-US" sz="2200" b="1" smtClean="0">
                <a:solidFill>
                  <a:srgbClr val="002060"/>
                </a:solidFill>
                <a:latin typeface="Times New Roman" panose="02020603050405020304" pitchFamily="18" charset="0"/>
                <a:cs typeface="Times New Roman" panose="02020603050405020304" pitchFamily="18" charset="0"/>
              </a:rPr>
              <a:t>Thanh</a:t>
            </a:r>
          </a:p>
          <a:p>
            <a:r>
              <a:rPr lang="en-US" sz="2200" smtClean="0">
                <a:latin typeface="Times New Roman" panose="02020603050405020304" pitchFamily="18" charset="0"/>
                <a:cs typeface="Times New Roman" panose="02020603050405020304" pitchFamily="18" charset="0"/>
              </a:rPr>
              <a:t>Email: </a:t>
            </a:r>
            <a:r>
              <a:rPr lang="en-US" sz="2200" smtClean="0">
                <a:latin typeface="Times New Roman" panose="02020603050405020304" pitchFamily="18" charset="0"/>
                <a:cs typeface="Times New Roman" panose="02020603050405020304" pitchFamily="18" charset="0"/>
                <a:hlinkClick r:id="rId3"/>
              </a:rPr>
              <a:t>thanhtd@uel.edu.vn</a:t>
            </a:r>
            <a:endParaRPr lang="en-US" sz="2200" smtClean="0">
              <a:latin typeface="Times New Roman" panose="02020603050405020304" pitchFamily="18" charset="0"/>
              <a:cs typeface="Times New Roman" panose="02020603050405020304" pitchFamily="18" charset="0"/>
            </a:endParaRPr>
          </a:p>
          <a:p>
            <a:r>
              <a:rPr lang="en-US" sz="2200" smtClean="0">
                <a:latin typeface="Times New Roman" panose="02020603050405020304" pitchFamily="18" charset="0"/>
                <a:cs typeface="Times New Roman" panose="02020603050405020304" pitchFamily="18" charset="0"/>
              </a:rPr>
              <a:t>Blog: </a:t>
            </a:r>
            <a:r>
              <a:rPr lang="en-US" sz="2200" smtClean="0">
                <a:latin typeface="Times New Roman" panose="02020603050405020304" pitchFamily="18" charset="0"/>
                <a:cs typeface="Times New Roman" panose="02020603050405020304" pitchFamily="18" charset="0"/>
                <a:hlinkClick r:id="rId4"/>
              </a:rPr>
              <a:t>https</a:t>
            </a:r>
            <a:r>
              <a:rPr lang="en-US" sz="2200">
                <a:latin typeface="Times New Roman" panose="02020603050405020304" pitchFamily="18" charset="0"/>
                <a:cs typeface="Times New Roman" panose="02020603050405020304" pitchFamily="18" charset="0"/>
                <a:hlinkClick r:id="rId4"/>
              </a:rPr>
              <a:t>://</a:t>
            </a:r>
            <a:r>
              <a:rPr lang="en-US" sz="2200" smtClean="0">
                <a:latin typeface="Times New Roman" panose="02020603050405020304" pitchFamily="18" charset="0"/>
                <a:cs typeface="Times New Roman" panose="02020603050405020304" pitchFamily="18" charset="0"/>
                <a:hlinkClick r:id="rId4"/>
              </a:rPr>
              <a:t>tranduythanh.com</a:t>
            </a:r>
            <a:r>
              <a:rPr lang="en-US" sz="220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346749"/>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9" name="Table 8">
            <a:extLst>
              <a:ext uri="{FF2B5EF4-FFF2-40B4-BE49-F238E27FC236}">
                <a16:creationId xmlns:a16="http://schemas.microsoft.com/office/drawing/2014/main" id="{2BA84587-3E97-E76E-20DF-2AE6AA44A04F}"/>
              </a:ext>
            </a:extLst>
          </p:cNvPr>
          <p:cNvGraphicFramePr>
            <a:graphicFrameLocks noGrp="1"/>
          </p:cNvGraphicFramePr>
          <p:nvPr>
            <p:extLst>
              <p:ext uri="{D42A27DB-BD31-4B8C-83A1-F6EECF244321}">
                <p14:modId xmlns:p14="http://schemas.microsoft.com/office/powerpoint/2010/main" val="3965828555"/>
              </p:ext>
            </p:extLst>
          </p:nvPr>
        </p:nvGraphicFramePr>
        <p:xfrm>
          <a:off x="570120" y="977003"/>
          <a:ext cx="11207610" cy="3108960"/>
        </p:xfrm>
        <a:graphic>
          <a:graphicData uri="http://schemas.openxmlformats.org/drawingml/2006/table">
            <a:tbl>
              <a:tblPr firstRow="1" bandRow="1">
                <a:tableStyleId>{5940675A-B579-460E-94D1-54222C63F5DA}</a:tableStyleId>
              </a:tblPr>
              <a:tblGrid>
                <a:gridCol w="1693815">
                  <a:extLst>
                    <a:ext uri="{9D8B030D-6E8A-4147-A177-3AD203B41FA5}">
                      <a16:colId xmlns:a16="http://schemas.microsoft.com/office/drawing/2014/main" val="2731830621"/>
                    </a:ext>
                  </a:extLst>
                </a:gridCol>
                <a:gridCol w="9513795">
                  <a:extLst>
                    <a:ext uri="{9D8B030D-6E8A-4147-A177-3AD203B41FA5}">
                      <a16:colId xmlns:a16="http://schemas.microsoft.com/office/drawing/2014/main" val="1862645094"/>
                    </a:ext>
                  </a:extLst>
                </a:gridCol>
              </a:tblGrid>
              <a:tr h="414190">
                <a:tc>
                  <a:txBody>
                    <a:bodyPr/>
                    <a:lstStyle/>
                    <a:p>
                      <a:r>
                        <a:rPr lang="en-US" sz="2400" b="1">
                          <a:latin typeface="Times New Roman" panose="02020603050405020304" pitchFamily="18" charset="0"/>
                          <a:cs typeface="Times New Roman" panose="02020603050405020304" pitchFamily="18" charset="0"/>
                        </a:rPr>
                        <a:t>STT</a:t>
                      </a:r>
                    </a:p>
                  </a:txBody>
                  <a:tcPr>
                    <a:solidFill>
                      <a:srgbClr val="FFFF00"/>
                    </a:solidFill>
                  </a:tcPr>
                </a:tc>
                <a:tc>
                  <a:txBody>
                    <a:bodyPr/>
                    <a:lstStyle/>
                    <a:p>
                      <a:r>
                        <a:rPr lang="en-US" sz="2400" b="1">
                          <a:latin typeface="Times New Roman" panose="02020603050405020304" pitchFamily="18" charset="0"/>
                          <a:cs typeface="Times New Roman" panose="02020603050405020304" pitchFamily="18" charset="0"/>
                        </a:rPr>
                        <a:t>Nội dung</a:t>
                      </a:r>
                    </a:p>
                  </a:txBody>
                  <a:tcPr>
                    <a:solidFill>
                      <a:srgbClr val="FFFF00"/>
                    </a:solidFill>
                  </a:tcPr>
                </a:tc>
                <a:extLst>
                  <a:ext uri="{0D108BD9-81ED-4DB2-BD59-A6C34878D82A}">
                    <a16:rowId xmlns:a16="http://schemas.microsoft.com/office/drawing/2014/main" val="3251949661"/>
                  </a:ext>
                </a:extLst>
              </a:tr>
              <a:tr h="414190">
                <a:tc>
                  <a:txBody>
                    <a:bodyPr/>
                    <a:lstStyle/>
                    <a:p>
                      <a:pPr algn="ctr"/>
                      <a:r>
                        <a:rPr lang="en-US" sz="2400" smtClean="0">
                          <a:latin typeface="Times New Roman" panose="02020603050405020304" pitchFamily="18" charset="0"/>
                          <a:cs typeface="Times New Roman" panose="02020603050405020304" pitchFamily="18" charset="0"/>
                        </a:rPr>
                        <a:t>5</a:t>
                      </a:r>
                      <a:endParaRPr lang="en-US" sz="2400">
                        <a:latin typeface="Times New Roman" panose="02020603050405020304" pitchFamily="18" charset="0"/>
                        <a:cs typeface="Times New Roman" panose="02020603050405020304" pitchFamily="18" charset="0"/>
                      </a:endParaRPr>
                    </a:p>
                  </a:txBody>
                  <a:tcPr anchor="ctr"/>
                </a:tc>
                <a:tc>
                  <a:txBody>
                    <a:bodyPr/>
                    <a:lstStyle/>
                    <a:p>
                      <a:r>
                        <a:rPr lang="vi-VN" sz="2400" smtClean="0">
                          <a:latin typeface="Times New Roman" panose="02020603050405020304" pitchFamily="18" charset="0"/>
                          <a:cs typeface="Times New Roman" panose="02020603050405020304" pitchFamily="18" charset="0"/>
                        </a:rPr>
                        <a:t>5. PyQt6 FrameWork trong xây dựng phần mềm tương tác người dùng</a:t>
                      </a:r>
                    </a:p>
                    <a:p>
                      <a:r>
                        <a:rPr lang="vi-VN" sz="2400" smtClean="0">
                          <a:latin typeface="Times New Roman" panose="02020603050405020304" pitchFamily="18" charset="0"/>
                          <a:cs typeface="Times New Roman" panose="02020603050405020304" pitchFamily="18" charset="0"/>
                        </a:rPr>
                        <a:t>5.1. Giới thiệu PyQt6 &amp; Qt Designer</a:t>
                      </a:r>
                    </a:p>
                    <a:p>
                      <a:r>
                        <a:rPr lang="vi-VN" sz="2400" smtClean="0">
                          <a:latin typeface="Times New Roman" panose="02020603050405020304" pitchFamily="18" charset="0"/>
                          <a:cs typeface="Times New Roman" panose="02020603050405020304" pitchFamily="18" charset="0"/>
                        </a:rPr>
                        <a:t>5.2. QMainWindow</a:t>
                      </a:r>
                    </a:p>
                    <a:p>
                      <a:r>
                        <a:rPr lang="vi-VN" sz="2400" smtClean="0">
                          <a:latin typeface="Times New Roman" panose="02020603050405020304" pitchFamily="18" charset="0"/>
                          <a:cs typeface="Times New Roman" panose="02020603050405020304" pitchFamily="18" charset="0"/>
                        </a:rPr>
                        <a:t>5.3. Layout Management</a:t>
                      </a:r>
                    </a:p>
                    <a:p>
                      <a:r>
                        <a:rPr lang="vi-VN" sz="2400" smtClean="0">
                          <a:latin typeface="Times New Roman" panose="02020603050405020304" pitchFamily="18" charset="0"/>
                          <a:cs typeface="Times New Roman" panose="02020603050405020304" pitchFamily="18" charset="0"/>
                        </a:rPr>
                        <a:t>5.4. Widgets cơ bản</a:t>
                      </a:r>
                    </a:p>
                    <a:p>
                      <a:r>
                        <a:rPr lang="vi-VN" sz="2400" smtClean="0">
                          <a:latin typeface="Times New Roman" panose="02020603050405020304" pitchFamily="18" charset="0"/>
                          <a:cs typeface="Times New Roman" panose="02020603050405020304" pitchFamily="18" charset="0"/>
                        </a:rPr>
                        <a:t>5.5. Các loại Dialogs</a:t>
                      </a:r>
                    </a:p>
                    <a:p>
                      <a:r>
                        <a:rPr lang="vi-VN" sz="2400" smtClean="0">
                          <a:latin typeface="Times New Roman" panose="02020603050405020304" pitchFamily="18" charset="0"/>
                          <a:cs typeface="Times New Roman" panose="02020603050405020304" pitchFamily="18" charset="0"/>
                        </a:rPr>
                        <a:t>5.6. Các Widgets nâng cao</a:t>
                      </a:r>
                    </a:p>
                  </a:txBody>
                  <a:tcPr/>
                </a:tc>
                <a:extLst>
                  <a:ext uri="{0D108BD9-81ED-4DB2-BD59-A6C34878D82A}">
                    <a16:rowId xmlns:a16="http://schemas.microsoft.com/office/drawing/2014/main" val="2827160860"/>
                  </a:ext>
                </a:extLst>
              </a:tr>
            </a:tbl>
          </a:graphicData>
        </a:graphic>
      </p:graphicFrame>
    </p:spTree>
    <p:extLst>
      <p:ext uri="{BB962C8B-B14F-4D97-AF65-F5344CB8AC3E}">
        <p14:creationId xmlns:p14="http://schemas.microsoft.com/office/powerpoint/2010/main" val="3685648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346749"/>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9" name="Table 8">
            <a:extLst>
              <a:ext uri="{FF2B5EF4-FFF2-40B4-BE49-F238E27FC236}">
                <a16:creationId xmlns:a16="http://schemas.microsoft.com/office/drawing/2014/main" id="{2BA84587-3E97-E76E-20DF-2AE6AA44A04F}"/>
              </a:ext>
            </a:extLst>
          </p:cNvPr>
          <p:cNvGraphicFramePr>
            <a:graphicFrameLocks noGrp="1"/>
          </p:cNvGraphicFramePr>
          <p:nvPr>
            <p:extLst>
              <p:ext uri="{D42A27DB-BD31-4B8C-83A1-F6EECF244321}">
                <p14:modId xmlns:p14="http://schemas.microsoft.com/office/powerpoint/2010/main" val="2426853452"/>
              </p:ext>
            </p:extLst>
          </p:nvPr>
        </p:nvGraphicFramePr>
        <p:xfrm>
          <a:off x="570120" y="977003"/>
          <a:ext cx="11207610" cy="5242560"/>
        </p:xfrm>
        <a:graphic>
          <a:graphicData uri="http://schemas.openxmlformats.org/drawingml/2006/table">
            <a:tbl>
              <a:tblPr firstRow="1" bandRow="1">
                <a:tableStyleId>{5940675A-B579-460E-94D1-54222C63F5DA}</a:tableStyleId>
              </a:tblPr>
              <a:tblGrid>
                <a:gridCol w="1693815">
                  <a:extLst>
                    <a:ext uri="{9D8B030D-6E8A-4147-A177-3AD203B41FA5}">
                      <a16:colId xmlns:a16="http://schemas.microsoft.com/office/drawing/2014/main" val="2731830621"/>
                    </a:ext>
                  </a:extLst>
                </a:gridCol>
                <a:gridCol w="9513795">
                  <a:extLst>
                    <a:ext uri="{9D8B030D-6E8A-4147-A177-3AD203B41FA5}">
                      <a16:colId xmlns:a16="http://schemas.microsoft.com/office/drawing/2014/main" val="1862645094"/>
                    </a:ext>
                  </a:extLst>
                </a:gridCol>
              </a:tblGrid>
              <a:tr h="414190">
                <a:tc>
                  <a:txBody>
                    <a:bodyPr/>
                    <a:lstStyle/>
                    <a:p>
                      <a:r>
                        <a:rPr lang="en-US" sz="2400" b="1">
                          <a:latin typeface="Times New Roman" panose="02020603050405020304" pitchFamily="18" charset="0"/>
                          <a:cs typeface="Times New Roman" panose="02020603050405020304" pitchFamily="18" charset="0"/>
                        </a:rPr>
                        <a:t>STT</a:t>
                      </a:r>
                    </a:p>
                  </a:txBody>
                  <a:tcPr>
                    <a:solidFill>
                      <a:srgbClr val="FFFF00"/>
                    </a:solidFill>
                  </a:tcPr>
                </a:tc>
                <a:tc>
                  <a:txBody>
                    <a:bodyPr/>
                    <a:lstStyle/>
                    <a:p>
                      <a:r>
                        <a:rPr lang="en-US" sz="2400" b="1">
                          <a:latin typeface="Times New Roman" panose="02020603050405020304" pitchFamily="18" charset="0"/>
                          <a:cs typeface="Times New Roman" panose="02020603050405020304" pitchFamily="18" charset="0"/>
                        </a:rPr>
                        <a:t>Nội dung</a:t>
                      </a:r>
                    </a:p>
                  </a:txBody>
                  <a:tcPr>
                    <a:solidFill>
                      <a:srgbClr val="FFFF00"/>
                    </a:solidFill>
                  </a:tcPr>
                </a:tc>
                <a:extLst>
                  <a:ext uri="{0D108BD9-81ED-4DB2-BD59-A6C34878D82A}">
                    <a16:rowId xmlns:a16="http://schemas.microsoft.com/office/drawing/2014/main" val="3251949661"/>
                  </a:ext>
                </a:extLst>
              </a:tr>
              <a:tr h="414190">
                <a:tc>
                  <a:txBody>
                    <a:bodyPr/>
                    <a:lstStyle/>
                    <a:p>
                      <a:pPr algn="ctr"/>
                      <a:r>
                        <a:rPr lang="en-US" sz="2400" smtClean="0">
                          <a:latin typeface="Times New Roman" panose="02020603050405020304" pitchFamily="18" charset="0"/>
                          <a:cs typeface="Times New Roman" panose="02020603050405020304" pitchFamily="18" charset="0"/>
                        </a:rPr>
                        <a:t>6</a:t>
                      </a:r>
                      <a:endParaRPr lang="en-US" sz="2400">
                        <a:latin typeface="Times New Roman" panose="02020603050405020304" pitchFamily="18" charset="0"/>
                        <a:cs typeface="Times New Roman" panose="02020603050405020304" pitchFamily="18" charset="0"/>
                      </a:endParaRPr>
                    </a:p>
                  </a:txBody>
                  <a:tcPr anchor="ctr"/>
                </a:tc>
                <a:tc>
                  <a:txBody>
                    <a:bodyPr/>
                    <a:lstStyle/>
                    <a:p>
                      <a:r>
                        <a:rPr lang="vi-VN" sz="2200" smtClean="0">
                          <a:latin typeface="Times New Roman" panose="02020603050405020304" pitchFamily="18" charset="0"/>
                          <a:cs typeface="Times New Roman" panose="02020603050405020304" pitchFamily="18" charset="0"/>
                        </a:rPr>
                        <a:t>6. Ứng dụng PyQt6 FrameWork trong xây dựng phần mềm phân tích kinh doanh tích hợp Máy học </a:t>
                      </a:r>
                    </a:p>
                    <a:p>
                      <a:r>
                        <a:rPr lang="vi-VN" sz="2200" smtClean="0">
                          <a:latin typeface="Times New Roman" panose="02020603050405020304" pitchFamily="18" charset="0"/>
                          <a:cs typeface="Times New Roman" panose="02020603050405020304" pitchFamily="18" charset="0"/>
                        </a:rPr>
                        <a:t>6.1. Mô tả bài toán</a:t>
                      </a:r>
                    </a:p>
                    <a:p>
                      <a:r>
                        <a:rPr lang="vi-VN" sz="2200" smtClean="0">
                          <a:latin typeface="Times New Roman" panose="02020603050405020304" pitchFamily="18" charset="0"/>
                          <a:cs typeface="Times New Roman" panose="02020603050405020304" pitchFamily="18" charset="0"/>
                        </a:rPr>
                        <a:t>6.2. Thiết kế Proposal và Propotype/Mockup</a:t>
                      </a:r>
                    </a:p>
                    <a:p>
                      <a:r>
                        <a:rPr lang="vi-VN" sz="2200" smtClean="0">
                          <a:latin typeface="Times New Roman" panose="02020603050405020304" pitchFamily="18" charset="0"/>
                          <a:cs typeface="Times New Roman" panose="02020603050405020304" pitchFamily="18" charset="0"/>
                        </a:rPr>
                        <a:t>6.3. Thiết kế cơ sở dữ liệu và thu thập/giả lập dữ liệu</a:t>
                      </a:r>
                    </a:p>
                    <a:p>
                      <a:r>
                        <a:rPr lang="vi-VN" sz="2200" smtClean="0">
                          <a:latin typeface="Times New Roman" panose="02020603050405020304" pitchFamily="18" charset="0"/>
                          <a:cs typeface="Times New Roman" panose="02020603050405020304" pitchFamily="18" charset="0"/>
                        </a:rPr>
                        <a:t>6.4. Thiết kế các mô hình lớp đối tượng và thư viện phụ trợ</a:t>
                      </a:r>
                    </a:p>
                    <a:p>
                      <a:r>
                        <a:rPr lang="vi-VN" sz="2200" smtClean="0">
                          <a:latin typeface="Times New Roman" panose="02020603050405020304" pitchFamily="18" charset="0"/>
                          <a:cs typeface="Times New Roman" panose="02020603050405020304" pitchFamily="18" charset="0"/>
                        </a:rPr>
                        <a:t>6.5. Thiết kế các màn hình giao diện tương tác</a:t>
                      </a:r>
                    </a:p>
                    <a:p>
                      <a:r>
                        <a:rPr lang="vi-VN" sz="2200" smtClean="0">
                          <a:latin typeface="Times New Roman" panose="02020603050405020304" pitchFamily="18" charset="0"/>
                          <a:cs typeface="Times New Roman" panose="02020603050405020304" pitchFamily="18" charset="0"/>
                        </a:rPr>
                        <a:t>6.6. Tiền xử lý dữ liệu</a:t>
                      </a:r>
                    </a:p>
                    <a:p>
                      <a:r>
                        <a:rPr lang="vi-VN" sz="2200" smtClean="0">
                          <a:latin typeface="Times New Roman" panose="02020603050405020304" pitchFamily="18" charset="0"/>
                          <a:cs typeface="Times New Roman" panose="02020603050405020304" pitchFamily="18" charset="0"/>
                        </a:rPr>
                        <a:t>6.7. Lựa chọn tỉ lệ dữ liệu train, test và giải thuật máy học</a:t>
                      </a:r>
                    </a:p>
                    <a:p>
                      <a:r>
                        <a:rPr lang="vi-VN" sz="2200" smtClean="0">
                          <a:latin typeface="Times New Roman" panose="02020603050405020304" pitchFamily="18" charset="0"/>
                          <a:cs typeface="Times New Roman" panose="02020603050405020304" pitchFamily="18" charset="0"/>
                        </a:rPr>
                        <a:t>6.8. Train mô hình máy học</a:t>
                      </a:r>
                    </a:p>
                    <a:p>
                      <a:r>
                        <a:rPr lang="vi-VN" sz="2200" smtClean="0">
                          <a:latin typeface="Times New Roman" panose="02020603050405020304" pitchFamily="18" charset="0"/>
                          <a:cs typeface="Times New Roman" panose="02020603050405020304" pitchFamily="18" charset="0"/>
                        </a:rPr>
                        <a:t>6.9. Đánh giá chất lượng mô hình máy học</a:t>
                      </a:r>
                    </a:p>
                    <a:p>
                      <a:r>
                        <a:rPr lang="vi-VN" sz="2200" smtClean="0">
                          <a:latin typeface="Times New Roman" panose="02020603050405020304" pitchFamily="18" charset="0"/>
                          <a:cs typeface="Times New Roman" panose="02020603050405020304" pitchFamily="18" charset="0"/>
                        </a:rPr>
                        <a:t>6.10. Lưu mô hình máy học</a:t>
                      </a:r>
                    </a:p>
                    <a:p>
                      <a:r>
                        <a:rPr lang="vi-VN" sz="2200" smtClean="0">
                          <a:latin typeface="Times New Roman" panose="02020603050405020304" pitchFamily="18" charset="0"/>
                          <a:cs typeface="Times New Roman" panose="02020603050405020304" pitchFamily="18" charset="0"/>
                        </a:rPr>
                        <a:t>6.11. Sử dụng mô hình máy học</a:t>
                      </a:r>
                    </a:p>
                    <a:p>
                      <a:r>
                        <a:rPr lang="vi-VN" sz="2200" smtClean="0">
                          <a:latin typeface="Times New Roman" panose="02020603050405020304" pitchFamily="18" charset="0"/>
                          <a:cs typeface="Times New Roman" panose="02020603050405020304" pitchFamily="18" charset="0"/>
                        </a:rPr>
                        <a:t>6.12. Nhận xét và ra quyết định kinh doanh từ kết quả máy học đề xuất</a:t>
                      </a:r>
                    </a:p>
                  </a:txBody>
                  <a:tcPr/>
                </a:tc>
                <a:extLst>
                  <a:ext uri="{0D108BD9-81ED-4DB2-BD59-A6C34878D82A}">
                    <a16:rowId xmlns:a16="http://schemas.microsoft.com/office/drawing/2014/main" val="2827160860"/>
                  </a:ext>
                </a:extLst>
              </a:tr>
            </a:tbl>
          </a:graphicData>
        </a:graphic>
      </p:graphicFrame>
    </p:spTree>
    <p:extLst>
      <p:ext uri="{BB962C8B-B14F-4D97-AF65-F5344CB8AC3E}">
        <p14:creationId xmlns:p14="http://schemas.microsoft.com/office/powerpoint/2010/main" val="521437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346749"/>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9" name="Table 8">
            <a:extLst>
              <a:ext uri="{FF2B5EF4-FFF2-40B4-BE49-F238E27FC236}">
                <a16:creationId xmlns:a16="http://schemas.microsoft.com/office/drawing/2014/main" id="{2BA84587-3E97-E76E-20DF-2AE6AA44A04F}"/>
              </a:ext>
            </a:extLst>
          </p:cNvPr>
          <p:cNvGraphicFramePr>
            <a:graphicFrameLocks noGrp="1"/>
          </p:cNvGraphicFramePr>
          <p:nvPr>
            <p:extLst>
              <p:ext uri="{D42A27DB-BD31-4B8C-83A1-F6EECF244321}">
                <p14:modId xmlns:p14="http://schemas.microsoft.com/office/powerpoint/2010/main" val="4239786237"/>
              </p:ext>
            </p:extLst>
          </p:nvPr>
        </p:nvGraphicFramePr>
        <p:xfrm>
          <a:off x="570120" y="977003"/>
          <a:ext cx="11207610" cy="2225040"/>
        </p:xfrm>
        <a:graphic>
          <a:graphicData uri="http://schemas.openxmlformats.org/drawingml/2006/table">
            <a:tbl>
              <a:tblPr firstRow="1" bandRow="1">
                <a:tableStyleId>{5940675A-B579-460E-94D1-54222C63F5DA}</a:tableStyleId>
              </a:tblPr>
              <a:tblGrid>
                <a:gridCol w="1693815">
                  <a:extLst>
                    <a:ext uri="{9D8B030D-6E8A-4147-A177-3AD203B41FA5}">
                      <a16:colId xmlns:a16="http://schemas.microsoft.com/office/drawing/2014/main" val="2731830621"/>
                    </a:ext>
                  </a:extLst>
                </a:gridCol>
                <a:gridCol w="9513795">
                  <a:extLst>
                    <a:ext uri="{9D8B030D-6E8A-4147-A177-3AD203B41FA5}">
                      <a16:colId xmlns:a16="http://schemas.microsoft.com/office/drawing/2014/main" val="1862645094"/>
                    </a:ext>
                  </a:extLst>
                </a:gridCol>
              </a:tblGrid>
              <a:tr h="414190">
                <a:tc>
                  <a:txBody>
                    <a:bodyPr/>
                    <a:lstStyle/>
                    <a:p>
                      <a:r>
                        <a:rPr lang="en-US" sz="2400" b="1">
                          <a:latin typeface="Times New Roman" panose="02020603050405020304" pitchFamily="18" charset="0"/>
                          <a:cs typeface="Times New Roman" panose="02020603050405020304" pitchFamily="18" charset="0"/>
                        </a:rPr>
                        <a:t>STT</a:t>
                      </a:r>
                    </a:p>
                  </a:txBody>
                  <a:tcPr>
                    <a:solidFill>
                      <a:srgbClr val="FFFF00"/>
                    </a:solidFill>
                  </a:tcPr>
                </a:tc>
                <a:tc>
                  <a:txBody>
                    <a:bodyPr/>
                    <a:lstStyle/>
                    <a:p>
                      <a:r>
                        <a:rPr lang="en-US" sz="2400" b="1">
                          <a:latin typeface="Times New Roman" panose="02020603050405020304" pitchFamily="18" charset="0"/>
                          <a:cs typeface="Times New Roman" panose="02020603050405020304" pitchFamily="18" charset="0"/>
                        </a:rPr>
                        <a:t>Nội dung</a:t>
                      </a:r>
                    </a:p>
                  </a:txBody>
                  <a:tcPr>
                    <a:solidFill>
                      <a:srgbClr val="FFFF00"/>
                    </a:solidFill>
                  </a:tcPr>
                </a:tc>
                <a:extLst>
                  <a:ext uri="{0D108BD9-81ED-4DB2-BD59-A6C34878D82A}">
                    <a16:rowId xmlns:a16="http://schemas.microsoft.com/office/drawing/2014/main" val="3251949661"/>
                  </a:ext>
                </a:extLst>
              </a:tr>
              <a:tr h="414190">
                <a:tc>
                  <a:txBody>
                    <a:bodyPr/>
                    <a:lstStyle/>
                    <a:p>
                      <a:pPr algn="ctr"/>
                      <a:r>
                        <a:rPr lang="en-US" sz="2400" smtClean="0">
                          <a:latin typeface="Times New Roman" panose="02020603050405020304" pitchFamily="18" charset="0"/>
                          <a:cs typeface="Times New Roman" panose="02020603050405020304" pitchFamily="18" charset="0"/>
                        </a:rPr>
                        <a:t>7</a:t>
                      </a:r>
                      <a:endParaRPr lang="en-US" sz="2400">
                        <a:latin typeface="Times New Roman" panose="02020603050405020304" pitchFamily="18" charset="0"/>
                        <a:cs typeface="Times New Roman" panose="02020603050405020304" pitchFamily="18" charset="0"/>
                      </a:endParaRPr>
                    </a:p>
                  </a:txBody>
                  <a:tcPr anchor="ctr"/>
                </a:tc>
                <a:tc>
                  <a:txBody>
                    <a:bodyPr/>
                    <a:lstStyle/>
                    <a:p>
                      <a:r>
                        <a:rPr lang="vi-VN" sz="2200" smtClean="0">
                          <a:latin typeface="Times New Roman" panose="02020603050405020304" pitchFamily="18" charset="0"/>
                          <a:cs typeface="Times New Roman" panose="02020603050405020304" pitchFamily="18" charset="0"/>
                        </a:rPr>
                        <a:t>7. Đóng gói và xuất bản phần mềm  máy học</a:t>
                      </a:r>
                    </a:p>
                    <a:p>
                      <a:r>
                        <a:rPr lang="vi-VN" sz="2200" smtClean="0">
                          <a:latin typeface="Times New Roman" panose="02020603050405020304" pitchFamily="18" charset="0"/>
                          <a:cs typeface="Times New Roman" panose="02020603050405020304" pitchFamily="18" charset="0"/>
                        </a:rPr>
                        <a:t>7.1. Tại sao phải đóng gói và xuất bản phần mềm?</a:t>
                      </a:r>
                    </a:p>
                    <a:p>
                      <a:r>
                        <a:rPr lang="vi-VN" sz="2200" smtClean="0">
                          <a:latin typeface="Times New Roman" panose="02020603050405020304" pitchFamily="18" charset="0"/>
                          <a:cs typeface="Times New Roman" panose="02020603050405020304" pitchFamily="18" charset="0"/>
                        </a:rPr>
                        <a:t>7.2. Cách đóng gói và xuất bản phần mềm tích hợp máy học</a:t>
                      </a:r>
                    </a:p>
                    <a:p>
                      <a:r>
                        <a:rPr lang="vi-VN" sz="2200" smtClean="0">
                          <a:latin typeface="Times New Roman" panose="02020603050405020304" pitchFamily="18" charset="0"/>
                          <a:cs typeface="Times New Roman" panose="02020603050405020304" pitchFamily="18" charset="0"/>
                        </a:rPr>
                        <a:t>7.3. Triển khai phần mềm tích hợp máy học</a:t>
                      </a:r>
                    </a:p>
                    <a:p>
                      <a:r>
                        <a:rPr lang="vi-VN" sz="2200" smtClean="0">
                          <a:latin typeface="Times New Roman" panose="02020603050405020304" pitchFamily="18" charset="0"/>
                          <a:cs typeface="Times New Roman" panose="02020603050405020304" pitchFamily="18" charset="0"/>
                        </a:rPr>
                        <a:t>7.4. Cần cải tiến chất lượng mô hình máy học trong quá trình vận hành</a:t>
                      </a:r>
                    </a:p>
                  </a:txBody>
                  <a:tcPr/>
                </a:tc>
                <a:extLst>
                  <a:ext uri="{0D108BD9-81ED-4DB2-BD59-A6C34878D82A}">
                    <a16:rowId xmlns:a16="http://schemas.microsoft.com/office/drawing/2014/main" val="2827160860"/>
                  </a:ext>
                </a:extLst>
              </a:tr>
            </a:tbl>
          </a:graphicData>
        </a:graphic>
      </p:graphicFrame>
    </p:spTree>
    <p:extLst>
      <p:ext uri="{BB962C8B-B14F-4D97-AF65-F5344CB8AC3E}">
        <p14:creationId xmlns:p14="http://schemas.microsoft.com/office/powerpoint/2010/main" val="2529710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grpSp>
        <p:nvGrpSpPr>
          <p:cNvPr id="9" name="Group 8">
            <a:extLst>
              <a:ext uri="{FF2B5EF4-FFF2-40B4-BE49-F238E27FC236}">
                <a16:creationId xmlns:a16="http://schemas.microsoft.com/office/drawing/2014/main" id="{DB064EE3-94D0-16A0-E5E5-2FF2F4BBCE3C}"/>
              </a:ext>
            </a:extLst>
          </p:cNvPr>
          <p:cNvGrpSpPr/>
          <p:nvPr/>
        </p:nvGrpSpPr>
        <p:grpSpPr>
          <a:xfrm>
            <a:off x="152400" y="482600"/>
            <a:ext cx="4620576" cy="508000"/>
            <a:chOff x="789624" y="1191463"/>
            <a:chExt cx="4620576" cy="508000"/>
          </a:xfrm>
        </p:grpSpPr>
        <p:sp>
          <p:nvSpPr>
            <p:cNvPr id="10" name="AutoShape 52">
              <a:extLst>
                <a:ext uri="{FF2B5EF4-FFF2-40B4-BE49-F238E27FC236}">
                  <a16:creationId xmlns:a16="http://schemas.microsoft.com/office/drawing/2014/main" id="{D9FCDF26-1903-F72D-3478-63FDBFC4E6B0}"/>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Đánh giá môn học</a:t>
              </a:r>
              <a:endParaRPr lang="en-US" sz="2800" b="1" kern="0">
                <a:solidFill>
                  <a:srgbClr val="000000"/>
                </a:solidFill>
                <a:latin typeface="Cambria" panose="02040503050406030204" pitchFamily="18" charset="0"/>
              </a:endParaRPr>
            </a:p>
          </p:txBody>
        </p:sp>
        <p:grpSp>
          <p:nvGrpSpPr>
            <p:cNvPr id="11" name="Group 17">
              <a:extLst>
                <a:ext uri="{FF2B5EF4-FFF2-40B4-BE49-F238E27FC236}">
                  <a16:creationId xmlns:a16="http://schemas.microsoft.com/office/drawing/2014/main" id="{A2A94BA0-62F6-1DC9-83F0-8A1DA8A04319}"/>
                </a:ext>
              </a:extLst>
            </p:cNvPr>
            <p:cNvGrpSpPr>
              <a:grpSpLocks/>
            </p:cNvGrpSpPr>
            <p:nvPr/>
          </p:nvGrpSpPr>
          <p:grpSpPr bwMode="auto">
            <a:xfrm>
              <a:off x="789624" y="1295400"/>
              <a:ext cx="353376" cy="272472"/>
              <a:chOff x="1110" y="2656"/>
              <a:chExt cx="1549" cy="1351"/>
            </a:xfrm>
          </p:grpSpPr>
          <p:sp>
            <p:nvSpPr>
              <p:cNvPr id="12" name="AutoShape 18">
                <a:extLst>
                  <a:ext uri="{FF2B5EF4-FFF2-40B4-BE49-F238E27FC236}">
                    <a16:creationId xmlns:a16="http://schemas.microsoft.com/office/drawing/2014/main" id="{8722050F-8352-87D9-B408-703A339DBFE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19">
                <a:extLst>
                  <a:ext uri="{FF2B5EF4-FFF2-40B4-BE49-F238E27FC236}">
                    <a16:creationId xmlns:a16="http://schemas.microsoft.com/office/drawing/2014/main" id="{149B5DEF-85FC-54A6-5644-6A82E84A865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4" name="AutoShape 20">
                <a:extLst>
                  <a:ext uri="{FF2B5EF4-FFF2-40B4-BE49-F238E27FC236}">
                    <a16:creationId xmlns:a16="http://schemas.microsoft.com/office/drawing/2014/main" id="{0594A95B-50C0-B072-1D21-3706EFCFDEE6}"/>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2" name="Table 1"/>
          <p:cNvGraphicFramePr>
            <a:graphicFrameLocks noGrp="1"/>
          </p:cNvGraphicFramePr>
          <p:nvPr>
            <p:extLst>
              <p:ext uri="{D42A27DB-BD31-4B8C-83A1-F6EECF244321}">
                <p14:modId xmlns:p14="http://schemas.microsoft.com/office/powerpoint/2010/main" val="3886920709"/>
              </p:ext>
            </p:extLst>
          </p:nvPr>
        </p:nvGraphicFramePr>
        <p:xfrm>
          <a:off x="728132" y="1356832"/>
          <a:ext cx="10695429" cy="4358640"/>
        </p:xfrm>
        <a:graphic>
          <a:graphicData uri="http://schemas.openxmlformats.org/drawingml/2006/table">
            <a:tbl>
              <a:tblPr firstRow="1" firstCol="1" bandRow="1"/>
              <a:tblGrid>
                <a:gridCol w="1584127">
                  <a:extLst>
                    <a:ext uri="{9D8B030D-6E8A-4147-A177-3AD203B41FA5}">
                      <a16:colId xmlns:a16="http://schemas.microsoft.com/office/drawing/2014/main" val="2919701953"/>
                    </a:ext>
                  </a:extLst>
                </a:gridCol>
                <a:gridCol w="1803732">
                  <a:extLst>
                    <a:ext uri="{9D8B030D-6E8A-4147-A177-3AD203B41FA5}">
                      <a16:colId xmlns:a16="http://schemas.microsoft.com/office/drawing/2014/main" val="2061974859"/>
                    </a:ext>
                  </a:extLst>
                </a:gridCol>
                <a:gridCol w="1803732">
                  <a:extLst>
                    <a:ext uri="{9D8B030D-6E8A-4147-A177-3AD203B41FA5}">
                      <a16:colId xmlns:a16="http://schemas.microsoft.com/office/drawing/2014/main" val="3808660772"/>
                    </a:ext>
                  </a:extLst>
                </a:gridCol>
                <a:gridCol w="1568114">
                  <a:extLst>
                    <a:ext uri="{9D8B030D-6E8A-4147-A177-3AD203B41FA5}">
                      <a16:colId xmlns:a16="http://schemas.microsoft.com/office/drawing/2014/main" val="3219394923"/>
                    </a:ext>
                  </a:extLst>
                </a:gridCol>
                <a:gridCol w="1568114">
                  <a:extLst>
                    <a:ext uri="{9D8B030D-6E8A-4147-A177-3AD203B41FA5}">
                      <a16:colId xmlns:a16="http://schemas.microsoft.com/office/drawing/2014/main" val="1241663914"/>
                    </a:ext>
                  </a:extLst>
                </a:gridCol>
                <a:gridCol w="1211256">
                  <a:extLst>
                    <a:ext uri="{9D8B030D-6E8A-4147-A177-3AD203B41FA5}">
                      <a16:colId xmlns:a16="http://schemas.microsoft.com/office/drawing/2014/main" val="3587230603"/>
                    </a:ext>
                  </a:extLst>
                </a:gridCol>
                <a:gridCol w="1156354">
                  <a:extLst>
                    <a:ext uri="{9D8B030D-6E8A-4147-A177-3AD203B41FA5}">
                      <a16:colId xmlns:a16="http://schemas.microsoft.com/office/drawing/2014/main" val="2025787173"/>
                    </a:ext>
                  </a:extLst>
                </a:gridCol>
              </a:tblGrid>
              <a:tr h="0">
                <a:tc>
                  <a:txBody>
                    <a:bodyPr/>
                    <a:lstStyle/>
                    <a:p>
                      <a:pPr marL="0" marR="0" algn="ctr">
                        <a:spcBef>
                          <a:spcPts val="0"/>
                        </a:spcBef>
                        <a:spcAft>
                          <a:spcPts val="0"/>
                        </a:spcAft>
                      </a:pPr>
                      <a:r>
                        <a:rPr lang="en-US" sz="2200" b="1">
                          <a:effectLst/>
                          <a:latin typeface="Times New Roman" panose="02020603050405020304" pitchFamily="18" charset="0"/>
                          <a:ea typeface="Times New Roman" panose="02020603050405020304" pitchFamily="18" charset="0"/>
                        </a:rPr>
                        <a:t>Thành phần đánh giá (1)</a:t>
                      </a:r>
                      <a:endParaRPr lang="en-US" sz="2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0340" algn="l"/>
                        </a:tabLst>
                      </a:pPr>
                      <a:r>
                        <a:rPr lang="en-US" sz="2200" b="1">
                          <a:effectLst/>
                          <a:latin typeface="Times New Roman" panose="02020603050405020304" pitchFamily="18" charset="0"/>
                          <a:ea typeface="Times New Roman" panose="02020603050405020304" pitchFamily="18" charset="0"/>
                        </a:rPr>
                        <a:t>Bài đánh giá (Ax.x)</a:t>
                      </a:r>
                      <a:endParaRPr lang="en-US" sz="2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200" b="1">
                          <a:effectLst/>
                          <a:latin typeface="Times New Roman" panose="02020603050405020304" pitchFamily="18" charset="0"/>
                          <a:ea typeface="Times New Roman" panose="02020603050405020304" pitchFamily="18" charset="0"/>
                        </a:rPr>
                        <a:t>(2) </a:t>
                      </a:r>
                      <a:endParaRPr lang="en-US" sz="2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0340" algn="l"/>
                        </a:tabLst>
                      </a:pPr>
                      <a:r>
                        <a:rPr lang="en-US" sz="2200" b="1">
                          <a:effectLst/>
                          <a:latin typeface="Times New Roman" panose="02020603050405020304" pitchFamily="18" charset="0"/>
                          <a:ea typeface="Times New Roman" panose="02020603050405020304" pitchFamily="18" charset="0"/>
                        </a:rPr>
                        <a:t>CĐR học phần</a:t>
                      </a:r>
                      <a:endParaRPr lang="en-US" sz="2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200" b="1">
                          <a:effectLst/>
                          <a:latin typeface="Times New Roman" panose="02020603050405020304" pitchFamily="18" charset="0"/>
                          <a:ea typeface="Times New Roman" panose="02020603050405020304" pitchFamily="18" charset="0"/>
                        </a:rPr>
                        <a:t>(CLO</a:t>
                      </a:r>
                      <a:r>
                        <a:rPr lang="vi-VN" sz="2200" b="1">
                          <a:effectLst/>
                          <a:latin typeface="Times New Roman" panose="02020603050405020304" pitchFamily="18" charset="0"/>
                          <a:ea typeface="Times New Roman" panose="02020603050405020304" pitchFamily="18" charset="0"/>
                        </a:rPr>
                        <a:t>x</a:t>
                      </a:r>
                      <a:r>
                        <a:rPr lang="en-US" sz="2200" b="1">
                          <a:effectLst/>
                          <a:latin typeface="Times New Roman" panose="02020603050405020304" pitchFamily="18" charset="0"/>
                          <a:ea typeface="Times New Roman" panose="02020603050405020304" pitchFamily="18" charset="0"/>
                        </a:rPr>
                        <a:t>) </a:t>
                      </a:r>
                      <a:endParaRPr lang="en-US" sz="2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200" b="1">
                          <a:effectLst/>
                          <a:latin typeface="Times New Roman" panose="02020603050405020304" pitchFamily="18" charset="0"/>
                          <a:ea typeface="Times New Roman" panose="02020603050405020304" pitchFamily="18" charset="0"/>
                        </a:rPr>
                        <a:t>(3)</a:t>
                      </a:r>
                      <a:endParaRPr lang="en-US" sz="2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0340" algn="l"/>
                        </a:tabLst>
                      </a:pPr>
                      <a:r>
                        <a:rPr lang="vi-VN" sz="2200" b="1">
                          <a:effectLst/>
                          <a:latin typeface="Times New Roman" panose="02020603050405020304" pitchFamily="18" charset="0"/>
                          <a:ea typeface="Times New Roman" panose="02020603050405020304" pitchFamily="18" charset="0"/>
                        </a:rPr>
                        <a:t>Tiêu chí đánh giá</a:t>
                      </a:r>
                      <a:endParaRPr lang="en-US" sz="2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vi-VN" sz="2200" b="1">
                          <a:effectLst/>
                          <a:latin typeface="Times New Roman" panose="02020603050405020304" pitchFamily="18" charset="0"/>
                          <a:ea typeface="Times New Roman" panose="02020603050405020304" pitchFamily="18" charset="0"/>
                        </a:rPr>
                        <a:t>(4)</a:t>
                      </a:r>
                      <a:endParaRPr lang="en-US" sz="2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0340" algn="l"/>
                        </a:tabLst>
                      </a:pPr>
                      <a:r>
                        <a:rPr lang="vi-VN" sz="2200" b="1">
                          <a:effectLst/>
                          <a:latin typeface="Times New Roman" panose="02020603050405020304" pitchFamily="18" charset="0"/>
                          <a:ea typeface="Times New Roman" panose="02020603050405020304" pitchFamily="18" charset="0"/>
                        </a:rPr>
                        <a:t>Thời lượng đánh giá (5)</a:t>
                      </a:r>
                      <a:endParaRPr lang="en-US" sz="2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0340" algn="l"/>
                        </a:tabLst>
                      </a:pPr>
                      <a:r>
                        <a:rPr lang="en-US" sz="2200" b="1">
                          <a:effectLst/>
                          <a:latin typeface="Times New Roman" panose="02020603050405020304" pitchFamily="18" charset="0"/>
                          <a:ea typeface="Times New Roman" panose="02020603050405020304" pitchFamily="18" charset="0"/>
                        </a:rPr>
                        <a:t>Trọng</a:t>
                      </a:r>
                      <a:r>
                        <a:rPr lang="vi-VN" sz="2200" b="1">
                          <a:effectLst/>
                          <a:latin typeface="Times New Roman" panose="02020603050405020304" pitchFamily="18" charset="0"/>
                          <a:ea typeface="Times New Roman" panose="02020603050405020304" pitchFamily="18" charset="0"/>
                        </a:rPr>
                        <a:t> số</a:t>
                      </a:r>
                      <a:endParaRPr lang="en-US" sz="2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200" b="1">
                          <a:effectLst/>
                          <a:latin typeface="Times New Roman" panose="02020603050405020304" pitchFamily="18" charset="0"/>
                          <a:ea typeface="Times New Roman" panose="02020603050405020304" pitchFamily="18" charset="0"/>
                        </a:rPr>
                        <a:t>(</a:t>
                      </a:r>
                      <a:r>
                        <a:rPr lang="vi-VN" sz="2200" b="1">
                          <a:effectLst/>
                          <a:latin typeface="Times New Roman" panose="02020603050405020304" pitchFamily="18" charset="0"/>
                          <a:ea typeface="Times New Roman" panose="02020603050405020304" pitchFamily="18" charset="0"/>
                        </a:rPr>
                        <a:t>6</a:t>
                      </a:r>
                      <a:r>
                        <a:rPr lang="en-US" sz="2200" b="1">
                          <a:effectLst/>
                          <a:latin typeface="Times New Roman" panose="02020603050405020304" pitchFamily="18" charset="0"/>
                          <a:ea typeface="Times New Roman" panose="02020603050405020304" pitchFamily="18" charset="0"/>
                        </a:rPr>
                        <a:t>)</a:t>
                      </a:r>
                      <a:endParaRPr lang="en-US" sz="2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80340" algn="l"/>
                        </a:tabLst>
                      </a:pPr>
                      <a:r>
                        <a:rPr lang="vi-VN" sz="2200" b="1">
                          <a:effectLst/>
                          <a:latin typeface="Times New Roman" panose="02020603050405020304" pitchFamily="18" charset="0"/>
                          <a:ea typeface="Times New Roman" panose="02020603050405020304" pitchFamily="18" charset="0"/>
                        </a:rPr>
                        <a:t>Trọng số con</a:t>
                      </a:r>
                      <a:endParaRPr lang="en-US" sz="2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vi-VN" sz="2200" b="1">
                          <a:effectLst/>
                          <a:latin typeface="Times New Roman" panose="02020603050405020304" pitchFamily="18" charset="0"/>
                          <a:ea typeface="Times New Roman" panose="02020603050405020304" pitchFamily="18" charset="0"/>
                        </a:rPr>
                        <a:t>(7)</a:t>
                      </a:r>
                      <a:endParaRPr lang="en-US" sz="2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4446130"/>
                  </a:ext>
                </a:extLst>
              </a:tr>
              <a:tr h="0">
                <a:tc rowSpan="2">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A1. Đánh giá quá trình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A1.1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CLO1, CLO2, CLO3, CLO4,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Bài tập trên lớp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spcBef>
                          <a:spcPts val="0"/>
                        </a:spcBef>
                        <a:spcAft>
                          <a:spcPts val="0"/>
                        </a:spcAft>
                      </a:pPr>
                      <a:r>
                        <a:rPr lang="en-US" sz="2200">
                          <a:effectLst/>
                          <a:latin typeface="Times New Roman" panose="02020603050405020304" pitchFamily="18" charset="0"/>
                          <a:ea typeface="Times New Roman" panose="02020603050405020304" pitchFamily="18" charset="0"/>
                        </a:rPr>
                        <a:t>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0632780"/>
                  </a:ext>
                </a:extLst>
              </a:tr>
              <a:tr h="0">
                <a:tc vMerge="1">
                  <a:txBody>
                    <a:bodyPr/>
                    <a:lstStyle/>
                    <a:p>
                      <a:endParaRPr lang="en-US"/>
                    </a:p>
                  </a:txBody>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A1.2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CLO1, CLO2, CLO3, CLO4,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Bài tập về nhà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7445951"/>
                  </a:ext>
                </a:extLst>
              </a:tr>
              <a:tr h="0">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A2. Đánh giá giữa kì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A2.1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CLO4, CLO5,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Thực hành trên máy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75 tới 90 phút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200">
                          <a:effectLst/>
                          <a:latin typeface="Times New Roman" panose="02020603050405020304" pitchFamily="18" charset="0"/>
                          <a:ea typeface="Times New Roman" panose="02020603050405020304" pitchFamily="18"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0721188"/>
                  </a:ext>
                </a:extLst>
              </a:tr>
              <a:tr h="0">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A3. Đánh giá cuối kì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A3.1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CLO3, CLO4,</a:t>
                      </a:r>
                    </a:p>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CLO5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vi-VN" sz="2200">
                          <a:effectLst/>
                          <a:latin typeface="Times New Roman" panose="02020603050405020304" pitchFamily="18" charset="0"/>
                          <a:ea typeface="Times New Roman" panose="02020603050405020304" pitchFamily="18" charset="0"/>
                        </a:rPr>
                        <a:t>Đồ án môn học</a:t>
                      </a:r>
                      <a:r>
                        <a:rPr lang="en-US" sz="2200">
                          <a:effectLst/>
                          <a:latin typeface="Times New Roman" panose="02020603050405020304" pitchFamily="18" charset="0"/>
                          <a:ea typeface="Times New Roman" panose="02020603050405020304" pitchFamily="18" charset="0"/>
                        </a:rPr>
                        <a:t> làm việc theo nhóm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vi-VN" sz="2200">
                          <a:effectLst/>
                          <a:latin typeface="Times New Roman" panose="02020603050405020304" pitchFamily="18" charset="0"/>
                          <a:ea typeface="Times New Roman" panose="02020603050405020304" pitchFamily="18" charset="0"/>
                        </a:rPr>
                        <a:t> </a:t>
                      </a:r>
                      <a:endParaRPr lang="en-US" sz="2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200">
                          <a:effectLst/>
                          <a:latin typeface="Times New Roman" panose="02020603050405020304" pitchFamily="18" charset="0"/>
                          <a:ea typeface="Times New Roman" panose="02020603050405020304" pitchFamily="18" charset="0"/>
                        </a:rPr>
                        <a:t>50%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200">
                          <a:effectLst/>
                          <a:latin typeface="Times New Roman" panose="02020603050405020304" pitchFamily="18" charset="0"/>
                          <a:ea typeface="Times New Roman" panose="02020603050405020304" pitchFamily="18"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5393244"/>
                  </a:ext>
                </a:extLst>
              </a:tr>
            </a:tbl>
          </a:graphicData>
        </a:graphic>
      </p:graphicFrame>
      <p:sp>
        <p:nvSpPr>
          <p:cNvPr id="3" name="TextBox 2"/>
          <p:cNvSpPr txBox="1"/>
          <p:nvPr/>
        </p:nvSpPr>
        <p:spPr>
          <a:xfrm>
            <a:off x="728132" y="5789727"/>
            <a:ext cx="9509334" cy="461665"/>
          </a:xfrm>
          <a:prstGeom prst="rect">
            <a:avLst/>
          </a:prstGeom>
          <a:noFill/>
        </p:spPr>
        <p:txBody>
          <a:bodyPr wrap="none" rtlCol="0">
            <a:spAutoFit/>
          </a:bodyPr>
          <a:lstStyle/>
          <a:p>
            <a:r>
              <a:rPr lang="en-US" sz="2400" smtClean="0">
                <a:latin typeface="Times New Roman" panose="02020603050405020304" pitchFamily="18" charset="0"/>
                <a:cs typeface="Times New Roman" panose="02020603050405020304" pitchFamily="18" charset="0"/>
              </a:rPr>
              <a:t>Điểm cộng quá trình: Thực hiện tốt các yêu cầu trên lớp, tham gia thảo luận</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grpSp>
        <p:nvGrpSpPr>
          <p:cNvPr id="9" name="Group 8">
            <a:extLst>
              <a:ext uri="{FF2B5EF4-FFF2-40B4-BE49-F238E27FC236}">
                <a16:creationId xmlns:a16="http://schemas.microsoft.com/office/drawing/2014/main" id="{C67722D5-54B5-15AD-F093-FBA6B57A4C34}"/>
              </a:ext>
            </a:extLst>
          </p:cNvPr>
          <p:cNvGrpSpPr/>
          <p:nvPr/>
        </p:nvGrpSpPr>
        <p:grpSpPr>
          <a:xfrm>
            <a:off x="152400" y="482600"/>
            <a:ext cx="4620576" cy="508000"/>
            <a:chOff x="789624" y="1191463"/>
            <a:chExt cx="4620576" cy="508000"/>
          </a:xfrm>
        </p:grpSpPr>
        <p:sp>
          <p:nvSpPr>
            <p:cNvPr id="10" name="AutoShape 52">
              <a:extLst>
                <a:ext uri="{FF2B5EF4-FFF2-40B4-BE49-F238E27FC236}">
                  <a16:creationId xmlns:a16="http://schemas.microsoft.com/office/drawing/2014/main" id="{174120C2-51C1-0A43-BD3D-952D8B05BD11}"/>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Đánh giá môn học</a:t>
              </a:r>
              <a:endParaRPr lang="en-US" sz="2800" b="1" kern="0">
                <a:solidFill>
                  <a:srgbClr val="000000"/>
                </a:solidFill>
                <a:latin typeface="Cambria" panose="02040503050406030204" pitchFamily="18" charset="0"/>
              </a:endParaRPr>
            </a:p>
          </p:txBody>
        </p:sp>
        <p:grpSp>
          <p:nvGrpSpPr>
            <p:cNvPr id="11" name="Group 17">
              <a:extLst>
                <a:ext uri="{FF2B5EF4-FFF2-40B4-BE49-F238E27FC236}">
                  <a16:creationId xmlns:a16="http://schemas.microsoft.com/office/drawing/2014/main" id="{87A65E59-49DD-2118-3FE4-DDA41C31C43E}"/>
                </a:ext>
              </a:extLst>
            </p:cNvPr>
            <p:cNvGrpSpPr>
              <a:grpSpLocks/>
            </p:cNvGrpSpPr>
            <p:nvPr/>
          </p:nvGrpSpPr>
          <p:grpSpPr bwMode="auto">
            <a:xfrm>
              <a:off x="789624" y="1295400"/>
              <a:ext cx="353376" cy="272472"/>
              <a:chOff x="1110" y="2656"/>
              <a:chExt cx="1549" cy="1351"/>
            </a:xfrm>
          </p:grpSpPr>
          <p:sp>
            <p:nvSpPr>
              <p:cNvPr id="12" name="AutoShape 18">
                <a:extLst>
                  <a:ext uri="{FF2B5EF4-FFF2-40B4-BE49-F238E27FC236}">
                    <a16:creationId xmlns:a16="http://schemas.microsoft.com/office/drawing/2014/main" id="{75093DBC-F652-6E0A-4755-37A2B9D2B0E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19">
                <a:extLst>
                  <a:ext uri="{FF2B5EF4-FFF2-40B4-BE49-F238E27FC236}">
                    <a16:creationId xmlns:a16="http://schemas.microsoft.com/office/drawing/2014/main" id="{0B23DBBE-38E4-ED8F-67DE-A1CC6F107EE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4" name="AutoShape 20">
                <a:extLst>
                  <a:ext uri="{FF2B5EF4-FFF2-40B4-BE49-F238E27FC236}">
                    <a16:creationId xmlns:a16="http://schemas.microsoft.com/office/drawing/2014/main" id="{3A842880-4130-C448-FEB7-99870BC7AF3C}"/>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5" name="Content Placeholder 2">
            <a:extLst>
              <a:ext uri="{FF2B5EF4-FFF2-40B4-BE49-F238E27FC236}">
                <a16:creationId xmlns:a16="http://schemas.microsoft.com/office/drawing/2014/main" id="{79365C3B-3083-683F-0B3A-C2EDEDB0A4F3}"/>
              </a:ext>
            </a:extLst>
          </p:cNvPr>
          <p:cNvSpPr txBox="1">
            <a:spLocks/>
          </p:cNvSpPr>
          <p:nvPr/>
        </p:nvSpPr>
        <p:spPr>
          <a:xfrm>
            <a:off x="457200" y="1076325"/>
            <a:ext cx="113538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sz="2800" smtClean="0">
                <a:latin typeface="Cambria" panose="02040503050406030204" pitchFamily="18" charset="0"/>
              </a:rPr>
              <a:t>Vắng </a:t>
            </a:r>
            <a:r>
              <a:rPr lang="en-US" sz="2800">
                <a:latin typeface="Cambria" panose="02040503050406030204" pitchFamily="18" charset="0"/>
              </a:rPr>
              <a:t>không phép: -2 điểm quá trình / 1 lần</a:t>
            </a:r>
          </a:p>
          <a:p>
            <a:pPr>
              <a:buFont typeface="Wingdings" panose="05000000000000000000" pitchFamily="2" charset="2"/>
              <a:buChar char="ü"/>
            </a:pPr>
            <a:r>
              <a:rPr lang="en-US" sz="2800" smtClean="0">
                <a:latin typeface="Cambria" panose="02040503050406030204" pitchFamily="18" charset="0"/>
              </a:rPr>
              <a:t>Vắng </a:t>
            </a:r>
            <a:r>
              <a:rPr lang="en-US" sz="2800">
                <a:latin typeface="Cambria" panose="02040503050406030204" pitchFamily="18" charset="0"/>
              </a:rPr>
              <a:t>có phép có lý do chính đáng: -0.5 điểm quá trình / 1 lần</a:t>
            </a:r>
          </a:p>
          <a:p>
            <a:pPr>
              <a:buFont typeface="Wingdings" panose="05000000000000000000" pitchFamily="2" charset="2"/>
              <a:buChar char="ü"/>
            </a:pPr>
            <a:r>
              <a:rPr lang="en-US" sz="2800" smtClean="0">
                <a:latin typeface="Cambria" panose="02040503050406030204" pitchFamily="18" charset="0"/>
              </a:rPr>
              <a:t>Vắng </a:t>
            </a:r>
            <a:r>
              <a:rPr lang="en-US" sz="2800">
                <a:latin typeface="Cambria" panose="02040503050406030204" pitchFamily="18" charset="0"/>
              </a:rPr>
              <a:t>có phép không có lý do chính đáng: -1 điểm quá trình / 1 lần</a:t>
            </a:r>
          </a:p>
          <a:p>
            <a:pPr>
              <a:buFont typeface="Wingdings" panose="05000000000000000000" pitchFamily="2" charset="2"/>
              <a:buChar char="ü"/>
            </a:pPr>
            <a:r>
              <a:rPr lang="en-US" sz="2800" smtClean="0">
                <a:latin typeface="Cambria" panose="02040503050406030204" pitchFamily="18" charset="0"/>
              </a:rPr>
              <a:t>Đi </a:t>
            </a:r>
            <a:r>
              <a:rPr lang="en-US" sz="2800">
                <a:latin typeface="Cambria" panose="02040503050406030204" pitchFamily="18" charset="0"/>
              </a:rPr>
              <a:t>học trễ: -1 điểm quá trình / 1 lần</a:t>
            </a:r>
            <a:endParaRPr lang="en-US" sz="2800">
              <a:latin typeface="Cambria" panose="02040503050406030204" pitchFamily="18" charset="0"/>
            </a:endParaRPr>
          </a:p>
        </p:txBody>
      </p:sp>
    </p:spTree>
    <p:extLst>
      <p:ext uri="{BB962C8B-B14F-4D97-AF65-F5344CB8AC3E}">
        <p14:creationId xmlns:p14="http://schemas.microsoft.com/office/powerpoint/2010/main" val="125908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grpSp>
        <p:nvGrpSpPr>
          <p:cNvPr id="9" name="Group 8">
            <a:extLst>
              <a:ext uri="{FF2B5EF4-FFF2-40B4-BE49-F238E27FC236}">
                <a16:creationId xmlns:a16="http://schemas.microsoft.com/office/drawing/2014/main" id="{C67722D5-54B5-15AD-F093-FBA6B57A4C34}"/>
              </a:ext>
            </a:extLst>
          </p:cNvPr>
          <p:cNvGrpSpPr/>
          <p:nvPr/>
        </p:nvGrpSpPr>
        <p:grpSpPr>
          <a:xfrm>
            <a:off x="152400" y="482600"/>
            <a:ext cx="4620576" cy="508000"/>
            <a:chOff x="789624" y="1191463"/>
            <a:chExt cx="4620576" cy="508000"/>
          </a:xfrm>
        </p:grpSpPr>
        <p:sp>
          <p:nvSpPr>
            <p:cNvPr id="10" name="AutoShape 52">
              <a:extLst>
                <a:ext uri="{FF2B5EF4-FFF2-40B4-BE49-F238E27FC236}">
                  <a16:creationId xmlns:a16="http://schemas.microsoft.com/office/drawing/2014/main" id="{174120C2-51C1-0A43-BD3D-952D8B05BD11}"/>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Đánh giá môn học</a:t>
              </a:r>
              <a:endParaRPr lang="en-US" sz="2800" b="1" kern="0">
                <a:solidFill>
                  <a:srgbClr val="000000"/>
                </a:solidFill>
                <a:latin typeface="Cambria" panose="02040503050406030204" pitchFamily="18" charset="0"/>
              </a:endParaRPr>
            </a:p>
          </p:txBody>
        </p:sp>
        <p:grpSp>
          <p:nvGrpSpPr>
            <p:cNvPr id="11" name="Group 17">
              <a:extLst>
                <a:ext uri="{FF2B5EF4-FFF2-40B4-BE49-F238E27FC236}">
                  <a16:creationId xmlns:a16="http://schemas.microsoft.com/office/drawing/2014/main" id="{87A65E59-49DD-2118-3FE4-DDA41C31C43E}"/>
                </a:ext>
              </a:extLst>
            </p:cNvPr>
            <p:cNvGrpSpPr>
              <a:grpSpLocks/>
            </p:cNvGrpSpPr>
            <p:nvPr/>
          </p:nvGrpSpPr>
          <p:grpSpPr bwMode="auto">
            <a:xfrm>
              <a:off x="789624" y="1295400"/>
              <a:ext cx="353376" cy="272472"/>
              <a:chOff x="1110" y="2656"/>
              <a:chExt cx="1549" cy="1351"/>
            </a:xfrm>
          </p:grpSpPr>
          <p:sp>
            <p:nvSpPr>
              <p:cNvPr id="12" name="AutoShape 18">
                <a:extLst>
                  <a:ext uri="{FF2B5EF4-FFF2-40B4-BE49-F238E27FC236}">
                    <a16:creationId xmlns:a16="http://schemas.microsoft.com/office/drawing/2014/main" id="{75093DBC-F652-6E0A-4755-37A2B9D2B0E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19">
                <a:extLst>
                  <a:ext uri="{FF2B5EF4-FFF2-40B4-BE49-F238E27FC236}">
                    <a16:creationId xmlns:a16="http://schemas.microsoft.com/office/drawing/2014/main" id="{0B23DBBE-38E4-ED8F-67DE-A1CC6F107EE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4" name="AutoShape 20">
                <a:extLst>
                  <a:ext uri="{FF2B5EF4-FFF2-40B4-BE49-F238E27FC236}">
                    <a16:creationId xmlns:a16="http://schemas.microsoft.com/office/drawing/2014/main" id="{3A842880-4130-C448-FEB7-99870BC7AF3C}"/>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5" name="Content Placeholder 2">
            <a:extLst>
              <a:ext uri="{FF2B5EF4-FFF2-40B4-BE49-F238E27FC236}">
                <a16:creationId xmlns:a16="http://schemas.microsoft.com/office/drawing/2014/main" id="{79365C3B-3083-683F-0B3A-C2EDEDB0A4F3}"/>
              </a:ext>
            </a:extLst>
          </p:cNvPr>
          <p:cNvSpPr txBox="1">
            <a:spLocks/>
          </p:cNvSpPr>
          <p:nvPr/>
        </p:nvSpPr>
        <p:spPr>
          <a:xfrm>
            <a:off x="457200" y="1076325"/>
            <a:ext cx="113538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sz="2800">
                <a:latin typeface="Cambria" panose="02040503050406030204" pitchFamily="18" charset="0"/>
              </a:rPr>
              <a:t>Các bài tập, thảo luận, đồ án, bài thi… đều phải nộp trên </a:t>
            </a:r>
            <a:r>
              <a:rPr lang="en-US" sz="2800">
                <a:latin typeface="Cambria" panose="02040503050406030204" pitchFamily="18" charset="0"/>
                <a:hlinkClick r:id="rId3"/>
              </a:rPr>
              <a:t>https://lms.uel.edu.vn/</a:t>
            </a:r>
            <a:r>
              <a:rPr lang="en-US" sz="2800">
                <a:latin typeface="Cambria" panose="02040503050406030204" pitchFamily="18" charset="0"/>
              </a:rPr>
              <a:t> </a:t>
            </a:r>
          </a:p>
          <a:p>
            <a:pPr>
              <a:buFont typeface="Wingdings" panose="05000000000000000000" pitchFamily="2" charset="2"/>
              <a:buChar char="ü"/>
            </a:pPr>
            <a:r>
              <a:rPr lang="en-US" sz="2800">
                <a:latin typeface="Cambria" panose="02040503050406030204" pitchFamily="18" charset="0"/>
              </a:rPr>
              <a:t>Vắng học quá 3 buổi : Cấm Thi</a:t>
            </a:r>
          </a:p>
          <a:p>
            <a:pPr>
              <a:buFont typeface="Wingdings" panose="05000000000000000000" pitchFamily="2" charset="2"/>
              <a:buChar char="ü"/>
            </a:pPr>
            <a:r>
              <a:rPr lang="en-US" sz="2800">
                <a:latin typeface="Cambria" panose="02040503050406030204" pitchFamily="18" charset="0"/>
              </a:rPr>
              <a:t>Không nộp các bài theo yêu cầu trên Elearning quá  3 lần: Cấm Thi</a:t>
            </a:r>
          </a:p>
          <a:p>
            <a:pPr>
              <a:buFont typeface="Wingdings" panose="05000000000000000000" pitchFamily="2" charset="2"/>
              <a:buChar char="ü"/>
            </a:pPr>
            <a:r>
              <a:rPr lang="en-US" sz="2800">
                <a:latin typeface="Cambria" panose="02040503050406030204" pitchFamily="18" charset="0"/>
              </a:rPr>
              <a:t>Nghiên cứu bài giảng trước khi lên lớp</a:t>
            </a:r>
          </a:p>
        </p:txBody>
      </p:sp>
    </p:spTree>
    <p:extLst>
      <p:ext uri="{BB962C8B-B14F-4D97-AF65-F5344CB8AC3E}">
        <p14:creationId xmlns:p14="http://schemas.microsoft.com/office/powerpoint/2010/main" val="3463388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grpSp>
        <p:nvGrpSpPr>
          <p:cNvPr id="2" name="Group 1">
            <a:extLst>
              <a:ext uri="{FF2B5EF4-FFF2-40B4-BE49-F238E27FC236}">
                <a16:creationId xmlns:a16="http://schemas.microsoft.com/office/drawing/2014/main" id="{673EB32B-02E0-2515-5919-B13C39731294}"/>
              </a:ext>
            </a:extLst>
          </p:cNvPr>
          <p:cNvGrpSpPr/>
          <p:nvPr/>
        </p:nvGrpSpPr>
        <p:grpSpPr>
          <a:xfrm>
            <a:off x="152400" y="482600"/>
            <a:ext cx="4620576" cy="508000"/>
            <a:chOff x="789624" y="1191463"/>
            <a:chExt cx="4620576" cy="508000"/>
          </a:xfrm>
        </p:grpSpPr>
        <p:sp>
          <p:nvSpPr>
            <p:cNvPr id="3" name="AutoShape 52">
              <a:extLst>
                <a:ext uri="{FF2B5EF4-FFF2-40B4-BE49-F238E27FC236}">
                  <a16:creationId xmlns:a16="http://schemas.microsoft.com/office/drawing/2014/main" id="{6206FBF3-BF33-8C80-E9B4-2942B0035FA2}"/>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Công cụ sử dụng</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2768C993-8F7A-72BA-603F-2B7CE557B4E6}"/>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9BEFDA17-73C8-E0C5-FCB2-FDA7E088737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08B28289-F71C-E44C-40C6-72BB204C936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F25AEDBA-0889-4AC7-B179-E12D1BA08845}"/>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A696A68F-B526-27FA-F525-6FAEEE4C0A25}"/>
              </a:ext>
            </a:extLst>
          </p:cNvPr>
          <p:cNvSpPr txBox="1">
            <a:spLocks/>
          </p:cNvSpPr>
          <p:nvPr/>
        </p:nvSpPr>
        <p:spPr>
          <a:xfrm>
            <a:off x="457200" y="1076325"/>
            <a:ext cx="113538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US" sz="2400">
                <a:latin typeface="Cambria" panose="02040503050406030204" pitchFamily="18" charset="0"/>
              </a:rPr>
              <a:t>Công cụ lập trình:</a:t>
            </a:r>
          </a:p>
          <a:p>
            <a:pPr lvl="1"/>
            <a:r>
              <a:rPr lang="en-US" sz="2400">
                <a:latin typeface="Cambria" panose="02040503050406030204" pitchFamily="18" charset="0"/>
              </a:rPr>
              <a:t>[1] Anaconda, Spyder, Jupyter NoteBook</a:t>
            </a:r>
          </a:p>
          <a:p>
            <a:pPr lvl="1"/>
            <a:r>
              <a:rPr lang="en-US" sz="2400">
                <a:latin typeface="Cambria" panose="02040503050406030204" pitchFamily="18" charset="0"/>
              </a:rPr>
              <a:t>[2] Pycharm</a:t>
            </a:r>
          </a:p>
          <a:p>
            <a:pPr lvl="1"/>
            <a:r>
              <a:rPr lang="en-US" sz="2400">
                <a:latin typeface="Cambria" panose="02040503050406030204" pitchFamily="18" charset="0"/>
              </a:rPr>
              <a:t>[3] Visual Studio</a:t>
            </a:r>
          </a:p>
          <a:p>
            <a:pPr lvl="1"/>
            <a:r>
              <a:rPr lang="en-US" sz="2400">
                <a:latin typeface="Cambria" panose="02040503050406030204" pitchFamily="18" charset="0"/>
              </a:rPr>
              <a:t>[4] MySQL WorkBench, Microsoft SQL Server, </a:t>
            </a:r>
            <a:r>
              <a:rPr lang="en-US" sz="2400">
                <a:latin typeface="Cambria" panose="02040503050406030204" pitchFamily="18" charset="0"/>
              </a:rPr>
              <a:t>SQLite </a:t>
            </a:r>
            <a:r>
              <a:rPr lang="en-US" sz="2400" smtClean="0">
                <a:latin typeface="Cambria" panose="02040503050406030204" pitchFamily="18" charset="0"/>
              </a:rPr>
              <a:t>Database</a:t>
            </a:r>
            <a:endParaRPr lang="en-US" sz="2400">
              <a:latin typeface="Cambria" panose="02040503050406030204" pitchFamily="18" charset="0"/>
            </a:endParaRPr>
          </a:p>
        </p:txBody>
      </p:sp>
    </p:spTree>
    <p:extLst>
      <p:ext uri="{BB962C8B-B14F-4D97-AF65-F5344CB8AC3E}">
        <p14:creationId xmlns:p14="http://schemas.microsoft.com/office/powerpoint/2010/main" val="240415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grpSp>
        <p:nvGrpSpPr>
          <p:cNvPr id="2" name="Group 1">
            <a:extLst>
              <a:ext uri="{FF2B5EF4-FFF2-40B4-BE49-F238E27FC236}">
                <a16:creationId xmlns:a16="http://schemas.microsoft.com/office/drawing/2014/main" id="{51A46954-015D-3592-10D7-8A6E0C21AD82}"/>
              </a:ext>
            </a:extLst>
          </p:cNvPr>
          <p:cNvGrpSpPr/>
          <p:nvPr/>
        </p:nvGrpSpPr>
        <p:grpSpPr>
          <a:xfrm>
            <a:off x="152400" y="482600"/>
            <a:ext cx="4620576" cy="508000"/>
            <a:chOff x="789624" y="1191463"/>
            <a:chExt cx="4620576" cy="508000"/>
          </a:xfrm>
        </p:grpSpPr>
        <p:sp>
          <p:nvSpPr>
            <p:cNvPr id="3" name="AutoShape 52">
              <a:extLst>
                <a:ext uri="{FF2B5EF4-FFF2-40B4-BE49-F238E27FC236}">
                  <a16:creationId xmlns:a16="http://schemas.microsoft.com/office/drawing/2014/main" id="{9FAE1AFB-689F-0655-3BDC-C3E59221AA5E}"/>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Tài liệu học tập</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D90C4E2C-EB98-5DD9-C6C4-A6F2348FFD33}"/>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EEFA21E6-4AF5-F52D-FDCE-C3B9636205C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33CD66CC-ED56-4E0E-E3DB-D5D0057B25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F7DF3577-50FF-2DA7-6C02-E48F0F0F5591}"/>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738CA455-B53E-13EA-C954-6DD77C36D59A}"/>
              </a:ext>
            </a:extLst>
          </p:cNvPr>
          <p:cNvSpPr txBox="1">
            <a:spLocks/>
          </p:cNvSpPr>
          <p:nvPr/>
        </p:nvSpPr>
        <p:spPr>
          <a:xfrm>
            <a:off x="457200" y="1076325"/>
            <a:ext cx="113538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Giáo trình chính: </a:t>
            </a:r>
          </a:p>
          <a:p>
            <a:pPr marL="0" indent="0">
              <a:buNone/>
            </a:pPr>
            <a:r>
              <a:rPr lang="en-US" sz="2400" smtClean="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1] Python for Data Analysis, Wes McKinney, Publisher O'REILLY, 2022</a:t>
            </a:r>
          </a:p>
          <a:p>
            <a:pPr marL="0" indent="0">
              <a:buNone/>
            </a:pPr>
            <a:r>
              <a:rPr lang="en-US" sz="2400">
                <a:latin typeface="Times New Roman" panose="02020603050405020304" pitchFamily="18" charset="0"/>
                <a:cs typeface="Times New Roman" panose="02020603050405020304" pitchFamily="18" charset="0"/>
              </a:rPr>
              <a:t>Link download: </a:t>
            </a:r>
          </a:p>
          <a:p>
            <a:pPr marL="0" indent="0">
              <a:buNone/>
            </a:pPr>
            <a:r>
              <a:rPr lang="en-US" sz="2400">
                <a:latin typeface="Times New Roman" panose="02020603050405020304" pitchFamily="18" charset="0"/>
                <a:cs typeface="Times New Roman" panose="02020603050405020304" pitchFamily="18" charset="0"/>
                <a:hlinkClick r:id="rId3"/>
              </a:rPr>
              <a:t>https</a:t>
            </a:r>
            <a:r>
              <a:rPr lang="en-US" sz="2400">
                <a:latin typeface="Times New Roman" panose="02020603050405020304" pitchFamily="18" charset="0"/>
                <a:cs typeface="Times New Roman" panose="02020603050405020304" pitchFamily="18" charset="0"/>
                <a:hlinkClick r:id="rId3"/>
              </a:rPr>
              <a:t>://</a:t>
            </a:r>
            <a:r>
              <a:rPr lang="en-US" sz="2400" smtClean="0">
                <a:latin typeface="Times New Roman" panose="02020603050405020304" pitchFamily="18" charset="0"/>
                <a:cs typeface="Times New Roman" panose="02020603050405020304" pitchFamily="18" charset="0"/>
                <a:hlinkClick r:id="rId3"/>
              </a:rPr>
              <a:t>tranduythanh.com/ebooks/Python-for-Data-Analysis-Data-OReillyMedia-2022.pdf</a:t>
            </a:r>
            <a:r>
              <a:rPr lang="en-US" sz="2400" smtClean="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pPr marL="0" indent="0">
              <a:buNone/>
            </a:pPr>
            <a:r>
              <a:rPr lang="en-US" sz="2400" smtClean="0">
                <a:latin typeface="Times New Roman" panose="02020603050405020304" pitchFamily="18" charset="0"/>
                <a:cs typeface="Times New Roman" panose="02020603050405020304" pitchFamily="18" charset="0"/>
              </a:rPr>
              <a:t>     </a:t>
            </a:r>
          </a:p>
          <a:p>
            <a:pPr marL="0" indent="0">
              <a:buNone/>
            </a:pPr>
            <a:r>
              <a:rPr lang="en-US" sz="2400" smtClean="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2] MACHINE LEARNING FOR BUSINESS ANALYTICS: Concepts, Techniques, and Application With JMP PRO, 2023, Wiley publisher</a:t>
            </a:r>
          </a:p>
          <a:p>
            <a:pPr marL="0" indent="0">
              <a:buNone/>
            </a:pPr>
            <a:r>
              <a:rPr lang="en-US" sz="2400">
                <a:latin typeface="Times New Roman" panose="02020603050405020304" pitchFamily="18" charset="0"/>
                <a:cs typeface="Times New Roman" panose="02020603050405020304" pitchFamily="18" charset="0"/>
              </a:rPr>
              <a:t>Link download:</a:t>
            </a:r>
          </a:p>
          <a:p>
            <a:pPr marL="0" indent="0">
              <a:buNone/>
            </a:pPr>
            <a:r>
              <a:rPr lang="en-US" sz="2400">
                <a:latin typeface="Times New Roman" panose="02020603050405020304" pitchFamily="18" charset="0"/>
                <a:cs typeface="Times New Roman" panose="02020603050405020304" pitchFamily="18" charset="0"/>
                <a:hlinkClick r:id="rId4"/>
              </a:rPr>
              <a:t>https</a:t>
            </a:r>
            <a:r>
              <a:rPr lang="en-US" sz="2400">
                <a:latin typeface="Times New Roman" panose="02020603050405020304" pitchFamily="18" charset="0"/>
                <a:cs typeface="Times New Roman" panose="02020603050405020304" pitchFamily="18" charset="0"/>
                <a:hlinkClick r:id="rId4"/>
              </a:rPr>
              <a:t>://</a:t>
            </a:r>
            <a:r>
              <a:rPr lang="en-US" sz="2400" smtClean="0">
                <a:latin typeface="Times New Roman" panose="02020603050405020304" pitchFamily="18" charset="0"/>
                <a:cs typeface="Times New Roman" panose="02020603050405020304" pitchFamily="18" charset="0"/>
                <a:hlinkClick r:id="rId4"/>
              </a:rPr>
              <a:t>tranduythanh.com/ebooks/Machine-learning-for-business-analytics-concepts-techniques-and-applications-2023.pdf</a:t>
            </a:r>
            <a:r>
              <a:rPr lang="en-US" sz="2400" smtClean="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811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grpSp>
        <p:nvGrpSpPr>
          <p:cNvPr id="2" name="Group 1">
            <a:extLst>
              <a:ext uri="{FF2B5EF4-FFF2-40B4-BE49-F238E27FC236}">
                <a16:creationId xmlns:a16="http://schemas.microsoft.com/office/drawing/2014/main" id="{51A46954-015D-3592-10D7-8A6E0C21AD82}"/>
              </a:ext>
            </a:extLst>
          </p:cNvPr>
          <p:cNvGrpSpPr/>
          <p:nvPr/>
        </p:nvGrpSpPr>
        <p:grpSpPr>
          <a:xfrm>
            <a:off x="152400" y="482600"/>
            <a:ext cx="4620576" cy="508000"/>
            <a:chOff x="789624" y="1191463"/>
            <a:chExt cx="4620576" cy="508000"/>
          </a:xfrm>
        </p:grpSpPr>
        <p:sp>
          <p:nvSpPr>
            <p:cNvPr id="3" name="AutoShape 52">
              <a:extLst>
                <a:ext uri="{FF2B5EF4-FFF2-40B4-BE49-F238E27FC236}">
                  <a16:creationId xmlns:a16="http://schemas.microsoft.com/office/drawing/2014/main" id="{9FAE1AFB-689F-0655-3BDC-C3E59221AA5E}"/>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Tài liệu học tập</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D90C4E2C-EB98-5DD9-C6C4-A6F2348FFD33}"/>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EEFA21E6-4AF5-F52D-FDCE-C3B9636205C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33CD66CC-ED56-4E0E-E3DB-D5D0057B25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F7DF3577-50FF-2DA7-6C02-E48F0F0F5591}"/>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738CA455-B53E-13EA-C954-6DD77C36D59A}"/>
              </a:ext>
            </a:extLst>
          </p:cNvPr>
          <p:cNvSpPr txBox="1">
            <a:spLocks/>
          </p:cNvSpPr>
          <p:nvPr/>
        </p:nvSpPr>
        <p:spPr>
          <a:xfrm>
            <a:off x="457200" y="1076325"/>
            <a:ext cx="113538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US" sz="2400" b="1" smtClean="0">
                <a:latin typeface="Times New Roman" panose="02020603050405020304" pitchFamily="18" charset="0"/>
                <a:cs typeface="Times New Roman" panose="02020603050405020304" pitchFamily="18" charset="0"/>
              </a:rPr>
              <a:t>Tài </a:t>
            </a:r>
            <a:r>
              <a:rPr lang="en-US" sz="2400" b="1">
                <a:latin typeface="Times New Roman" panose="02020603050405020304" pitchFamily="18" charset="0"/>
                <a:cs typeface="Times New Roman" panose="02020603050405020304" pitchFamily="18" charset="0"/>
              </a:rPr>
              <a:t>liệu tham </a:t>
            </a:r>
            <a:r>
              <a:rPr lang="en-US" sz="2400" b="1" smtClean="0">
                <a:latin typeface="Times New Roman" panose="02020603050405020304" pitchFamily="18" charset="0"/>
                <a:cs typeface="Times New Roman" panose="02020603050405020304" pitchFamily="18" charset="0"/>
              </a:rPr>
              <a:t>khảo</a:t>
            </a:r>
          </a:p>
          <a:p>
            <a:pPr marL="457200" lvl="1" indent="0">
              <a:buNone/>
            </a:pPr>
            <a:r>
              <a:rPr lang="en-US" sz="2400" smtClean="0">
                <a:latin typeface="Times New Roman" panose="02020603050405020304" pitchFamily="18" charset="0"/>
                <a:cs typeface="Times New Roman" panose="02020603050405020304" pitchFamily="18" charset="0"/>
              </a:rPr>
              <a:t>[3] Introduction to Machine Learning with Python, Andreas C. Müller &amp; Sarah Guido, Publisher O'REILLY, 2017</a:t>
            </a:r>
          </a:p>
          <a:p>
            <a:pPr marL="457200" lvl="1" indent="0">
              <a:buNone/>
            </a:pPr>
            <a:r>
              <a:rPr lang="en-US" sz="2400" smtClean="0">
                <a:latin typeface="Times New Roman" panose="02020603050405020304" pitchFamily="18" charset="0"/>
                <a:cs typeface="Times New Roman" panose="02020603050405020304" pitchFamily="18" charset="0"/>
              </a:rPr>
              <a:t>Link </a:t>
            </a:r>
            <a:r>
              <a:rPr lang="en-US" sz="2400">
                <a:latin typeface="Times New Roman" panose="02020603050405020304" pitchFamily="18" charset="0"/>
                <a:cs typeface="Times New Roman" panose="02020603050405020304" pitchFamily="18" charset="0"/>
              </a:rPr>
              <a:t>download:</a:t>
            </a:r>
          </a:p>
          <a:p>
            <a:pPr marL="457200" lvl="1" indent="0">
              <a:buNone/>
            </a:pPr>
            <a:r>
              <a:rPr lang="en-US" sz="2400">
                <a:latin typeface="Times New Roman" panose="02020603050405020304" pitchFamily="18" charset="0"/>
                <a:cs typeface="Times New Roman" panose="02020603050405020304" pitchFamily="18" charset="0"/>
                <a:hlinkClick r:id="rId3"/>
              </a:rPr>
              <a:t>https</a:t>
            </a:r>
            <a:r>
              <a:rPr lang="en-US" sz="2400">
                <a:latin typeface="Times New Roman" panose="02020603050405020304" pitchFamily="18" charset="0"/>
                <a:cs typeface="Times New Roman" panose="02020603050405020304" pitchFamily="18" charset="0"/>
                <a:hlinkClick r:id="rId3"/>
              </a:rPr>
              <a:t>://</a:t>
            </a:r>
            <a:r>
              <a:rPr lang="en-US" sz="2400" smtClean="0">
                <a:latin typeface="Times New Roman" panose="02020603050405020304" pitchFamily="18" charset="0"/>
                <a:cs typeface="Times New Roman" panose="02020603050405020304" pitchFamily="18" charset="0"/>
                <a:hlinkClick r:id="rId3"/>
              </a:rPr>
              <a:t>tranduythanh.com/ebooks/Introduction-to-Machine-Learning-with-Python-2017.pdf</a:t>
            </a:r>
            <a:r>
              <a:rPr lang="en-US" sz="2400" smtClean="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pPr marL="457200" lvl="1" indent="0">
              <a:buNone/>
            </a:pPr>
            <a:r>
              <a:rPr lang="en-US" sz="2400">
                <a:latin typeface="Times New Roman" panose="02020603050405020304" pitchFamily="18" charset="0"/>
                <a:cs typeface="Times New Roman" panose="02020603050405020304" pitchFamily="18" charset="0"/>
              </a:rPr>
              <a:t>[4] Create GUI Applications with Python &amp; Qt6, Martin Fitzpatrick, 2022</a:t>
            </a:r>
          </a:p>
          <a:p>
            <a:pPr marL="457200" lvl="1" indent="0">
              <a:buNone/>
            </a:pPr>
            <a:r>
              <a:rPr lang="en-US" sz="2400">
                <a:latin typeface="Times New Roman" panose="02020603050405020304" pitchFamily="18" charset="0"/>
                <a:cs typeface="Times New Roman" panose="02020603050405020304" pitchFamily="18" charset="0"/>
              </a:rPr>
              <a:t>Link download:</a:t>
            </a:r>
          </a:p>
          <a:p>
            <a:pPr marL="457200" lvl="1" indent="0">
              <a:buNone/>
            </a:pPr>
            <a:r>
              <a:rPr lang="en-US" sz="2400">
                <a:latin typeface="Times New Roman" panose="02020603050405020304" pitchFamily="18" charset="0"/>
                <a:cs typeface="Times New Roman" panose="02020603050405020304" pitchFamily="18" charset="0"/>
                <a:hlinkClick r:id="rId4"/>
              </a:rPr>
              <a:t>https</a:t>
            </a:r>
            <a:r>
              <a:rPr lang="en-US" sz="2400">
                <a:latin typeface="Times New Roman" panose="02020603050405020304" pitchFamily="18" charset="0"/>
                <a:cs typeface="Times New Roman" panose="02020603050405020304" pitchFamily="18" charset="0"/>
                <a:hlinkClick r:id="rId4"/>
              </a:rPr>
              <a:t>://</a:t>
            </a:r>
            <a:r>
              <a:rPr lang="en-US" sz="2400" smtClean="0">
                <a:latin typeface="Times New Roman" panose="02020603050405020304" pitchFamily="18" charset="0"/>
                <a:cs typeface="Times New Roman" panose="02020603050405020304" pitchFamily="18" charset="0"/>
                <a:hlinkClick r:id="rId4"/>
              </a:rPr>
              <a:t>tranduythanh.com/ebooks/create-gui-applications-pyqt6.pdf</a:t>
            </a:r>
            <a:r>
              <a:rPr lang="en-US" sz="2400" smtClean="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256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grpSp>
        <p:nvGrpSpPr>
          <p:cNvPr id="2" name="Group 1">
            <a:extLst>
              <a:ext uri="{FF2B5EF4-FFF2-40B4-BE49-F238E27FC236}">
                <a16:creationId xmlns:a16="http://schemas.microsoft.com/office/drawing/2014/main" id="{51A46954-015D-3592-10D7-8A6E0C21AD82}"/>
              </a:ext>
            </a:extLst>
          </p:cNvPr>
          <p:cNvGrpSpPr/>
          <p:nvPr/>
        </p:nvGrpSpPr>
        <p:grpSpPr>
          <a:xfrm>
            <a:off x="152400" y="482600"/>
            <a:ext cx="4620576" cy="508000"/>
            <a:chOff x="789624" y="1191463"/>
            <a:chExt cx="4620576" cy="508000"/>
          </a:xfrm>
        </p:grpSpPr>
        <p:sp>
          <p:nvSpPr>
            <p:cNvPr id="3" name="AutoShape 52">
              <a:extLst>
                <a:ext uri="{FF2B5EF4-FFF2-40B4-BE49-F238E27FC236}">
                  <a16:creationId xmlns:a16="http://schemas.microsoft.com/office/drawing/2014/main" id="{9FAE1AFB-689F-0655-3BDC-C3E59221AA5E}"/>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Tài liệu học tập</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D90C4E2C-EB98-5DD9-C6C4-A6F2348FFD33}"/>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EEFA21E6-4AF5-F52D-FDCE-C3B9636205C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33CD66CC-ED56-4E0E-E3DB-D5D0057B25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F7DF3577-50FF-2DA7-6C02-E48F0F0F5591}"/>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1" name="Content Placeholder 2">
            <a:extLst>
              <a:ext uri="{FF2B5EF4-FFF2-40B4-BE49-F238E27FC236}">
                <a16:creationId xmlns:a16="http://schemas.microsoft.com/office/drawing/2014/main" id="{A696A68F-B526-27FA-F525-6FAEEE4C0A25}"/>
              </a:ext>
            </a:extLst>
          </p:cNvPr>
          <p:cNvSpPr txBox="1">
            <a:spLocks/>
          </p:cNvSpPr>
          <p:nvPr/>
        </p:nvSpPr>
        <p:spPr>
          <a:xfrm>
            <a:off x="457200" y="1076325"/>
            <a:ext cx="113538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US" sz="2400" smtClean="0">
                <a:latin typeface="Cambria" panose="02040503050406030204" pitchFamily="18" charset="0"/>
              </a:rPr>
              <a:t>Website</a:t>
            </a:r>
            <a:r>
              <a:rPr lang="en-US" sz="2400" smtClean="0">
                <a:latin typeface="Cambria" panose="02040503050406030204" pitchFamily="18" charset="0"/>
              </a:rPr>
              <a:t>:</a:t>
            </a:r>
            <a:endParaRPr lang="en-US" sz="2400">
              <a:latin typeface="Cambria" panose="02040503050406030204" pitchFamily="18" charset="0"/>
            </a:endParaRPr>
          </a:p>
          <a:p>
            <a:pPr lvl="1"/>
            <a:r>
              <a:rPr lang="en-US" sz="2400">
                <a:latin typeface="Cambria" panose="02040503050406030204" pitchFamily="18" charset="0"/>
              </a:rPr>
              <a:t>[1] </a:t>
            </a:r>
            <a:r>
              <a:rPr lang="en-US" sz="2400">
                <a:latin typeface="Cambria" panose="02040503050406030204" pitchFamily="18" charset="0"/>
                <a:hlinkClick r:id="rId3"/>
              </a:rPr>
              <a:t>https</a:t>
            </a:r>
            <a:r>
              <a:rPr lang="en-US" sz="2400">
                <a:latin typeface="Cambria" panose="02040503050406030204" pitchFamily="18" charset="0"/>
                <a:hlinkClick r:id="rId3"/>
              </a:rPr>
              <a:t>://</a:t>
            </a:r>
            <a:r>
              <a:rPr lang="en-US" sz="2400" smtClean="0">
                <a:latin typeface="Cambria" panose="02040503050406030204" pitchFamily="18" charset="0"/>
                <a:hlinkClick r:id="rId3"/>
              </a:rPr>
              <a:t>tranduythanh.com</a:t>
            </a:r>
            <a:r>
              <a:rPr lang="en-US" sz="2400" smtClean="0">
                <a:latin typeface="Cambria" panose="02040503050406030204" pitchFamily="18" charset="0"/>
              </a:rPr>
              <a:t>  </a:t>
            </a:r>
            <a:endParaRPr lang="en-US" sz="2400">
              <a:latin typeface="Cambria" panose="02040503050406030204" pitchFamily="18" charset="0"/>
            </a:endParaRPr>
          </a:p>
          <a:p>
            <a:pPr lvl="1"/>
            <a:r>
              <a:rPr lang="en-US" sz="2400">
                <a:latin typeface="Cambria" panose="02040503050406030204" pitchFamily="18" charset="0"/>
              </a:rPr>
              <a:t>[2] </a:t>
            </a:r>
            <a:r>
              <a:rPr lang="en-US" sz="2400">
                <a:latin typeface="Cambria" panose="02040503050406030204" pitchFamily="18" charset="0"/>
                <a:hlinkClick r:id="rId4"/>
              </a:rPr>
              <a:t>https</a:t>
            </a:r>
            <a:r>
              <a:rPr lang="en-US" sz="2400">
                <a:latin typeface="Cambria" panose="02040503050406030204" pitchFamily="18" charset="0"/>
                <a:hlinkClick r:id="rId4"/>
              </a:rPr>
              <a:t>://</a:t>
            </a:r>
            <a:r>
              <a:rPr lang="en-US" sz="2400" smtClean="0">
                <a:latin typeface="Cambria" panose="02040503050406030204" pitchFamily="18" charset="0"/>
                <a:hlinkClick r:id="rId4"/>
              </a:rPr>
              <a:t>tranduythanh.com/pyqt6-machine-learning</a:t>
            </a:r>
            <a:r>
              <a:rPr lang="en-US" sz="2400" smtClean="0">
                <a:latin typeface="Cambria" panose="02040503050406030204" pitchFamily="18" charset="0"/>
              </a:rPr>
              <a:t>  </a:t>
            </a:r>
            <a:endParaRPr lang="en-US" sz="2400">
              <a:latin typeface="Cambria" panose="02040503050406030204" pitchFamily="18" charset="0"/>
            </a:endParaRPr>
          </a:p>
          <a:p>
            <a:pPr lvl="1"/>
            <a:r>
              <a:rPr lang="en-US" sz="2400">
                <a:latin typeface="Cambria" panose="02040503050406030204" pitchFamily="18" charset="0"/>
              </a:rPr>
              <a:t>[3] </a:t>
            </a:r>
            <a:r>
              <a:rPr lang="en-US" sz="2400">
                <a:latin typeface="Cambria" panose="02040503050406030204" pitchFamily="18" charset="0"/>
                <a:hlinkClick r:id="rId5"/>
              </a:rPr>
              <a:t>https</a:t>
            </a:r>
            <a:r>
              <a:rPr lang="en-US" sz="2400">
                <a:latin typeface="Cambria" panose="02040503050406030204" pitchFamily="18" charset="0"/>
                <a:hlinkClick r:id="rId5"/>
              </a:rPr>
              <a:t>://</a:t>
            </a:r>
            <a:r>
              <a:rPr lang="en-US" sz="2400" smtClean="0">
                <a:latin typeface="Cambria" panose="02040503050406030204" pitchFamily="18" charset="0"/>
                <a:hlinkClick r:id="rId5"/>
              </a:rPr>
              <a:t>scikit-learn.org</a:t>
            </a:r>
            <a:r>
              <a:rPr lang="en-US" sz="2400" smtClean="0">
                <a:latin typeface="Cambria" panose="02040503050406030204" pitchFamily="18" charset="0"/>
              </a:rPr>
              <a:t>  </a:t>
            </a:r>
            <a:r>
              <a:rPr lang="en-US" sz="2400">
                <a:latin typeface="Cambria" panose="02040503050406030204" pitchFamily="18" charset="0"/>
              </a:rPr>
              <a:t>	</a:t>
            </a:r>
          </a:p>
          <a:p>
            <a:pPr lvl="1"/>
            <a:r>
              <a:rPr lang="en-US" sz="2400">
                <a:latin typeface="Cambria" panose="02040503050406030204" pitchFamily="18" charset="0"/>
              </a:rPr>
              <a:t>[4] </a:t>
            </a:r>
            <a:r>
              <a:rPr lang="en-US" sz="2400">
                <a:latin typeface="Cambria" panose="02040503050406030204" pitchFamily="18" charset="0"/>
                <a:hlinkClick r:id="rId6"/>
              </a:rPr>
              <a:t>https</a:t>
            </a:r>
            <a:r>
              <a:rPr lang="en-US" sz="2400">
                <a:latin typeface="Cambria" panose="02040503050406030204" pitchFamily="18" charset="0"/>
                <a:hlinkClick r:id="rId6"/>
              </a:rPr>
              <a:t>://</a:t>
            </a:r>
            <a:r>
              <a:rPr lang="en-US" sz="2400" smtClean="0">
                <a:latin typeface="Cambria" panose="02040503050406030204" pitchFamily="18" charset="0"/>
                <a:hlinkClick r:id="rId6"/>
              </a:rPr>
              <a:t>dotnet.microsoft.com/en-us/apps/machinelearning-ai/ml-dotnet</a:t>
            </a:r>
            <a:r>
              <a:rPr lang="en-US" sz="2400" smtClean="0">
                <a:latin typeface="Cambria" panose="02040503050406030204" pitchFamily="18" charset="0"/>
              </a:rPr>
              <a:t> </a:t>
            </a:r>
            <a:endParaRPr lang="en-US" sz="2400">
              <a:latin typeface="Cambria" panose="02040503050406030204" pitchFamily="18" charset="0"/>
            </a:endParaRPr>
          </a:p>
          <a:p>
            <a:pPr lvl="1"/>
            <a:r>
              <a:rPr lang="en-US" sz="2400">
                <a:latin typeface="Cambria" panose="02040503050406030204" pitchFamily="18" charset="0"/>
              </a:rPr>
              <a:t>[5] </a:t>
            </a:r>
            <a:r>
              <a:rPr lang="en-US" sz="2400">
                <a:latin typeface="Cambria" panose="02040503050406030204" pitchFamily="18" charset="0"/>
                <a:hlinkClick r:id="rId7"/>
              </a:rPr>
              <a:t>https</a:t>
            </a:r>
            <a:r>
              <a:rPr lang="en-US" sz="2400">
                <a:latin typeface="Cambria" panose="02040503050406030204" pitchFamily="18" charset="0"/>
                <a:hlinkClick r:id="rId7"/>
              </a:rPr>
              <a:t>://</a:t>
            </a:r>
            <a:r>
              <a:rPr lang="en-US" sz="2400" smtClean="0">
                <a:latin typeface="Cambria" panose="02040503050406030204" pitchFamily="18" charset="0"/>
                <a:hlinkClick r:id="rId7"/>
              </a:rPr>
              <a:t>developer.android.com/ml</a:t>
            </a:r>
            <a:r>
              <a:rPr lang="en-US" sz="2400" smtClean="0">
                <a:latin typeface="Cambria" panose="02040503050406030204" pitchFamily="18" charset="0"/>
              </a:rPr>
              <a:t>  </a:t>
            </a:r>
            <a:endParaRPr lang="en-US" sz="2400">
              <a:latin typeface="Cambria" panose="02040503050406030204" pitchFamily="18" charset="0"/>
            </a:endParaRPr>
          </a:p>
          <a:p>
            <a:pPr lvl="1"/>
            <a:r>
              <a:rPr lang="en-US" sz="2400">
                <a:latin typeface="Cambria" panose="02040503050406030204" pitchFamily="18" charset="0"/>
              </a:rPr>
              <a:t>[6] </a:t>
            </a:r>
            <a:r>
              <a:rPr lang="en-US" sz="2400">
                <a:latin typeface="Cambria" panose="02040503050406030204" pitchFamily="18" charset="0"/>
                <a:hlinkClick r:id="rId8"/>
              </a:rPr>
              <a:t>https</a:t>
            </a:r>
            <a:r>
              <a:rPr lang="en-US" sz="2400">
                <a:latin typeface="Cambria" panose="02040503050406030204" pitchFamily="18" charset="0"/>
                <a:hlinkClick r:id="rId8"/>
              </a:rPr>
              <a:t>://</a:t>
            </a:r>
            <a:r>
              <a:rPr lang="en-US" sz="2400" smtClean="0">
                <a:latin typeface="Cambria" panose="02040503050406030204" pitchFamily="18" charset="0"/>
                <a:hlinkClick r:id="rId8"/>
              </a:rPr>
              <a:t>machinelearningcoban.com</a:t>
            </a:r>
            <a:r>
              <a:rPr lang="en-US" sz="2400" smtClean="0">
                <a:latin typeface="Cambria" panose="02040503050406030204" pitchFamily="18" charset="0"/>
              </a:rPr>
              <a:t>  </a:t>
            </a:r>
            <a:endParaRPr lang="en-US" sz="2400">
              <a:latin typeface="Cambria" panose="02040503050406030204" pitchFamily="18" charset="0"/>
            </a:endParaRPr>
          </a:p>
        </p:txBody>
      </p:sp>
    </p:spTree>
    <p:extLst>
      <p:ext uri="{BB962C8B-B14F-4D97-AF65-F5344CB8AC3E}">
        <p14:creationId xmlns:p14="http://schemas.microsoft.com/office/powerpoint/2010/main" val="369627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482600"/>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Thông Tin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8E6E6F45-0E21-2332-E20D-00463EF17E7E}"/>
              </a:ext>
            </a:extLst>
          </p:cNvPr>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vi-VN" sz="2800" b="1">
                <a:latin typeface="Cambria" panose="02040503050406030204" pitchFamily="18" charset="0"/>
              </a:rPr>
              <a:t>Tên môn học: </a:t>
            </a:r>
            <a:endParaRPr lang="en-US" sz="2800" b="1">
              <a:latin typeface="Cambria" panose="02040503050406030204" pitchFamily="18" charset="0"/>
            </a:endParaRPr>
          </a:p>
          <a:p>
            <a:pPr marL="0" indent="0" algn="ctr">
              <a:buNone/>
            </a:pPr>
            <a:r>
              <a:rPr lang="en-US" sz="2800" b="1" smtClean="0">
                <a:latin typeface="Cambria" panose="02040503050406030204" pitchFamily="18" charset="0"/>
              </a:rPr>
              <a:t>Học máy trong phân tích kinh doanh</a:t>
            </a:r>
            <a:endParaRPr lang="en-US" sz="2800" b="1">
              <a:latin typeface="Cambria" panose="02040503050406030204" pitchFamily="18" charset="0"/>
            </a:endParaRPr>
          </a:p>
          <a:p>
            <a:pPr algn="just">
              <a:buFont typeface="Wingdings" panose="05000000000000000000" pitchFamily="2" charset="2"/>
              <a:buChar char="ü"/>
            </a:pPr>
            <a:r>
              <a:rPr lang="en-US" sz="2800" b="1">
                <a:latin typeface="Cambria" panose="02040503050406030204" pitchFamily="18" charset="0"/>
              </a:rPr>
              <a:t>Số tín chỉ: </a:t>
            </a:r>
            <a:r>
              <a:rPr lang="en-US" sz="2800" smtClean="0">
                <a:latin typeface="Cambria" panose="02040503050406030204" pitchFamily="18" charset="0"/>
              </a:rPr>
              <a:t>3 </a:t>
            </a:r>
            <a:r>
              <a:rPr lang="en-US" sz="2800">
                <a:latin typeface="Cambria" panose="02040503050406030204" pitchFamily="18" charset="0"/>
              </a:rPr>
              <a:t>tín chỉ </a:t>
            </a:r>
            <a:r>
              <a:rPr lang="en-US" sz="2800" smtClean="0">
                <a:latin typeface="Cambria" panose="02040503050406030204" pitchFamily="18" charset="0"/>
              </a:rPr>
              <a:t>(Thực hành tích hợp trên lớp lý thuyết)</a:t>
            </a:r>
            <a:endParaRPr lang="en-US" sz="2800">
              <a:latin typeface="Cambria" panose="02040503050406030204" pitchFamily="18" charset="0"/>
            </a:endParaRPr>
          </a:p>
          <a:p>
            <a:pPr algn="just">
              <a:buFont typeface="Wingdings" panose="05000000000000000000" pitchFamily="2" charset="2"/>
              <a:buChar char="ü"/>
            </a:pPr>
            <a:r>
              <a:rPr lang="en-US" sz="2800" b="1">
                <a:latin typeface="Cambria" panose="02040503050406030204" pitchFamily="18" charset="0"/>
              </a:rPr>
              <a:t>Hệ đào tạo: </a:t>
            </a:r>
            <a:r>
              <a:rPr lang="en-US" sz="2800">
                <a:latin typeface="Cambria" panose="02040503050406030204" pitchFamily="18" charset="0"/>
              </a:rPr>
              <a:t>Đại học</a:t>
            </a:r>
          </a:p>
          <a:p>
            <a:pPr algn="just">
              <a:buFont typeface="Wingdings" panose="05000000000000000000" pitchFamily="2" charset="2"/>
              <a:buChar char="ü"/>
            </a:pPr>
            <a:r>
              <a:rPr lang="en-US" sz="2800" b="1">
                <a:latin typeface="Cambria" panose="02040503050406030204" pitchFamily="18" charset="0"/>
              </a:rPr>
              <a:t>Khoa chủ quản: </a:t>
            </a:r>
            <a:r>
              <a:rPr lang="en-US" sz="2800">
                <a:latin typeface="Cambria" panose="02040503050406030204" pitchFamily="18" charset="0"/>
              </a:rPr>
              <a:t>Hệ thống thông tin</a:t>
            </a:r>
          </a:p>
          <a:p>
            <a:pPr algn="just">
              <a:buFont typeface="Wingdings" panose="05000000000000000000" pitchFamily="2" charset="2"/>
              <a:buChar char="ü"/>
            </a:pPr>
            <a:r>
              <a:rPr lang="vi-VN" sz="2800" b="1">
                <a:latin typeface="Cambria" panose="02040503050406030204" pitchFamily="18" charset="0"/>
              </a:rPr>
              <a:t>M</a:t>
            </a:r>
            <a:r>
              <a:rPr lang="en-US" sz="2800" b="1">
                <a:latin typeface="Cambria" panose="02040503050406030204" pitchFamily="18" charset="0"/>
              </a:rPr>
              <a:t>ôn học</a:t>
            </a:r>
            <a:r>
              <a:rPr lang="vi-VN" sz="2800" b="1">
                <a:latin typeface="Cambria" panose="02040503050406030204" pitchFamily="18" charset="0"/>
              </a:rPr>
              <a:t> trước: </a:t>
            </a:r>
            <a:r>
              <a:rPr lang="vi-VN" sz="2800">
                <a:latin typeface="Cambria" panose="02040503050406030204" pitchFamily="18" charset="0"/>
              </a:rPr>
              <a:t>Tin học </a:t>
            </a:r>
            <a:r>
              <a:rPr lang="vi-VN" sz="2800">
                <a:latin typeface="Cambria" panose="02040503050406030204" pitchFamily="18" charset="0"/>
              </a:rPr>
              <a:t>cơ </a:t>
            </a:r>
            <a:r>
              <a:rPr lang="vi-VN" sz="2800" smtClean="0">
                <a:latin typeface="Cambria" panose="02040503050406030204" pitchFamily="18" charset="0"/>
              </a:rPr>
              <a:t>sở</a:t>
            </a:r>
            <a:r>
              <a:rPr lang="en-US" sz="2800" smtClean="0">
                <a:latin typeface="Cambria" panose="02040503050406030204" pitchFamily="18" charset="0"/>
              </a:rPr>
              <a:t>/Tư duy lập trình</a:t>
            </a:r>
            <a:r>
              <a:rPr lang="vi-VN" sz="2800" smtClean="0">
                <a:latin typeface="Cambria" panose="02040503050406030204" pitchFamily="18" charset="0"/>
              </a:rPr>
              <a:t>, </a:t>
            </a:r>
            <a:r>
              <a:rPr lang="vi-VN" sz="2800">
                <a:latin typeface="Cambria" panose="02040503050406030204" pitchFamily="18" charset="0"/>
              </a:rPr>
              <a:t>Kỹ thuật lập trình.</a:t>
            </a:r>
            <a:endParaRPr lang="vi-VN" sz="2800">
              <a:latin typeface="Cambria" panose="02040503050406030204" pitchFamily="18" charset="0"/>
            </a:endParaRPr>
          </a:p>
          <a:p>
            <a:pPr algn="just">
              <a:buFont typeface="Wingdings" panose="05000000000000000000" pitchFamily="2" charset="2"/>
              <a:buChar char="ü"/>
            </a:pPr>
            <a:r>
              <a:rPr lang="vi-VN" sz="2800" b="1">
                <a:latin typeface="Cambria" panose="02040503050406030204" pitchFamily="18" charset="0"/>
              </a:rPr>
              <a:t>M</a:t>
            </a:r>
            <a:r>
              <a:rPr lang="en-US" sz="2800" b="1">
                <a:latin typeface="Cambria" panose="02040503050406030204" pitchFamily="18" charset="0"/>
              </a:rPr>
              <a:t>ôn học</a:t>
            </a:r>
            <a:r>
              <a:rPr lang="vi-VN" sz="2800" b="1">
                <a:latin typeface="Cambria" panose="02040503050406030204" pitchFamily="18" charset="0"/>
              </a:rPr>
              <a:t> song hành: </a:t>
            </a:r>
            <a:r>
              <a:rPr lang="vi-VN" sz="2800">
                <a:latin typeface="Cambria" panose="02040503050406030204" pitchFamily="18" charset="0"/>
              </a:rPr>
              <a:t>Cơ sở dữ liệu</a:t>
            </a:r>
            <a:endParaRPr lang="vi-VN" sz="2800">
              <a:latin typeface="Cambria" panose="02040503050406030204" pitchFamily="18" charset="0"/>
            </a:endParaRPr>
          </a:p>
          <a:p>
            <a:pPr algn="just">
              <a:buFont typeface="Wingdings" panose="05000000000000000000" pitchFamily="2" charset="2"/>
              <a:buChar char="ü"/>
            </a:pPr>
            <a:r>
              <a:rPr lang="vi-VN" sz="2800" b="1">
                <a:latin typeface="Cambria" panose="02040503050406030204" pitchFamily="18" charset="0"/>
              </a:rPr>
              <a:t>Yêu cầu khác: </a:t>
            </a:r>
            <a:r>
              <a:rPr lang="en-US" sz="2800">
                <a:latin typeface="Cambria" panose="02040503050406030204" pitchFamily="18" charset="0"/>
              </a:rPr>
              <a:t>Sinh viên cần c</a:t>
            </a:r>
            <a:r>
              <a:rPr lang="vi-VN" sz="2800">
                <a:latin typeface="Cambria" panose="02040503050406030204" pitchFamily="18" charset="0"/>
              </a:rPr>
              <a:t>ó kiến thức về lập trình chuyên sâu, </a:t>
            </a:r>
            <a:r>
              <a:rPr lang="en-US" sz="2800" smtClean="0">
                <a:latin typeface="Cambria" panose="02040503050406030204" pitchFamily="18" charset="0"/>
              </a:rPr>
              <a:t>hiểu biết về </a:t>
            </a:r>
            <a:r>
              <a:rPr lang="vi-VN" sz="2800" smtClean="0">
                <a:latin typeface="Cambria" panose="02040503050406030204" pitchFamily="18" charset="0"/>
              </a:rPr>
              <a:t>cơ </a:t>
            </a:r>
            <a:r>
              <a:rPr lang="vi-VN" sz="2800">
                <a:latin typeface="Cambria" panose="02040503050406030204" pitchFamily="18" charset="0"/>
              </a:rPr>
              <a:t>sở dữ liệu, </a:t>
            </a:r>
            <a:r>
              <a:rPr lang="en-US" sz="2800">
                <a:latin typeface="Cambria" panose="02040503050406030204" pitchFamily="18" charset="0"/>
              </a:rPr>
              <a:t>kỹ năng </a:t>
            </a:r>
            <a:r>
              <a:rPr lang="vi-VN" sz="2800">
                <a:latin typeface="Cambria" panose="02040503050406030204" pitchFamily="18" charset="0"/>
              </a:rPr>
              <a:t>làm việc nhóm và thuyết trình; đọc và hiểu </a:t>
            </a:r>
            <a:r>
              <a:rPr lang="en-US" sz="2800">
                <a:latin typeface="Cambria" panose="02040503050406030204" pitchFamily="18" charset="0"/>
              </a:rPr>
              <a:t>được </a:t>
            </a:r>
            <a:r>
              <a:rPr lang="vi-VN" sz="2800">
                <a:latin typeface="Cambria" panose="02040503050406030204" pitchFamily="18" charset="0"/>
              </a:rPr>
              <a:t>các tài liệu chuyên ngành bằng tiếng Anh.</a:t>
            </a:r>
          </a:p>
          <a:p>
            <a:pPr algn="just">
              <a:buFont typeface="Wingdings" panose="05000000000000000000" pitchFamily="2" charset="2"/>
              <a:buChar char="ü"/>
            </a:pPr>
            <a:endParaRPr lang="en-US" sz="2800">
              <a:latin typeface="Cambria" panose="02040503050406030204" pitchFamily="18" charset="0"/>
            </a:endParaRPr>
          </a:p>
          <a:p>
            <a:pPr algn="just">
              <a:buFont typeface="Wingdings" panose="05000000000000000000" pitchFamily="2" charset="2"/>
              <a:buChar char="ü"/>
            </a:pPr>
            <a:endParaRPr lang="en-US" sz="2800">
              <a:latin typeface="Cambria" panose="02040503050406030204" pitchFamily="18" charset="0"/>
            </a:endParaRPr>
          </a:p>
        </p:txBody>
      </p:sp>
    </p:spTree>
    <p:extLst>
      <p:ext uri="{BB962C8B-B14F-4D97-AF65-F5344CB8AC3E}">
        <p14:creationId xmlns:p14="http://schemas.microsoft.com/office/powerpoint/2010/main" val="3703145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grpSp>
        <p:nvGrpSpPr>
          <p:cNvPr id="2" name="Group 1">
            <a:extLst>
              <a:ext uri="{FF2B5EF4-FFF2-40B4-BE49-F238E27FC236}">
                <a16:creationId xmlns:a16="http://schemas.microsoft.com/office/drawing/2014/main" id="{51226D36-C5A0-0DC8-2214-813B32E42958}"/>
              </a:ext>
            </a:extLst>
          </p:cNvPr>
          <p:cNvGrpSpPr/>
          <p:nvPr/>
        </p:nvGrpSpPr>
        <p:grpSpPr>
          <a:xfrm>
            <a:off x="152400" y="482600"/>
            <a:ext cx="4620576" cy="508000"/>
            <a:chOff x="789624" y="1191463"/>
            <a:chExt cx="4620576" cy="508000"/>
          </a:xfrm>
        </p:grpSpPr>
        <p:sp>
          <p:nvSpPr>
            <p:cNvPr id="3" name="AutoShape 52">
              <a:extLst>
                <a:ext uri="{FF2B5EF4-FFF2-40B4-BE49-F238E27FC236}">
                  <a16:creationId xmlns:a16="http://schemas.microsoft.com/office/drawing/2014/main" id="{B023F21A-96CB-1E39-5B08-7C49343E34B2}"/>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Thông tin Giảng viên</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087F7109-D1B5-CDFB-3833-29A66B32718B}"/>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C4EACDFC-90C5-3A2B-91B7-FDF31F90C0E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B632AEB3-79F2-BCB7-02B4-6279C0AF3944}"/>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8590ABCF-7CB4-481B-C775-BC629856E15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412D75FC-4D5A-3FA4-4B2A-41A64CF34BD1}"/>
              </a:ext>
            </a:extLst>
          </p:cNvPr>
          <p:cNvSpPr txBox="1">
            <a:spLocks/>
          </p:cNvSpPr>
          <p:nvPr/>
        </p:nvSpPr>
        <p:spPr>
          <a:xfrm>
            <a:off x="457200" y="1076325"/>
            <a:ext cx="113538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sz="2800">
                <a:latin typeface="Cambria" panose="02040503050406030204" pitchFamily="18" charset="0"/>
              </a:rPr>
              <a:t>Họ Tên: </a:t>
            </a:r>
            <a:r>
              <a:rPr lang="en-US" sz="2800" b="1">
                <a:latin typeface="Cambria" panose="02040503050406030204" pitchFamily="18" charset="0"/>
              </a:rPr>
              <a:t>Trần Duy Thanh</a:t>
            </a:r>
          </a:p>
          <a:p>
            <a:pPr>
              <a:buFont typeface="Wingdings" panose="05000000000000000000" pitchFamily="2" charset="2"/>
              <a:buChar char="ü"/>
            </a:pPr>
            <a:r>
              <a:rPr lang="en-US">
                <a:latin typeface="Cambria" panose="02040503050406030204" pitchFamily="18" charset="0"/>
              </a:rPr>
              <a:t>Email: </a:t>
            </a:r>
            <a:r>
              <a:rPr lang="en-US">
                <a:latin typeface="Cambria" panose="02040503050406030204" pitchFamily="18" charset="0"/>
                <a:hlinkClick r:id="rId3"/>
              </a:rPr>
              <a:t>thanhtd@uel.edu.vn</a:t>
            </a:r>
            <a:endParaRPr lang="en-US">
              <a:latin typeface="Cambria" panose="02040503050406030204" pitchFamily="18" charset="0"/>
            </a:endParaRPr>
          </a:p>
          <a:p>
            <a:pPr>
              <a:buFont typeface="Wingdings" panose="05000000000000000000" pitchFamily="2" charset="2"/>
              <a:buChar char="ü"/>
            </a:pPr>
            <a:r>
              <a:rPr lang="en-US">
                <a:latin typeface="Cambria" panose="02040503050406030204" pitchFamily="18" charset="0"/>
              </a:rPr>
              <a:t>Phone: 0987773061</a:t>
            </a:r>
          </a:p>
          <a:p>
            <a:pPr>
              <a:buFont typeface="Wingdings" panose="05000000000000000000" pitchFamily="2" charset="2"/>
              <a:buChar char="ü"/>
            </a:pPr>
            <a:r>
              <a:rPr lang="en-US">
                <a:latin typeface="Cambria" panose="02040503050406030204" pitchFamily="18" charset="0"/>
              </a:rPr>
              <a:t>Blog bài giảng online: </a:t>
            </a:r>
            <a:r>
              <a:rPr lang="en-US">
                <a:latin typeface="Cambria" panose="02040503050406030204" pitchFamily="18" charset="0"/>
                <a:hlinkClick r:id="rId4"/>
              </a:rPr>
              <a:t>https://tranduythanh.com/</a:t>
            </a:r>
            <a:r>
              <a:rPr lang="en-US">
                <a:latin typeface="Cambria" panose="02040503050406030204" pitchFamily="18" charset="0"/>
              </a:rPr>
              <a:t> </a:t>
            </a:r>
          </a:p>
          <a:p>
            <a:pPr marL="0" indent="0" algn="just">
              <a:buNone/>
            </a:pPr>
            <a:r>
              <a:rPr lang="en-US" b="1" u="sng">
                <a:latin typeface="Cambria" panose="02040503050406030204" pitchFamily="18" charset="0"/>
              </a:rPr>
              <a:t>Lưu ý: </a:t>
            </a:r>
            <a:r>
              <a:rPr lang="en-US">
                <a:latin typeface="Cambria" panose="02040503050406030204" pitchFamily="18" charset="0"/>
              </a:rPr>
              <a:t>Mọi email về vấn đề học tập đều được trả lời trễ nhất là sau 24h, nếu không thấy reply thì gọi điện thoại nhắc vì có thể email bị vào Spam.</a:t>
            </a:r>
          </a:p>
        </p:txBody>
      </p:sp>
    </p:spTree>
    <p:extLst>
      <p:ext uri="{BB962C8B-B14F-4D97-AF65-F5344CB8AC3E}">
        <p14:creationId xmlns:p14="http://schemas.microsoft.com/office/powerpoint/2010/main" val="2118822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838200" y="2581306"/>
            <a:ext cx="10515600" cy="156674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44E8C"/>
              </a:buClr>
              <a:buSzPts val="9600"/>
              <a:buFont typeface="Lato Black"/>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482600"/>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smtClean="0">
                  <a:latin typeface="Cambria" panose="02040503050406030204" pitchFamily="18" charset="0"/>
                </a:rPr>
                <a:t>Mô tả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8E6E6F45-0E21-2332-E20D-00463EF17E7E}"/>
              </a:ext>
            </a:extLst>
          </p:cNvPr>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vi-VN" sz="2800">
                <a:latin typeface="Cambria" panose="02040503050406030204" pitchFamily="18" charset="0"/>
              </a:rPr>
              <a:t>Khóa học này trình bày về các nguyên tắc cơ bản của học máy trong AI; đặc điểm chung và quản lý các dự án liên quan đến AI nói chung và machine learning nói riêng</a:t>
            </a:r>
            <a:r>
              <a:rPr lang="vi-VN" sz="2800">
                <a:latin typeface="Cambria" panose="02040503050406030204" pitchFamily="18" charset="0"/>
              </a:rPr>
              <a:t>.  </a:t>
            </a:r>
            <a:endParaRPr lang="en-US" sz="2800" smtClean="0">
              <a:latin typeface="Cambria" panose="02040503050406030204" pitchFamily="18" charset="0"/>
            </a:endParaRPr>
          </a:p>
          <a:p>
            <a:pPr algn="just">
              <a:buFont typeface="Wingdings" panose="05000000000000000000" pitchFamily="2" charset="2"/>
              <a:buChar char="ü"/>
            </a:pPr>
            <a:r>
              <a:rPr lang="vi-VN" sz="2800" smtClean="0">
                <a:latin typeface="Cambria" panose="02040503050406030204" pitchFamily="18" charset="0"/>
              </a:rPr>
              <a:t>Sinh </a:t>
            </a:r>
            <a:r>
              <a:rPr lang="vi-VN" sz="2800">
                <a:latin typeface="Cambria" panose="02040503050406030204" pitchFamily="18" charset="0"/>
              </a:rPr>
              <a:t>viên có thể tìm hiểu về thiết kế và xây dựng cho các hệ thống máy học; xác định và áp dụng đúng các phương pháp, mô hình cho từng ứng dụng tương ứng như phân loại, phân cụm, dự đoán doanh số, tình trạng kinh doanh bằng mô hình máy học</a:t>
            </a:r>
            <a:r>
              <a:rPr lang="vi-VN" sz="2800">
                <a:latin typeface="Cambria" panose="02040503050406030204" pitchFamily="18" charset="0"/>
              </a:rPr>
              <a:t>. </a:t>
            </a:r>
            <a:endParaRPr lang="en-US" sz="2800" smtClean="0">
              <a:latin typeface="Cambria" panose="02040503050406030204" pitchFamily="18" charset="0"/>
            </a:endParaRPr>
          </a:p>
          <a:p>
            <a:pPr algn="just">
              <a:buFont typeface="Wingdings" panose="05000000000000000000" pitchFamily="2" charset="2"/>
              <a:buChar char="ü"/>
            </a:pPr>
            <a:r>
              <a:rPr lang="vi-VN" sz="2800" smtClean="0">
                <a:latin typeface="Cambria" panose="02040503050406030204" pitchFamily="18" charset="0"/>
              </a:rPr>
              <a:t>Sinh </a:t>
            </a:r>
            <a:r>
              <a:rPr lang="vi-VN" sz="2800">
                <a:latin typeface="Cambria" panose="02040503050406030204" pitchFamily="18" charset="0"/>
              </a:rPr>
              <a:t>viên triển khai được các phần mềm tích hợp máy học theo nhu cầu của khác hàng thông qua học theo dự án, ứng dụng PyQt6 và các framework khác nhau.</a:t>
            </a:r>
            <a:endParaRPr lang="en-US" sz="2800">
              <a:latin typeface="Cambria" panose="02040503050406030204" pitchFamily="18" charset="0"/>
            </a:endParaRPr>
          </a:p>
        </p:txBody>
      </p:sp>
    </p:spTree>
    <p:extLst>
      <p:ext uri="{BB962C8B-B14F-4D97-AF65-F5344CB8AC3E}">
        <p14:creationId xmlns:p14="http://schemas.microsoft.com/office/powerpoint/2010/main" val="270345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482600"/>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Mục tiêu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10" name="Table 9"/>
          <p:cNvGraphicFramePr>
            <a:graphicFrameLocks noGrp="1"/>
          </p:cNvGraphicFramePr>
          <p:nvPr>
            <p:extLst>
              <p:ext uri="{D42A27DB-BD31-4B8C-83A1-F6EECF244321}">
                <p14:modId xmlns:p14="http://schemas.microsoft.com/office/powerpoint/2010/main" val="103361836"/>
              </p:ext>
            </p:extLst>
          </p:nvPr>
        </p:nvGraphicFramePr>
        <p:xfrm>
          <a:off x="644420" y="1344770"/>
          <a:ext cx="10678154" cy="4389120"/>
        </p:xfrm>
        <a:graphic>
          <a:graphicData uri="http://schemas.openxmlformats.org/drawingml/2006/table">
            <a:tbl>
              <a:tblPr firstRow="1" firstCol="1" bandRow="1"/>
              <a:tblGrid>
                <a:gridCol w="1489080">
                  <a:extLst>
                    <a:ext uri="{9D8B030D-6E8A-4147-A177-3AD203B41FA5}">
                      <a16:colId xmlns:a16="http://schemas.microsoft.com/office/drawing/2014/main" val="2143766406"/>
                    </a:ext>
                  </a:extLst>
                </a:gridCol>
                <a:gridCol w="7667323">
                  <a:extLst>
                    <a:ext uri="{9D8B030D-6E8A-4147-A177-3AD203B41FA5}">
                      <a16:colId xmlns:a16="http://schemas.microsoft.com/office/drawing/2014/main" val="1935900279"/>
                    </a:ext>
                  </a:extLst>
                </a:gridCol>
                <a:gridCol w="1521751">
                  <a:extLst>
                    <a:ext uri="{9D8B030D-6E8A-4147-A177-3AD203B41FA5}">
                      <a16:colId xmlns:a16="http://schemas.microsoft.com/office/drawing/2014/main" val="1421228459"/>
                    </a:ext>
                  </a:extLst>
                </a:gridCol>
              </a:tblGrid>
              <a:tr h="155503">
                <a:tc>
                  <a:txBody>
                    <a:bodyPr/>
                    <a:lstStyle/>
                    <a:p>
                      <a:pPr marL="0" marR="0" algn="ctr">
                        <a:spcBef>
                          <a:spcPts val="0"/>
                        </a:spcBef>
                        <a:spcAft>
                          <a:spcPts val="0"/>
                        </a:spcAft>
                        <a:tabLst>
                          <a:tab pos="540385" algn="l"/>
                          <a:tab pos="3960495" algn="l"/>
                        </a:tabLst>
                      </a:pPr>
                      <a:r>
                        <a:rPr lang="en-US" sz="2400" b="1">
                          <a:effectLst/>
                          <a:latin typeface="Times New Roman" panose="02020603050405020304" pitchFamily="18" charset="0"/>
                          <a:ea typeface="Times New Roman" panose="02020603050405020304" pitchFamily="18" charset="0"/>
                        </a:rPr>
                        <a:t>Mục </a:t>
                      </a:r>
                      <a:r>
                        <a:rPr lang="en-US" sz="2400" b="1" smtClean="0">
                          <a:effectLst/>
                          <a:latin typeface="Times New Roman" panose="02020603050405020304" pitchFamily="18" charset="0"/>
                          <a:ea typeface="Times New Roman" panose="02020603050405020304" pitchFamily="18" charset="0"/>
                        </a:rPr>
                        <a:t>tiêu</a:t>
                      </a:r>
                      <a:endParaRPr lang="en-US" sz="2400" b="1">
                        <a:effectLst/>
                        <a:latin typeface="Times New Roman" panose="02020603050405020304" pitchFamily="18" charset="0"/>
                        <a:ea typeface="Times New Roman" panose="02020603050405020304" pitchFamily="18" charset="0"/>
                      </a:endParaRP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tabLst>
                          <a:tab pos="540385" algn="l"/>
                          <a:tab pos="3960495" algn="l"/>
                        </a:tabLst>
                      </a:pPr>
                      <a:r>
                        <a:rPr lang="en-US" sz="2400" b="1">
                          <a:effectLst/>
                          <a:latin typeface="Times New Roman" panose="02020603050405020304" pitchFamily="18" charset="0"/>
                          <a:ea typeface="Times New Roman" panose="02020603050405020304" pitchFamily="18" charset="0"/>
                        </a:rPr>
                        <a:t>Mô tả </a:t>
                      </a:r>
                      <a:r>
                        <a:rPr lang="en-US" sz="2400" b="1">
                          <a:effectLst/>
                          <a:latin typeface="Times New Roman" panose="02020603050405020304" pitchFamily="18" charset="0"/>
                          <a:ea typeface="Times New Roman" panose="02020603050405020304" pitchFamily="18" charset="0"/>
                        </a:rPr>
                        <a:t>mục </a:t>
                      </a:r>
                      <a:r>
                        <a:rPr lang="en-US" sz="2400" b="1" smtClean="0">
                          <a:effectLst/>
                          <a:latin typeface="Times New Roman" panose="02020603050405020304" pitchFamily="18" charset="0"/>
                          <a:ea typeface="Times New Roman" panose="02020603050405020304" pitchFamily="18" charset="0"/>
                        </a:rPr>
                        <a:t>tiêu</a:t>
                      </a:r>
                      <a:endParaRPr lang="en-US" sz="2400">
                        <a:effectLst/>
                        <a:latin typeface="Times New Roman" panose="02020603050405020304" pitchFamily="18" charset="0"/>
                        <a:ea typeface="Times New Roman" panose="02020603050405020304" pitchFamily="18" charset="0"/>
                      </a:endParaRP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tabLst>
                          <a:tab pos="540385" algn="l"/>
                          <a:tab pos="3960495" algn="l"/>
                        </a:tabLst>
                      </a:pPr>
                      <a:r>
                        <a:rPr lang="en-US" sz="2400" b="1" smtClean="0">
                          <a:effectLst/>
                          <a:latin typeface="Times New Roman" panose="02020603050405020304" pitchFamily="18" charset="0"/>
                          <a:ea typeface="Times New Roman" panose="02020603050405020304" pitchFamily="18" charset="0"/>
                        </a:rPr>
                        <a:t>CĐR</a:t>
                      </a:r>
                      <a:endParaRPr lang="en-US" sz="2400">
                        <a:effectLst/>
                        <a:latin typeface="Times New Roman" panose="02020603050405020304" pitchFamily="18" charset="0"/>
                        <a:ea typeface="Times New Roman" panose="02020603050405020304" pitchFamily="18" charset="0"/>
                      </a:endParaRP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32562637"/>
                  </a:ext>
                </a:extLst>
              </a:tr>
              <a:tr h="155503">
                <a:tc rowSpan="2">
                  <a:txBody>
                    <a:bodyPr/>
                    <a:lstStyle/>
                    <a:p>
                      <a:pPr marL="0" marR="57150" algn="just">
                        <a:spcBef>
                          <a:spcPts val="0"/>
                        </a:spcBef>
                        <a:spcAft>
                          <a:spcPts val="0"/>
                        </a:spcAft>
                        <a:tabLst>
                          <a:tab pos="3150870" algn="l"/>
                        </a:tabLst>
                      </a:pPr>
                      <a:r>
                        <a:rPr lang="vi-VN" sz="2400">
                          <a:effectLst/>
                          <a:latin typeface="Times New Roman" panose="02020603050405020304" pitchFamily="18" charset="0"/>
                          <a:ea typeface="Times New Roman" panose="02020603050405020304" pitchFamily="18" charset="0"/>
                        </a:rPr>
                        <a:t>CO1</a:t>
                      </a:r>
                      <a:endParaRPr lang="en-US" sz="2400">
                        <a:effectLst/>
                        <a:latin typeface="Times New Roman" panose="02020603050405020304" pitchFamily="18" charset="0"/>
                        <a:ea typeface="Times New Roman" panose="02020603050405020304" pitchFamily="18" charset="0"/>
                      </a:endParaRPr>
                    </a:p>
                  </a:txBody>
                  <a:tcPr marL="54569" marR="54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just">
                        <a:spcBef>
                          <a:spcPts val="0"/>
                        </a:spcBef>
                        <a:spcAft>
                          <a:spcPts val="0"/>
                        </a:spcAft>
                      </a:pPr>
                      <a:r>
                        <a:rPr lang="en-US" sz="2400">
                          <a:effectLst/>
                          <a:latin typeface="Times New Roman" panose="02020603050405020304" pitchFamily="18" charset="0"/>
                          <a:ea typeface="Times New Roman" panose="02020603050405020304" pitchFamily="18" charset="0"/>
                        </a:rPr>
                        <a:t>Hiểu quy trình và từng giai đoạn trong thiết kế hệ thống machine learning</a:t>
                      </a:r>
                    </a:p>
                  </a:txBody>
                  <a:tcPr marL="54569" marR="54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7150" algn="just">
                        <a:spcBef>
                          <a:spcPts val="0"/>
                        </a:spcBef>
                        <a:spcAft>
                          <a:spcPts val="0"/>
                        </a:spcAft>
                        <a:tabLst>
                          <a:tab pos="3150870" algn="l"/>
                        </a:tabLst>
                      </a:pPr>
                      <a:r>
                        <a:rPr lang="vi-VN" sz="2400">
                          <a:solidFill>
                            <a:srgbClr val="000000"/>
                          </a:solidFill>
                          <a:effectLst/>
                          <a:latin typeface="Times New Roman" panose="02020603050405020304" pitchFamily="18" charset="0"/>
                          <a:ea typeface="Times New Roman" panose="02020603050405020304" pitchFamily="18" charset="0"/>
                        </a:rPr>
                        <a:t>CLO</a:t>
                      </a:r>
                      <a:r>
                        <a:rPr lang="en-US" sz="2400">
                          <a:solidFill>
                            <a:srgbClr val="000000"/>
                          </a:solidFill>
                          <a:effectLst/>
                          <a:latin typeface="Times New Roman" panose="02020603050405020304" pitchFamily="18" charset="0"/>
                          <a:ea typeface="Times New Roman" panose="02020603050405020304" pitchFamily="18" charset="0"/>
                        </a:rPr>
                        <a:t>1</a:t>
                      </a:r>
                      <a:endParaRPr lang="en-US" sz="2400">
                        <a:effectLst/>
                        <a:latin typeface="Times New Roman" panose="02020603050405020304" pitchFamily="18" charset="0"/>
                        <a:ea typeface="Times New Roman" panose="02020603050405020304" pitchFamily="18" charset="0"/>
                      </a:endParaRP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8766986"/>
                  </a:ext>
                </a:extLst>
              </a:tr>
              <a:tr h="155503">
                <a:tc vMerge="1">
                  <a:txBody>
                    <a:bodyPr/>
                    <a:lstStyle/>
                    <a:p>
                      <a:endParaRPr lang="en-US"/>
                    </a:p>
                  </a:txBody>
                  <a:tcPr/>
                </a:tc>
                <a:tc vMerge="1">
                  <a:txBody>
                    <a:bodyPr/>
                    <a:lstStyle/>
                    <a:p>
                      <a:endParaRPr lang="en-US"/>
                    </a:p>
                  </a:txBody>
                  <a:tcPr/>
                </a:tc>
                <a:tc>
                  <a:txBody>
                    <a:bodyPr/>
                    <a:lstStyle/>
                    <a:p>
                      <a:pPr marL="0" marR="57150" algn="just">
                        <a:spcBef>
                          <a:spcPts val="0"/>
                        </a:spcBef>
                        <a:spcAft>
                          <a:spcPts val="0"/>
                        </a:spcAft>
                        <a:tabLst>
                          <a:tab pos="3150870" algn="l"/>
                        </a:tabLst>
                      </a:pPr>
                      <a:r>
                        <a:rPr lang="vi-VN" sz="2400">
                          <a:solidFill>
                            <a:srgbClr val="000000"/>
                          </a:solidFill>
                          <a:effectLst/>
                          <a:latin typeface="Times New Roman" panose="02020603050405020304" pitchFamily="18" charset="0"/>
                          <a:ea typeface="Times New Roman" panose="02020603050405020304" pitchFamily="18" charset="0"/>
                        </a:rPr>
                        <a:t>CLO2</a:t>
                      </a:r>
                      <a:endParaRPr lang="en-US" sz="2400">
                        <a:effectLst/>
                        <a:latin typeface="Times New Roman" panose="02020603050405020304" pitchFamily="18" charset="0"/>
                        <a:ea typeface="Times New Roman" panose="02020603050405020304" pitchFamily="18" charset="0"/>
                      </a:endParaRP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867962"/>
                  </a:ext>
                </a:extLst>
              </a:tr>
              <a:tr h="311006">
                <a:tc>
                  <a:txBody>
                    <a:bodyPr/>
                    <a:lstStyle/>
                    <a:p>
                      <a:pPr marL="0" marR="57150" algn="just">
                        <a:spcBef>
                          <a:spcPts val="0"/>
                        </a:spcBef>
                        <a:spcAft>
                          <a:spcPts val="0"/>
                        </a:spcAft>
                        <a:tabLst>
                          <a:tab pos="3150870" algn="l"/>
                        </a:tabLst>
                      </a:pPr>
                      <a:r>
                        <a:rPr lang="en-US" sz="2400">
                          <a:effectLst/>
                          <a:latin typeface="Times New Roman" panose="02020603050405020304" pitchFamily="18" charset="0"/>
                          <a:ea typeface="Times New Roman" panose="02020603050405020304" pitchFamily="18" charset="0"/>
                        </a:rPr>
                        <a:t>CO</a:t>
                      </a:r>
                      <a:r>
                        <a:rPr lang="vi-VN" sz="2400">
                          <a:effectLst/>
                          <a:latin typeface="Times New Roman" panose="02020603050405020304" pitchFamily="18" charset="0"/>
                          <a:ea typeface="Times New Roman" panose="02020603050405020304" pitchFamily="18" charset="0"/>
                        </a:rPr>
                        <a:t>2</a:t>
                      </a:r>
                      <a:endParaRPr lang="en-US" sz="2400">
                        <a:effectLst/>
                        <a:latin typeface="Times New Roman" panose="02020603050405020304" pitchFamily="18" charset="0"/>
                        <a:ea typeface="Times New Roman" panose="02020603050405020304" pitchFamily="18" charset="0"/>
                      </a:endParaRPr>
                    </a:p>
                  </a:txBody>
                  <a:tcPr marL="54569" marR="54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Times New Roman" panose="02020603050405020304" pitchFamily="18" charset="0"/>
                        </a:rPr>
                        <a:t> Áp dụng và đánh giá dữ liệu bằng các phương pháp máy học đã khám phá.</a:t>
                      </a:r>
                    </a:p>
                  </a:txBody>
                  <a:tcPr marL="54569" marR="54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7150" algn="just">
                        <a:spcBef>
                          <a:spcPts val="0"/>
                        </a:spcBef>
                        <a:spcAft>
                          <a:spcPts val="0"/>
                        </a:spcAft>
                        <a:tabLst>
                          <a:tab pos="3150870" algn="l"/>
                        </a:tabLst>
                      </a:pPr>
                      <a:r>
                        <a:rPr lang="en-US" sz="2400">
                          <a:solidFill>
                            <a:srgbClr val="000000"/>
                          </a:solidFill>
                          <a:effectLst/>
                          <a:latin typeface="Times New Roman" panose="02020603050405020304" pitchFamily="18" charset="0"/>
                          <a:ea typeface="Times New Roman" panose="02020603050405020304" pitchFamily="18" charset="0"/>
                        </a:rPr>
                        <a:t>CLO1</a:t>
                      </a:r>
                      <a:endParaRPr lang="en-US" sz="2400">
                        <a:effectLst/>
                        <a:latin typeface="Times New Roman" panose="02020603050405020304" pitchFamily="18" charset="0"/>
                        <a:ea typeface="Times New Roman" panose="02020603050405020304" pitchFamily="18" charset="0"/>
                      </a:endParaRPr>
                    </a:p>
                    <a:p>
                      <a:pPr marL="0" marR="57150" algn="just">
                        <a:spcBef>
                          <a:spcPts val="0"/>
                        </a:spcBef>
                        <a:spcAft>
                          <a:spcPts val="0"/>
                        </a:spcAft>
                        <a:tabLst>
                          <a:tab pos="3150870" algn="l"/>
                        </a:tabLst>
                      </a:pPr>
                      <a:r>
                        <a:rPr lang="en-US" sz="2400">
                          <a:solidFill>
                            <a:srgbClr val="000000"/>
                          </a:solidFill>
                          <a:effectLst/>
                          <a:latin typeface="Times New Roman" panose="02020603050405020304" pitchFamily="18" charset="0"/>
                          <a:ea typeface="Times New Roman" panose="02020603050405020304" pitchFamily="18" charset="0"/>
                        </a:rPr>
                        <a:t>CLO3</a:t>
                      </a:r>
                      <a:endParaRPr lang="en-US" sz="2400">
                        <a:effectLst/>
                        <a:latin typeface="Times New Roman" panose="02020603050405020304" pitchFamily="18" charset="0"/>
                        <a:ea typeface="Times New Roman" panose="02020603050405020304" pitchFamily="18" charset="0"/>
                      </a:endParaRP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487802"/>
                  </a:ext>
                </a:extLst>
              </a:tr>
              <a:tr h="155503">
                <a:tc rowSpan="2">
                  <a:txBody>
                    <a:bodyPr/>
                    <a:lstStyle/>
                    <a:p>
                      <a:pPr marL="0" marR="57150" algn="just">
                        <a:spcBef>
                          <a:spcPts val="0"/>
                        </a:spcBef>
                        <a:spcAft>
                          <a:spcPts val="0"/>
                        </a:spcAft>
                        <a:tabLst>
                          <a:tab pos="3150870" algn="l"/>
                        </a:tabLst>
                      </a:pPr>
                      <a:r>
                        <a:rPr lang="en-US" sz="2400">
                          <a:effectLst/>
                          <a:latin typeface="Times New Roman" panose="02020603050405020304" pitchFamily="18" charset="0"/>
                          <a:ea typeface="Times New Roman" panose="02020603050405020304" pitchFamily="18" charset="0"/>
                        </a:rPr>
                        <a:t>CO</a:t>
                      </a:r>
                      <a:r>
                        <a:rPr lang="vi-VN" sz="2400">
                          <a:effectLst/>
                          <a:latin typeface="Times New Roman" panose="02020603050405020304" pitchFamily="18" charset="0"/>
                          <a:ea typeface="Times New Roman" panose="02020603050405020304" pitchFamily="18" charset="0"/>
                        </a:rPr>
                        <a:t>3</a:t>
                      </a:r>
                      <a:endParaRPr lang="en-US" sz="2400">
                        <a:effectLst/>
                        <a:latin typeface="Times New Roman" panose="02020603050405020304" pitchFamily="18" charset="0"/>
                        <a:ea typeface="Times New Roman" panose="02020603050405020304" pitchFamily="18" charset="0"/>
                      </a:endParaRPr>
                    </a:p>
                  </a:txBody>
                  <a:tcPr marL="54569" marR="54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just">
                        <a:spcBef>
                          <a:spcPts val="0"/>
                        </a:spcBef>
                        <a:spcAft>
                          <a:spcPts val="0"/>
                        </a:spcAft>
                      </a:pPr>
                      <a:r>
                        <a:rPr lang="en-US" sz="2400">
                          <a:effectLst/>
                          <a:latin typeface="Times New Roman" panose="02020603050405020304" pitchFamily="18" charset="0"/>
                          <a:ea typeface="Times New Roman" panose="02020603050405020304" pitchFamily="18" charset="0"/>
                        </a:rPr>
                        <a:t>Phân loại và lựa chọn các phương pháp học riêng biệt như học có giám sát, học không giám sát, học bán giám sát, học tăng cường</a:t>
                      </a:r>
                    </a:p>
                  </a:txBody>
                  <a:tcPr marL="54569" marR="54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7150" algn="just">
                        <a:spcBef>
                          <a:spcPts val="0"/>
                        </a:spcBef>
                        <a:spcAft>
                          <a:spcPts val="0"/>
                        </a:spcAft>
                        <a:tabLst>
                          <a:tab pos="3150870" algn="l"/>
                        </a:tabLst>
                      </a:pPr>
                      <a:r>
                        <a:rPr lang="en-US" sz="2400">
                          <a:solidFill>
                            <a:srgbClr val="000000"/>
                          </a:solidFill>
                          <a:effectLst/>
                          <a:latin typeface="Times New Roman" panose="02020603050405020304" pitchFamily="18" charset="0"/>
                          <a:ea typeface="Times New Roman" panose="02020603050405020304" pitchFamily="18" charset="0"/>
                        </a:rPr>
                        <a:t>CLO</a:t>
                      </a:r>
                      <a:r>
                        <a:rPr lang="vi-VN" sz="2400">
                          <a:solidFill>
                            <a:srgbClr val="000000"/>
                          </a:solidFill>
                          <a:effectLst/>
                          <a:latin typeface="Times New Roman" panose="02020603050405020304" pitchFamily="18" charset="0"/>
                          <a:ea typeface="Times New Roman" panose="02020603050405020304" pitchFamily="18" charset="0"/>
                        </a:rPr>
                        <a:t>3</a:t>
                      </a:r>
                      <a:endParaRPr lang="en-US" sz="2400">
                        <a:effectLst/>
                        <a:latin typeface="Times New Roman" panose="02020603050405020304" pitchFamily="18" charset="0"/>
                        <a:ea typeface="Times New Roman" panose="02020603050405020304" pitchFamily="18" charset="0"/>
                      </a:endParaRP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76982"/>
                  </a:ext>
                </a:extLst>
              </a:tr>
              <a:tr h="311006">
                <a:tc vMerge="1">
                  <a:txBody>
                    <a:bodyPr/>
                    <a:lstStyle/>
                    <a:p>
                      <a:endParaRPr lang="en-US"/>
                    </a:p>
                  </a:txBody>
                  <a:tcPr/>
                </a:tc>
                <a:tc vMerge="1">
                  <a:txBody>
                    <a:bodyPr/>
                    <a:lstStyle/>
                    <a:p>
                      <a:endParaRPr lang="en-US"/>
                    </a:p>
                  </a:txBody>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CLO4</a:t>
                      </a: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9853850"/>
                  </a:ext>
                </a:extLst>
              </a:tr>
              <a:tr h="155503">
                <a:tc rowSpan="2">
                  <a:txBody>
                    <a:bodyPr/>
                    <a:lstStyle/>
                    <a:p>
                      <a:pPr marL="0" marR="57150" algn="just">
                        <a:spcBef>
                          <a:spcPts val="0"/>
                        </a:spcBef>
                        <a:spcAft>
                          <a:spcPts val="0"/>
                        </a:spcAft>
                        <a:tabLst>
                          <a:tab pos="3150870" algn="l"/>
                        </a:tabLst>
                      </a:pPr>
                      <a:r>
                        <a:rPr lang="en-US" sz="2400">
                          <a:effectLst/>
                          <a:latin typeface="Times New Roman" panose="02020603050405020304" pitchFamily="18" charset="0"/>
                          <a:ea typeface="Times New Roman" panose="02020603050405020304" pitchFamily="18" charset="0"/>
                        </a:rPr>
                        <a:t>CO</a:t>
                      </a:r>
                      <a:r>
                        <a:rPr lang="vi-VN" sz="2400">
                          <a:effectLst/>
                          <a:latin typeface="Times New Roman" panose="02020603050405020304" pitchFamily="18" charset="0"/>
                          <a:ea typeface="Times New Roman" panose="02020603050405020304" pitchFamily="18" charset="0"/>
                        </a:rPr>
                        <a:t>4</a:t>
                      </a:r>
                      <a:endParaRPr lang="en-US" sz="2400">
                        <a:effectLst/>
                        <a:latin typeface="Times New Roman" panose="02020603050405020304" pitchFamily="18" charset="0"/>
                        <a:ea typeface="Times New Roman" panose="02020603050405020304" pitchFamily="18" charset="0"/>
                      </a:endParaRPr>
                    </a:p>
                  </a:txBody>
                  <a:tcPr marL="54569" marR="54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just">
                        <a:spcBef>
                          <a:spcPts val="0"/>
                        </a:spcBef>
                        <a:spcAft>
                          <a:spcPts val="0"/>
                        </a:spcAft>
                      </a:pPr>
                      <a:r>
                        <a:rPr lang="vi-VN" sz="2400">
                          <a:effectLst/>
                          <a:latin typeface="Times New Roman" panose="02020603050405020304" pitchFamily="18" charset="0"/>
                          <a:ea typeface="Times New Roman" panose="02020603050405020304" pitchFamily="18" charset="0"/>
                        </a:rPr>
                        <a:t>Phân tích và tổng hợp các thuật toán machine learning cơ bản trong phân loại, phân cụm, </a:t>
                      </a:r>
                      <a:r>
                        <a:rPr lang="vi-VN" sz="2400">
                          <a:effectLst/>
                          <a:latin typeface="Times New Roman" panose="02020603050405020304" pitchFamily="18" charset="0"/>
                          <a:ea typeface="Malgun Gothic" panose="020B0503020000020004" pitchFamily="34" charset="-127"/>
                        </a:rPr>
                        <a:t>dự đoán doanh số, tình trạng kinh doanh bằng mô hình máy học</a:t>
                      </a:r>
                      <a:endParaRPr lang="en-US" sz="2400">
                        <a:effectLst/>
                        <a:latin typeface="Times New Roman" panose="02020603050405020304" pitchFamily="18" charset="0"/>
                        <a:ea typeface="Times New Roman" panose="02020603050405020304" pitchFamily="18" charset="0"/>
                      </a:endParaRPr>
                    </a:p>
                    <a:p>
                      <a:pPr marL="0" marR="0" algn="just">
                        <a:spcBef>
                          <a:spcPts val="0"/>
                        </a:spcBef>
                        <a:spcAft>
                          <a:spcPts val="0"/>
                        </a:spcAft>
                        <a:tabLst>
                          <a:tab pos="3150870" algn="l"/>
                        </a:tabLst>
                      </a:pPr>
                      <a:r>
                        <a:rPr lang="vi-VN" sz="2400">
                          <a:effectLst/>
                          <a:latin typeface="Times New Roman" panose="02020603050405020304" pitchFamily="18" charset="0"/>
                          <a:ea typeface="Times New Roman" panose="02020603050405020304" pitchFamily="18" charset="0"/>
                        </a:rPr>
                        <a:t> </a:t>
                      </a:r>
                      <a:endParaRPr lang="en-US" sz="2400">
                        <a:effectLst/>
                        <a:latin typeface="Times New Roman" panose="02020603050405020304" pitchFamily="18" charset="0"/>
                        <a:ea typeface="Times New Roman" panose="02020603050405020304" pitchFamily="18" charset="0"/>
                      </a:endParaRPr>
                    </a:p>
                  </a:txBody>
                  <a:tcPr marL="54569" marR="545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57150" algn="just">
                        <a:spcBef>
                          <a:spcPts val="0"/>
                        </a:spcBef>
                        <a:spcAft>
                          <a:spcPts val="0"/>
                        </a:spcAft>
                        <a:tabLst>
                          <a:tab pos="3150870" algn="l"/>
                        </a:tabLst>
                      </a:pPr>
                      <a:r>
                        <a:rPr lang="vi-VN" sz="2400">
                          <a:effectLst/>
                          <a:latin typeface="Times New Roman" panose="02020603050405020304" pitchFamily="18" charset="0"/>
                          <a:ea typeface="Times New Roman" panose="02020603050405020304" pitchFamily="18" charset="0"/>
                        </a:rPr>
                        <a:t>CLO4</a:t>
                      </a:r>
                      <a:endParaRPr lang="en-US" sz="2400">
                        <a:effectLst/>
                        <a:latin typeface="Times New Roman" panose="02020603050405020304" pitchFamily="18" charset="0"/>
                        <a:ea typeface="Times New Roman" panose="02020603050405020304" pitchFamily="18" charset="0"/>
                      </a:endParaRP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831197"/>
                  </a:ext>
                </a:extLst>
              </a:tr>
              <a:tr h="604211">
                <a:tc vMerge="1">
                  <a:txBody>
                    <a:bodyPr/>
                    <a:lstStyle/>
                    <a:p>
                      <a:endParaRPr lang="en-US"/>
                    </a:p>
                  </a:txBody>
                  <a:tcPr/>
                </a:tc>
                <a:tc vMerge="1">
                  <a:txBody>
                    <a:bodyPr/>
                    <a:lstStyle/>
                    <a:p>
                      <a:endParaRPr lang="en-US"/>
                    </a:p>
                  </a:txBody>
                  <a:tcPr/>
                </a:tc>
                <a:tc>
                  <a:txBody>
                    <a:bodyPr/>
                    <a:lstStyle/>
                    <a:p>
                      <a:pPr marL="0" marR="57150" algn="just">
                        <a:spcBef>
                          <a:spcPts val="0"/>
                        </a:spcBef>
                        <a:spcAft>
                          <a:spcPts val="0"/>
                        </a:spcAft>
                        <a:tabLst>
                          <a:tab pos="3150870" algn="l"/>
                        </a:tabLst>
                      </a:pPr>
                      <a:r>
                        <a:rPr lang="en-US" sz="2400">
                          <a:effectLst/>
                          <a:latin typeface="Times New Roman" panose="02020603050405020304" pitchFamily="18" charset="0"/>
                          <a:ea typeface="Times New Roman" panose="02020603050405020304" pitchFamily="18" charset="0"/>
                        </a:rPr>
                        <a:t>CLO5</a:t>
                      </a:r>
                    </a:p>
                  </a:txBody>
                  <a:tcPr marL="54569" marR="54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9149582"/>
                  </a:ext>
                </a:extLst>
              </a:tr>
            </a:tbl>
          </a:graphicData>
        </a:graphic>
      </p:graphicFrame>
    </p:spTree>
    <p:extLst>
      <p:ext uri="{BB962C8B-B14F-4D97-AF65-F5344CB8AC3E}">
        <p14:creationId xmlns:p14="http://schemas.microsoft.com/office/powerpoint/2010/main" val="3166243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346749"/>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Chuẩn đầu ra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9" name="Table 8"/>
          <p:cNvGraphicFramePr>
            <a:graphicFrameLocks noGrp="1"/>
          </p:cNvGraphicFramePr>
          <p:nvPr>
            <p:extLst>
              <p:ext uri="{D42A27DB-BD31-4B8C-83A1-F6EECF244321}">
                <p14:modId xmlns:p14="http://schemas.microsoft.com/office/powerpoint/2010/main" val="2424613272"/>
              </p:ext>
            </p:extLst>
          </p:nvPr>
        </p:nvGraphicFramePr>
        <p:xfrm>
          <a:off x="502810" y="1104410"/>
          <a:ext cx="11242722" cy="4754880"/>
        </p:xfrm>
        <a:graphic>
          <a:graphicData uri="http://schemas.openxmlformats.org/drawingml/2006/table">
            <a:tbl>
              <a:tblPr firstRow="1" firstCol="1" bandRow="1"/>
              <a:tblGrid>
                <a:gridCol w="984700">
                  <a:extLst>
                    <a:ext uri="{9D8B030D-6E8A-4147-A177-3AD203B41FA5}">
                      <a16:colId xmlns:a16="http://schemas.microsoft.com/office/drawing/2014/main" val="1078232098"/>
                    </a:ext>
                  </a:extLst>
                </a:gridCol>
                <a:gridCol w="7778839">
                  <a:extLst>
                    <a:ext uri="{9D8B030D-6E8A-4147-A177-3AD203B41FA5}">
                      <a16:colId xmlns:a16="http://schemas.microsoft.com/office/drawing/2014/main" val="1262514956"/>
                    </a:ext>
                  </a:extLst>
                </a:gridCol>
                <a:gridCol w="1345843">
                  <a:extLst>
                    <a:ext uri="{9D8B030D-6E8A-4147-A177-3AD203B41FA5}">
                      <a16:colId xmlns:a16="http://schemas.microsoft.com/office/drawing/2014/main" val="3604293734"/>
                    </a:ext>
                  </a:extLst>
                </a:gridCol>
                <a:gridCol w="1133340">
                  <a:extLst>
                    <a:ext uri="{9D8B030D-6E8A-4147-A177-3AD203B41FA5}">
                      <a16:colId xmlns:a16="http://schemas.microsoft.com/office/drawing/2014/main" val="1547571759"/>
                    </a:ext>
                  </a:extLst>
                </a:gridCol>
              </a:tblGrid>
              <a:tr h="270336">
                <a:tc>
                  <a:txBody>
                    <a:bodyPr/>
                    <a:lstStyle/>
                    <a:p>
                      <a:pPr marL="0" marR="0" algn="ctr">
                        <a:spcBef>
                          <a:spcPts val="0"/>
                        </a:spcBef>
                        <a:spcAft>
                          <a:spcPts val="0"/>
                        </a:spcAft>
                        <a:tabLst>
                          <a:tab pos="180340" algn="l"/>
                        </a:tabLst>
                      </a:pPr>
                      <a:r>
                        <a:rPr lang="en-US" sz="2400" b="1" smtClean="0">
                          <a:effectLst/>
                          <a:latin typeface="Times New Roman" panose="02020603050405020304" pitchFamily="18" charset="0"/>
                          <a:ea typeface="Times New Roman" panose="02020603050405020304" pitchFamily="18" charset="0"/>
                        </a:rPr>
                        <a:t>CĐR</a:t>
                      </a:r>
                      <a:endParaRPr lang="en-US" sz="2400">
                        <a:effectLst/>
                        <a:latin typeface="Times New Roman" panose="02020603050405020304" pitchFamily="18" charset="0"/>
                        <a:ea typeface="Times New Roman" panose="02020603050405020304" pitchFamily="18" charset="0"/>
                      </a:endParaRP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tabLst>
                          <a:tab pos="180340" algn="l"/>
                        </a:tabLst>
                      </a:pPr>
                      <a:r>
                        <a:rPr lang="en-US" sz="2400" b="1">
                          <a:effectLst/>
                          <a:latin typeface="Times New Roman" panose="02020603050405020304" pitchFamily="18" charset="0"/>
                          <a:ea typeface="Times New Roman" panose="02020603050405020304" pitchFamily="18" charset="0"/>
                        </a:rPr>
                        <a:t>Mô </a:t>
                      </a:r>
                      <a:r>
                        <a:rPr lang="en-US" sz="2400" b="1">
                          <a:effectLst/>
                          <a:latin typeface="Times New Roman" panose="02020603050405020304" pitchFamily="18" charset="0"/>
                          <a:ea typeface="Times New Roman" panose="02020603050405020304" pitchFamily="18" charset="0"/>
                        </a:rPr>
                        <a:t>tả </a:t>
                      </a:r>
                      <a:r>
                        <a:rPr lang="en-US" sz="2400" b="1" smtClean="0">
                          <a:effectLst/>
                          <a:latin typeface="Times New Roman" panose="02020603050405020304" pitchFamily="18" charset="0"/>
                          <a:ea typeface="Times New Roman" panose="02020603050405020304" pitchFamily="18" charset="0"/>
                        </a:rPr>
                        <a:t>CĐR</a:t>
                      </a:r>
                      <a:endParaRPr lang="en-US" sz="2400">
                        <a:effectLst/>
                        <a:latin typeface="Times New Roman" panose="02020603050405020304" pitchFamily="18" charset="0"/>
                        <a:ea typeface="Times New Roman" panose="02020603050405020304" pitchFamily="18" charset="0"/>
                      </a:endParaRP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tabLst>
                          <a:tab pos="180340" algn="l"/>
                        </a:tabLst>
                      </a:pPr>
                      <a:r>
                        <a:rPr lang="en-US" sz="2400" b="1" smtClean="0">
                          <a:solidFill>
                            <a:srgbClr val="000000"/>
                          </a:solidFill>
                          <a:effectLst/>
                          <a:latin typeface="Times New Roman" panose="02020603050405020304" pitchFamily="18" charset="0"/>
                          <a:ea typeface="Times New Roman" panose="02020603050405020304" pitchFamily="18" charset="0"/>
                        </a:rPr>
                        <a:t>PLO</a:t>
                      </a:r>
                      <a:endParaRPr lang="en-US" sz="2400">
                        <a:effectLst/>
                        <a:latin typeface="Times New Roman" panose="02020603050405020304" pitchFamily="18" charset="0"/>
                        <a:ea typeface="Times New Roman" panose="02020603050405020304" pitchFamily="18" charset="0"/>
                      </a:endParaRP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tabLst>
                          <a:tab pos="180340" algn="l"/>
                        </a:tabLst>
                      </a:pPr>
                      <a:r>
                        <a:rPr lang="en-US" sz="2400" b="1">
                          <a:effectLst/>
                          <a:latin typeface="Times New Roman" panose="02020603050405020304" pitchFamily="18" charset="0"/>
                          <a:ea typeface="Times New Roman" panose="02020603050405020304" pitchFamily="18" charset="0"/>
                        </a:rPr>
                        <a:t>Mức </a:t>
                      </a:r>
                      <a:r>
                        <a:rPr lang="en-US" sz="2400" b="1" smtClean="0">
                          <a:effectLst/>
                          <a:latin typeface="Times New Roman" panose="02020603050405020304" pitchFamily="18" charset="0"/>
                          <a:ea typeface="Times New Roman" panose="02020603050405020304" pitchFamily="18" charset="0"/>
                        </a:rPr>
                        <a:t>độ</a:t>
                      </a:r>
                      <a:endParaRPr lang="en-US" sz="2400">
                        <a:effectLst/>
                        <a:latin typeface="Times New Roman" panose="02020603050405020304" pitchFamily="18" charset="0"/>
                        <a:ea typeface="Times New Roman" panose="02020603050405020304" pitchFamily="18" charset="0"/>
                      </a:endParaRP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753993015"/>
                  </a:ext>
                </a:extLst>
              </a:tr>
              <a:tr h="540672">
                <a:tc>
                  <a:txBody>
                    <a:bodyPr/>
                    <a:lstStyle/>
                    <a:p>
                      <a:pPr marL="0" marR="0" algn="just">
                        <a:spcBef>
                          <a:spcPts val="0"/>
                        </a:spcBef>
                        <a:spcAft>
                          <a:spcPts val="0"/>
                        </a:spcAft>
                        <a:tabLst>
                          <a:tab pos="180340" algn="l"/>
                        </a:tabLst>
                      </a:pPr>
                      <a:r>
                        <a:rPr lang="en-US" sz="2400">
                          <a:solidFill>
                            <a:srgbClr val="000000"/>
                          </a:solidFill>
                          <a:effectLst/>
                          <a:latin typeface="Times New Roman" panose="02020603050405020304" pitchFamily="18" charset="0"/>
                          <a:ea typeface="Times New Roman" panose="02020603050405020304" pitchFamily="18" charset="0"/>
                        </a:rPr>
                        <a:t>CLO 1</a:t>
                      </a:r>
                      <a:endParaRPr lang="en-US" sz="2400">
                        <a:effectLst/>
                        <a:latin typeface="Times New Roman" panose="02020603050405020304" pitchFamily="18" charset="0"/>
                        <a:ea typeface="Times New Roman" panose="02020603050405020304" pitchFamily="18" charset="0"/>
                      </a:endParaRP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Times New Roman" panose="02020603050405020304" pitchFamily="18" charset="0"/>
                        </a:rPr>
                        <a:t>Hiểu và vận dụng được những khái niệm tổng quan  của học máy trong phân tích kinh doanh</a:t>
                      </a: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PLO2</a:t>
                      </a:r>
                    </a:p>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PLO4</a:t>
                      </a: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T</a:t>
                      </a: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2496035"/>
                  </a:ext>
                </a:extLst>
              </a:tr>
              <a:tr h="438460">
                <a:tc>
                  <a:txBody>
                    <a:bodyPr/>
                    <a:lstStyle/>
                    <a:p>
                      <a:pPr marL="0" marR="0" algn="just">
                        <a:spcBef>
                          <a:spcPts val="0"/>
                        </a:spcBef>
                        <a:spcAft>
                          <a:spcPts val="0"/>
                        </a:spcAft>
                        <a:tabLst>
                          <a:tab pos="180340" algn="l"/>
                        </a:tabLst>
                      </a:pPr>
                      <a:r>
                        <a:rPr lang="en-US" sz="2400">
                          <a:solidFill>
                            <a:srgbClr val="000000"/>
                          </a:solidFill>
                          <a:effectLst/>
                          <a:latin typeface="Times New Roman" panose="02020603050405020304" pitchFamily="18" charset="0"/>
                          <a:ea typeface="Times New Roman" panose="02020603050405020304" pitchFamily="18" charset="0"/>
                        </a:rPr>
                        <a:t>CLO2</a:t>
                      </a:r>
                      <a:endParaRPr lang="en-US" sz="2400">
                        <a:effectLst/>
                        <a:latin typeface="Times New Roman" panose="02020603050405020304" pitchFamily="18" charset="0"/>
                        <a:ea typeface="Times New Roman" panose="02020603050405020304" pitchFamily="18" charset="0"/>
                      </a:endParaRP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Times New Roman" panose="02020603050405020304" pitchFamily="18" charset="0"/>
                        </a:rPr>
                        <a:t>Hiểu và vận dụng các mô hình học máy cơ bản trong từng bài toán thực tế</a:t>
                      </a: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 </a:t>
                      </a: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U</a:t>
                      </a: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549410"/>
                  </a:ext>
                </a:extLst>
              </a:tr>
              <a:tr h="811008">
                <a:tc>
                  <a:txBody>
                    <a:bodyPr/>
                    <a:lstStyle/>
                    <a:p>
                      <a:pPr marL="0" marR="0" algn="just">
                        <a:spcBef>
                          <a:spcPts val="0"/>
                        </a:spcBef>
                        <a:spcAft>
                          <a:spcPts val="0"/>
                        </a:spcAft>
                        <a:tabLst>
                          <a:tab pos="180340" algn="l"/>
                        </a:tabLst>
                      </a:pPr>
                      <a:r>
                        <a:rPr lang="en-US" sz="2400">
                          <a:solidFill>
                            <a:srgbClr val="000000"/>
                          </a:solidFill>
                          <a:effectLst/>
                          <a:latin typeface="Times New Roman" panose="02020603050405020304" pitchFamily="18" charset="0"/>
                          <a:ea typeface="Times New Roman" panose="02020603050405020304" pitchFamily="18" charset="0"/>
                        </a:rPr>
                        <a:t>CLO</a:t>
                      </a:r>
                      <a:r>
                        <a:rPr lang="vi-VN" sz="2400">
                          <a:solidFill>
                            <a:srgbClr val="000000"/>
                          </a:solidFill>
                          <a:effectLst/>
                          <a:latin typeface="Times New Roman" panose="02020603050405020304" pitchFamily="18" charset="0"/>
                          <a:ea typeface="Times New Roman" panose="02020603050405020304" pitchFamily="18" charset="0"/>
                        </a:rPr>
                        <a:t> 3</a:t>
                      </a:r>
                      <a:endParaRPr lang="en-US" sz="2400">
                        <a:effectLst/>
                        <a:latin typeface="Times New Roman" panose="02020603050405020304" pitchFamily="18" charset="0"/>
                        <a:ea typeface="Times New Roman" panose="02020603050405020304" pitchFamily="18" charset="0"/>
                      </a:endParaRP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Times New Roman" panose="02020603050405020304" pitchFamily="18" charset="0"/>
                        </a:rPr>
                        <a:t>Thiết kế và thực hiện được các bước của hệ thống học máy  (thu thập dữ liệu, phân chia dữ liệu, chọn mô hình  theo từng bài toán , và đánh giá được kết quả)</a:t>
                      </a: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PLO2</a:t>
                      </a:r>
                    </a:p>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PLO4</a:t>
                      </a: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T</a:t>
                      </a: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609257"/>
                  </a:ext>
                </a:extLst>
              </a:tr>
              <a:tr h="540672">
                <a:tc>
                  <a:txBody>
                    <a:bodyPr/>
                    <a:lstStyle/>
                    <a:p>
                      <a:pPr marL="0" marR="0" algn="just">
                        <a:spcBef>
                          <a:spcPts val="0"/>
                        </a:spcBef>
                        <a:spcAft>
                          <a:spcPts val="0"/>
                        </a:spcAft>
                        <a:tabLst>
                          <a:tab pos="180340" algn="l"/>
                        </a:tabLst>
                      </a:pPr>
                      <a:r>
                        <a:rPr lang="en-US" sz="2400">
                          <a:solidFill>
                            <a:srgbClr val="000000"/>
                          </a:solidFill>
                          <a:effectLst/>
                          <a:latin typeface="Times New Roman" panose="02020603050405020304" pitchFamily="18" charset="0"/>
                          <a:ea typeface="Times New Roman" panose="02020603050405020304" pitchFamily="18" charset="0"/>
                        </a:rPr>
                        <a:t>CLO4</a:t>
                      </a:r>
                      <a:endParaRPr lang="en-US" sz="2400">
                        <a:effectLst/>
                        <a:latin typeface="Times New Roman" panose="02020603050405020304" pitchFamily="18" charset="0"/>
                        <a:ea typeface="Times New Roman" panose="02020603050405020304" pitchFamily="18" charset="0"/>
                      </a:endParaRP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Times New Roman" panose="02020603050405020304" pitchFamily="18" charset="0"/>
                        </a:rPr>
                        <a:t>Phân tích bài toán thực tế và xây dựng ứng dụng phân tích kinh doanh bằng học máy .</a:t>
                      </a: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smtClean="0">
                          <a:effectLst/>
                          <a:latin typeface="Times New Roman" panose="02020603050405020304" pitchFamily="18" charset="0"/>
                          <a:ea typeface="Times New Roman" panose="02020603050405020304" pitchFamily="18" charset="0"/>
                        </a:rPr>
                        <a:t>PLO4</a:t>
                      </a:r>
                    </a:p>
                    <a:p>
                      <a:pPr marL="0" marR="0" algn="just">
                        <a:spcBef>
                          <a:spcPts val="0"/>
                        </a:spcBef>
                        <a:spcAft>
                          <a:spcPts val="0"/>
                        </a:spcAft>
                        <a:tabLst>
                          <a:tab pos="180340" algn="l"/>
                        </a:tabLst>
                      </a:pPr>
                      <a:r>
                        <a:rPr lang="en-US" sz="2400" smtClean="0">
                          <a:effectLst/>
                          <a:latin typeface="Times New Roman" panose="02020603050405020304" pitchFamily="18" charset="0"/>
                          <a:ea typeface="Times New Roman" panose="02020603050405020304" pitchFamily="18" charset="0"/>
                        </a:rPr>
                        <a:t>PLO5</a:t>
                      </a:r>
                      <a:endParaRPr lang="en-US" sz="2400">
                        <a:effectLst/>
                        <a:latin typeface="Times New Roman" panose="02020603050405020304" pitchFamily="18" charset="0"/>
                        <a:ea typeface="Times New Roman" panose="02020603050405020304" pitchFamily="18" charset="0"/>
                      </a:endParaRP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T</a:t>
                      </a: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9753809"/>
                  </a:ext>
                </a:extLst>
              </a:tr>
              <a:tr h="853565">
                <a:tc>
                  <a:txBody>
                    <a:bodyPr/>
                    <a:lstStyle/>
                    <a:p>
                      <a:pPr marL="0" marR="0" algn="just">
                        <a:spcBef>
                          <a:spcPts val="0"/>
                        </a:spcBef>
                        <a:spcAft>
                          <a:spcPts val="0"/>
                        </a:spcAft>
                        <a:tabLst>
                          <a:tab pos="180340" algn="l"/>
                        </a:tabLst>
                      </a:pPr>
                      <a:r>
                        <a:rPr lang="en-US" sz="2400">
                          <a:solidFill>
                            <a:srgbClr val="000000"/>
                          </a:solidFill>
                          <a:effectLst/>
                          <a:latin typeface="Times New Roman" panose="02020603050405020304" pitchFamily="18" charset="0"/>
                          <a:ea typeface="Times New Roman" panose="02020603050405020304" pitchFamily="18" charset="0"/>
                        </a:rPr>
                        <a:t>CLO</a:t>
                      </a:r>
                      <a:r>
                        <a:rPr lang="vi-VN" sz="2400">
                          <a:solidFill>
                            <a:srgbClr val="000000"/>
                          </a:solidFill>
                          <a:effectLst/>
                          <a:latin typeface="Times New Roman" panose="02020603050405020304" pitchFamily="18" charset="0"/>
                          <a:ea typeface="Times New Roman" panose="02020603050405020304" pitchFamily="18" charset="0"/>
                        </a:rPr>
                        <a:t> 5</a:t>
                      </a:r>
                      <a:endParaRPr lang="en-US" sz="2400">
                        <a:effectLst/>
                        <a:latin typeface="Times New Roman" panose="02020603050405020304" pitchFamily="18" charset="0"/>
                        <a:ea typeface="Times New Roman" panose="02020603050405020304" pitchFamily="18" charset="0"/>
                      </a:endParaRP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effectLst/>
                          <a:latin typeface="Times New Roman" panose="02020603050405020304" pitchFamily="18" charset="0"/>
                          <a:ea typeface="Times New Roman" panose="02020603050405020304" pitchFamily="18" charset="0"/>
                        </a:rPr>
                        <a:t> Vận dụng  được thư viện học máy   của một ngôn ngữ lập trình (như C#, JAVA,  hay Python…) để triển khai các ứng dụng </a:t>
                      </a:r>
                      <a:r>
                        <a:rPr lang="en-US" sz="2400">
                          <a:effectLst/>
                          <a:latin typeface="Times New Roman" panose="02020603050405020304" pitchFamily="18" charset="0"/>
                          <a:ea typeface="Times New Roman" panose="02020603050405020304" pitchFamily="18" charset="0"/>
                        </a:rPr>
                        <a:t>thực </a:t>
                      </a:r>
                      <a:r>
                        <a:rPr lang="en-US" sz="2400" smtClean="0">
                          <a:effectLst/>
                          <a:latin typeface="Times New Roman" panose="02020603050405020304" pitchFamily="18" charset="0"/>
                          <a:ea typeface="Times New Roman" panose="02020603050405020304" pitchFamily="18" charset="0"/>
                        </a:rPr>
                        <a:t>tế</a:t>
                      </a:r>
                      <a:endParaRPr lang="en-US" sz="2400">
                        <a:effectLst/>
                        <a:latin typeface="Times New Roman" panose="02020603050405020304" pitchFamily="18" charset="0"/>
                        <a:ea typeface="Times New Roman" panose="02020603050405020304" pitchFamily="18" charset="0"/>
                      </a:endParaRP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PLO4</a:t>
                      </a:r>
                    </a:p>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PLO5</a:t>
                      </a:r>
                    </a:p>
                  </a:txBody>
                  <a:tcPr marL="54772" marR="54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180340" algn="l"/>
                        </a:tabLst>
                      </a:pPr>
                      <a:r>
                        <a:rPr lang="en-US" sz="2400">
                          <a:effectLst/>
                          <a:latin typeface="Times New Roman" panose="02020603050405020304" pitchFamily="18" charset="0"/>
                          <a:ea typeface="Times New Roman" panose="02020603050405020304" pitchFamily="18" charset="0"/>
                        </a:rPr>
                        <a:t>U</a:t>
                      </a:r>
                    </a:p>
                  </a:txBody>
                  <a:tcPr marL="54772" marR="54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415004"/>
                  </a:ext>
                </a:extLst>
              </a:tr>
            </a:tbl>
          </a:graphicData>
        </a:graphic>
      </p:graphicFrame>
    </p:spTree>
    <p:extLst>
      <p:ext uri="{BB962C8B-B14F-4D97-AF65-F5344CB8AC3E}">
        <p14:creationId xmlns:p14="http://schemas.microsoft.com/office/powerpoint/2010/main" val="14599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346749"/>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9" name="Table 8">
            <a:extLst>
              <a:ext uri="{FF2B5EF4-FFF2-40B4-BE49-F238E27FC236}">
                <a16:creationId xmlns:a16="http://schemas.microsoft.com/office/drawing/2014/main" id="{2BA84587-3E97-E76E-20DF-2AE6AA44A04F}"/>
              </a:ext>
            </a:extLst>
          </p:cNvPr>
          <p:cNvGraphicFramePr>
            <a:graphicFrameLocks noGrp="1"/>
          </p:cNvGraphicFramePr>
          <p:nvPr>
            <p:extLst>
              <p:ext uri="{D42A27DB-BD31-4B8C-83A1-F6EECF244321}">
                <p14:modId xmlns:p14="http://schemas.microsoft.com/office/powerpoint/2010/main" val="3400261609"/>
              </p:ext>
            </p:extLst>
          </p:nvPr>
        </p:nvGraphicFramePr>
        <p:xfrm>
          <a:off x="570120" y="977003"/>
          <a:ext cx="11207610" cy="5303520"/>
        </p:xfrm>
        <a:graphic>
          <a:graphicData uri="http://schemas.openxmlformats.org/drawingml/2006/table">
            <a:tbl>
              <a:tblPr firstRow="1" bandRow="1">
                <a:tableStyleId>{5940675A-B579-460E-94D1-54222C63F5DA}</a:tableStyleId>
              </a:tblPr>
              <a:tblGrid>
                <a:gridCol w="1693815">
                  <a:extLst>
                    <a:ext uri="{9D8B030D-6E8A-4147-A177-3AD203B41FA5}">
                      <a16:colId xmlns:a16="http://schemas.microsoft.com/office/drawing/2014/main" val="2731830621"/>
                    </a:ext>
                  </a:extLst>
                </a:gridCol>
                <a:gridCol w="9513795">
                  <a:extLst>
                    <a:ext uri="{9D8B030D-6E8A-4147-A177-3AD203B41FA5}">
                      <a16:colId xmlns:a16="http://schemas.microsoft.com/office/drawing/2014/main" val="1862645094"/>
                    </a:ext>
                  </a:extLst>
                </a:gridCol>
              </a:tblGrid>
              <a:tr h="414190">
                <a:tc>
                  <a:txBody>
                    <a:bodyPr/>
                    <a:lstStyle/>
                    <a:p>
                      <a:r>
                        <a:rPr lang="en-US" sz="2400" b="1">
                          <a:latin typeface="Times New Roman" panose="02020603050405020304" pitchFamily="18" charset="0"/>
                          <a:cs typeface="Times New Roman" panose="02020603050405020304" pitchFamily="18" charset="0"/>
                        </a:rPr>
                        <a:t>STT</a:t>
                      </a:r>
                    </a:p>
                  </a:txBody>
                  <a:tcPr>
                    <a:solidFill>
                      <a:srgbClr val="FFFF00"/>
                    </a:solidFill>
                  </a:tcPr>
                </a:tc>
                <a:tc>
                  <a:txBody>
                    <a:bodyPr/>
                    <a:lstStyle/>
                    <a:p>
                      <a:r>
                        <a:rPr lang="en-US" sz="2400" b="1">
                          <a:latin typeface="Times New Roman" panose="02020603050405020304" pitchFamily="18" charset="0"/>
                          <a:cs typeface="Times New Roman" panose="02020603050405020304" pitchFamily="18" charset="0"/>
                        </a:rPr>
                        <a:t>Nội dung</a:t>
                      </a:r>
                    </a:p>
                  </a:txBody>
                  <a:tcPr>
                    <a:solidFill>
                      <a:srgbClr val="FFFF00"/>
                    </a:solidFill>
                  </a:tcPr>
                </a:tc>
                <a:extLst>
                  <a:ext uri="{0D108BD9-81ED-4DB2-BD59-A6C34878D82A}">
                    <a16:rowId xmlns:a16="http://schemas.microsoft.com/office/drawing/2014/main" val="3251949661"/>
                  </a:ext>
                </a:extLst>
              </a:tr>
              <a:tr h="414190">
                <a:tc>
                  <a:txBody>
                    <a:bodyPr/>
                    <a:lstStyle/>
                    <a:p>
                      <a:pPr algn="ctr"/>
                      <a:r>
                        <a:rPr lang="en-US" sz="2400">
                          <a:latin typeface="Times New Roman" panose="02020603050405020304" pitchFamily="18" charset="0"/>
                          <a:cs typeface="Times New Roman" panose="02020603050405020304" pitchFamily="18" charset="0"/>
                        </a:rPr>
                        <a:t>1</a:t>
                      </a:r>
                    </a:p>
                  </a:txBody>
                  <a:tcPr anchor="ctr"/>
                </a:tc>
                <a:tc>
                  <a:txBody>
                    <a:bodyPr/>
                    <a:lstStyle/>
                    <a:p>
                      <a:r>
                        <a:rPr lang="vi-VN" sz="2400" smtClean="0">
                          <a:latin typeface="Times New Roman" panose="02020603050405020304" pitchFamily="18" charset="0"/>
                          <a:cs typeface="Times New Roman" panose="02020603050405020304" pitchFamily="18" charset="0"/>
                        </a:rPr>
                        <a:t>1. Tổng quan về máy học</a:t>
                      </a:r>
                    </a:p>
                    <a:p>
                      <a:r>
                        <a:rPr lang="vi-VN" sz="2400" smtClean="0">
                          <a:latin typeface="Times New Roman" panose="02020603050405020304" pitchFamily="18" charset="0"/>
                          <a:cs typeface="Times New Roman" panose="02020603050405020304" pitchFamily="18" charset="0"/>
                        </a:rPr>
                        <a:t>1.1. Trí tuệ nhân tạo và máy học</a:t>
                      </a:r>
                    </a:p>
                    <a:p>
                      <a:r>
                        <a:rPr lang="vi-VN" sz="2400" smtClean="0">
                          <a:latin typeface="Times New Roman" panose="02020603050405020304" pitchFamily="18" charset="0"/>
                          <a:cs typeface="Times New Roman" panose="02020603050405020304" pitchFamily="18" charset="0"/>
                        </a:rPr>
                        <a:t>1.2. Phân loại chức năng nhiệm vụ của máy học</a:t>
                      </a:r>
                    </a:p>
                    <a:p>
                      <a:r>
                        <a:rPr lang="vi-VN" sz="2400" smtClean="0">
                          <a:latin typeface="Times New Roman" panose="02020603050405020304" pitchFamily="18" charset="0"/>
                          <a:cs typeface="Times New Roman" panose="02020603050405020304" pitchFamily="18" charset="0"/>
                        </a:rPr>
                        <a:t>1.2.1. Classification</a:t>
                      </a:r>
                    </a:p>
                    <a:p>
                      <a:r>
                        <a:rPr lang="vi-VN" sz="2400" smtClean="0">
                          <a:latin typeface="Times New Roman" panose="02020603050405020304" pitchFamily="18" charset="0"/>
                          <a:cs typeface="Times New Roman" panose="02020603050405020304" pitchFamily="18" charset="0"/>
                        </a:rPr>
                        <a:t>1.2.2. Clustering</a:t>
                      </a:r>
                    </a:p>
                    <a:p>
                      <a:r>
                        <a:rPr lang="vi-VN" sz="2400" smtClean="0">
                          <a:latin typeface="Times New Roman" panose="02020603050405020304" pitchFamily="18" charset="0"/>
                          <a:cs typeface="Times New Roman" panose="02020603050405020304" pitchFamily="18" charset="0"/>
                        </a:rPr>
                        <a:t>1.2.3. Regression</a:t>
                      </a:r>
                    </a:p>
                    <a:p>
                      <a:r>
                        <a:rPr lang="vi-VN" sz="2400" smtClean="0">
                          <a:latin typeface="Times New Roman" panose="02020603050405020304" pitchFamily="18" charset="0"/>
                          <a:cs typeface="Times New Roman" panose="02020603050405020304" pitchFamily="18" charset="0"/>
                        </a:rPr>
                        <a:t>1.2.4. Completion</a:t>
                      </a:r>
                    </a:p>
                    <a:p>
                      <a:r>
                        <a:rPr lang="vi-VN" sz="2400" smtClean="0">
                          <a:latin typeface="Times New Roman" panose="02020603050405020304" pitchFamily="18" charset="0"/>
                          <a:cs typeface="Times New Roman" panose="02020603050405020304" pitchFamily="18" charset="0"/>
                        </a:rPr>
                        <a:t>1.2.5. Machine Translation</a:t>
                      </a:r>
                    </a:p>
                    <a:p>
                      <a:r>
                        <a:rPr lang="vi-VN" sz="2400" smtClean="0">
                          <a:latin typeface="Times New Roman" panose="02020603050405020304" pitchFamily="18" charset="0"/>
                          <a:cs typeface="Times New Roman" panose="02020603050405020304" pitchFamily="18" charset="0"/>
                        </a:rPr>
                        <a:t>1.3. Máy học trong phân tích kinh doanh</a:t>
                      </a:r>
                    </a:p>
                    <a:p>
                      <a:r>
                        <a:rPr lang="vi-VN" sz="2400" smtClean="0">
                          <a:latin typeface="Times New Roman" panose="02020603050405020304" pitchFamily="18" charset="0"/>
                          <a:cs typeface="Times New Roman" panose="02020603050405020304" pitchFamily="18" charset="0"/>
                        </a:rPr>
                        <a:t>1.3.1. Phân tích kinh doanh</a:t>
                      </a:r>
                    </a:p>
                    <a:p>
                      <a:r>
                        <a:rPr lang="vi-VN" sz="2400" smtClean="0">
                          <a:latin typeface="Times New Roman" panose="02020603050405020304" pitchFamily="18" charset="0"/>
                          <a:cs typeface="Times New Roman" panose="02020603050405020304" pitchFamily="18" charset="0"/>
                        </a:rPr>
                        <a:t>1.3.2. Công cụ phân tích kinh doanh</a:t>
                      </a:r>
                    </a:p>
                    <a:p>
                      <a:r>
                        <a:rPr lang="vi-VN" sz="2400" smtClean="0">
                          <a:latin typeface="Times New Roman" panose="02020603050405020304" pitchFamily="18" charset="0"/>
                          <a:cs typeface="Times New Roman" panose="02020603050405020304" pitchFamily="18" charset="0"/>
                        </a:rPr>
                        <a:t>1.3.3. Ứng dụng của máy học trong phân tích kinh doanh</a:t>
                      </a:r>
                    </a:p>
                    <a:p>
                      <a:r>
                        <a:rPr lang="vi-VN" sz="2400" smtClean="0">
                          <a:latin typeface="Times New Roman" panose="02020603050405020304" pitchFamily="18" charset="0"/>
                          <a:cs typeface="Times New Roman" panose="02020603050405020304" pitchFamily="18" charset="0"/>
                        </a:rPr>
                        <a:t>1.3.4. Ưu điểm và nhược điểm của máy học</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7160860"/>
                  </a:ext>
                </a:extLst>
              </a:tr>
            </a:tbl>
          </a:graphicData>
        </a:graphic>
      </p:graphicFrame>
    </p:spTree>
    <p:extLst>
      <p:ext uri="{BB962C8B-B14F-4D97-AF65-F5344CB8AC3E}">
        <p14:creationId xmlns:p14="http://schemas.microsoft.com/office/powerpoint/2010/main" val="2690583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346749"/>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9" name="Table 8">
            <a:extLst>
              <a:ext uri="{FF2B5EF4-FFF2-40B4-BE49-F238E27FC236}">
                <a16:creationId xmlns:a16="http://schemas.microsoft.com/office/drawing/2014/main" id="{2BA84587-3E97-E76E-20DF-2AE6AA44A04F}"/>
              </a:ext>
            </a:extLst>
          </p:cNvPr>
          <p:cNvGraphicFramePr>
            <a:graphicFrameLocks noGrp="1"/>
          </p:cNvGraphicFramePr>
          <p:nvPr>
            <p:extLst>
              <p:ext uri="{D42A27DB-BD31-4B8C-83A1-F6EECF244321}">
                <p14:modId xmlns:p14="http://schemas.microsoft.com/office/powerpoint/2010/main" val="3525575988"/>
              </p:ext>
            </p:extLst>
          </p:nvPr>
        </p:nvGraphicFramePr>
        <p:xfrm>
          <a:off x="570120" y="977003"/>
          <a:ext cx="11207610" cy="3474720"/>
        </p:xfrm>
        <a:graphic>
          <a:graphicData uri="http://schemas.openxmlformats.org/drawingml/2006/table">
            <a:tbl>
              <a:tblPr firstRow="1" bandRow="1">
                <a:tableStyleId>{5940675A-B579-460E-94D1-54222C63F5DA}</a:tableStyleId>
              </a:tblPr>
              <a:tblGrid>
                <a:gridCol w="1693815">
                  <a:extLst>
                    <a:ext uri="{9D8B030D-6E8A-4147-A177-3AD203B41FA5}">
                      <a16:colId xmlns:a16="http://schemas.microsoft.com/office/drawing/2014/main" val="2731830621"/>
                    </a:ext>
                  </a:extLst>
                </a:gridCol>
                <a:gridCol w="9513795">
                  <a:extLst>
                    <a:ext uri="{9D8B030D-6E8A-4147-A177-3AD203B41FA5}">
                      <a16:colId xmlns:a16="http://schemas.microsoft.com/office/drawing/2014/main" val="1862645094"/>
                    </a:ext>
                  </a:extLst>
                </a:gridCol>
              </a:tblGrid>
              <a:tr h="414190">
                <a:tc>
                  <a:txBody>
                    <a:bodyPr/>
                    <a:lstStyle/>
                    <a:p>
                      <a:r>
                        <a:rPr lang="en-US" sz="2400" b="1">
                          <a:latin typeface="Times New Roman" panose="02020603050405020304" pitchFamily="18" charset="0"/>
                          <a:cs typeface="Times New Roman" panose="02020603050405020304" pitchFamily="18" charset="0"/>
                        </a:rPr>
                        <a:t>STT</a:t>
                      </a:r>
                    </a:p>
                  </a:txBody>
                  <a:tcPr>
                    <a:solidFill>
                      <a:srgbClr val="FFFF00"/>
                    </a:solidFill>
                  </a:tcPr>
                </a:tc>
                <a:tc>
                  <a:txBody>
                    <a:bodyPr/>
                    <a:lstStyle/>
                    <a:p>
                      <a:r>
                        <a:rPr lang="en-US" sz="2400" b="1">
                          <a:latin typeface="Times New Roman" panose="02020603050405020304" pitchFamily="18" charset="0"/>
                          <a:cs typeface="Times New Roman" panose="02020603050405020304" pitchFamily="18" charset="0"/>
                        </a:rPr>
                        <a:t>Nội dung</a:t>
                      </a:r>
                    </a:p>
                  </a:txBody>
                  <a:tcPr>
                    <a:solidFill>
                      <a:srgbClr val="FFFF00"/>
                    </a:solidFill>
                  </a:tcPr>
                </a:tc>
                <a:extLst>
                  <a:ext uri="{0D108BD9-81ED-4DB2-BD59-A6C34878D82A}">
                    <a16:rowId xmlns:a16="http://schemas.microsoft.com/office/drawing/2014/main" val="3251949661"/>
                  </a:ext>
                </a:extLst>
              </a:tr>
              <a:tr h="414190">
                <a:tc>
                  <a:txBody>
                    <a:bodyPr/>
                    <a:lstStyle/>
                    <a:p>
                      <a:pPr algn="ctr"/>
                      <a:r>
                        <a:rPr lang="en-US" sz="2400" smtClean="0">
                          <a:latin typeface="Times New Roman" panose="02020603050405020304" pitchFamily="18" charset="0"/>
                          <a:cs typeface="Times New Roman" panose="02020603050405020304" pitchFamily="18" charset="0"/>
                        </a:rPr>
                        <a:t>2</a:t>
                      </a:r>
                      <a:endParaRPr lang="en-US" sz="2400">
                        <a:latin typeface="Times New Roman" panose="02020603050405020304" pitchFamily="18" charset="0"/>
                        <a:cs typeface="Times New Roman" panose="02020603050405020304" pitchFamily="18" charset="0"/>
                      </a:endParaRPr>
                    </a:p>
                  </a:txBody>
                  <a:tcPr anchor="ctr"/>
                </a:tc>
                <a:tc>
                  <a:txBody>
                    <a:bodyPr/>
                    <a:lstStyle/>
                    <a:p>
                      <a:r>
                        <a:rPr lang="vi-VN" sz="2400" smtClean="0">
                          <a:latin typeface="Times New Roman" panose="02020603050405020304" pitchFamily="18" charset="0"/>
                          <a:cs typeface="Times New Roman" panose="02020603050405020304" pitchFamily="18" charset="0"/>
                        </a:rPr>
                        <a:t>2. Dữ liệu</a:t>
                      </a:r>
                    </a:p>
                    <a:p>
                      <a:r>
                        <a:rPr lang="vi-VN" sz="2400" smtClean="0">
                          <a:latin typeface="Times New Roman" panose="02020603050405020304" pitchFamily="18" charset="0"/>
                          <a:cs typeface="Times New Roman" panose="02020603050405020304" pitchFamily="18" charset="0"/>
                        </a:rPr>
                        <a:t>2.1. Dữ liệu là gì?</a:t>
                      </a:r>
                    </a:p>
                    <a:p>
                      <a:r>
                        <a:rPr lang="vi-VN" sz="2400" smtClean="0">
                          <a:latin typeface="Times New Roman" panose="02020603050405020304" pitchFamily="18" charset="0"/>
                          <a:cs typeface="Times New Roman" panose="02020603050405020304" pitchFamily="18" charset="0"/>
                        </a:rPr>
                        <a:t>2.2. Tầm quan trọng của dữ liệu</a:t>
                      </a:r>
                    </a:p>
                    <a:p>
                      <a:r>
                        <a:rPr lang="vi-VN" sz="2400" smtClean="0">
                          <a:latin typeface="Times New Roman" panose="02020603050405020304" pitchFamily="18" charset="0"/>
                          <a:cs typeface="Times New Roman" panose="02020603050405020304" pitchFamily="18" charset="0"/>
                        </a:rPr>
                        <a:t>2.3. Nguyên tắc Garbage In - Garbage Out</a:t>
                      </a:r>
                    </a:p>
                    <a:p>
                      <a:r>
                        <a:rPr lang="vi-VN" sz="2400" smtClean="0">
                          <a:latin typeface="Times New Roman" panose="02020603050405020304" pitchFamily="18" charset="0"/>
                          <a:cs typeface="Times New Roman" panose="02020603050405020304" pitchFamily="18" charset="0"/>
                        </a:rPr>
                        <a:t>2.4. Các loại Dữ liệu thường gặp </a:t>
                      </a:r>
                    </a:p>
                    <a:p>
                      <a:r>
                        <a:rPr lang="vi-VN" sz="2400" smtClean="0">
                          <a:latin typeface="Times New Roman" panose="02020603050405020304" pitchFamily="18" charset="0"/>
                          <a:cs typeface="Times New Roman" panose="02020603050405020304" pitchFamily="18" charset="0"/>
                        </a:rPr>
                        <a:t>2.5. Dữ liệu trong hệ thống kinh doanh và ngoài hệ thống kinh doanh</a:t>
                      </a:r>
                    </a:p>
                    <a:p>
                      <a:r>
                        <a:rPr lang="vi-VN" sz="2400" smtClean="0">
                          <a:latin typeface="Times New Roman" panose="02020603050405020304" pitchFamily="18" charset="0"/>
                          <a:cs typeface="Times New Roman" panose="02020603050405020304" pitchFamily="18" charset="0"/>
                        </a:rPr>
                        <a:t>2.6. Thiết kế cấu trúc dữ liệu phục vụ cho mô hình máy học</a:t>
                      </a:r>
                    </a:p>
                    <a:p>
                      <a:r>
                        <a:rPr lang="vi-VN" sz="2400" smtClean="0">
                          <a:latin typeface="Times New Roman" panose="02020603050405020304" pitchFamily="18" charset="0"/>
                          <a:cs typeface="Times New Roman" panose="02020603050405020304" pitchFamily="18" charset="0"/>
                        </a:rPr>
                        <a:t>2.7. Thách thức khi xử lý Big Data</a:t>
                      </a:r>
                    </a:p>
                  </a:txBody>
                  <a:tcPr/>
                </a:tc>
                <a:extLst>
                  <a:ext uri="{0D108BD9-81ED-4DB2-BD59-A6C34878D82A}">
                    <a16:rowId xmlns:a16="http://schemas.microsoft.com/office/drawing/2014/main" val="2827160860"/>
                  </a:ext>
                </a:extLst>
              </a:tr>
            </a:tbl>
          </a:graphicData>
        </a:graphic>
      </p:graphicFrame>
    </p:spTree>
    <p:extLst>
      <p:ext uri="{BB962C8B-B14F-4D97-AF65-F5344CB8AC3E}">
        <p14:creationId xmlns:p14="http://schemas.microsoft.com/office/powerpoint/2010/main" val="1258208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346749"/>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9" name="Table 8">
            <a:extLst>
              <a:ext uri="{FF2B5EF4-FFF2-40B4-BE49-F238E27FC236}">
                <a16:creationId xmlns:a16="http://schemas.microsoft.com/office/drawing/2014/main" id="{2BA84587-3E97-E76E-20DF-2AE6AA44A04F}"/>
              </a:ext>
            </a:extLst>
          </p:cNvPr>
          <p:cNvGraphicFramePr>
            <a:graphicFrameLocks noGrp="1"/>
          </p:cNvGraphicFramePr>
          <p:nvPr>
            <p:extLst>
              <p:ext uri="{D42A27DB-BD31-4B8C-83A1-F6EECF244321}">
                <p14:modId xmlns:p14="http://schemas.microsoft.com/office/powerpoint/2010/main" val="1238839366"/>
              </p:ext>
            </p:extLst>
          </p:nvPr>
        </p:nvGraphicFramePr>
        <p:xfrm>
          <a:off x="570120" y="977003"/>
          <a:ext cx="11207610" cy="3474720"/>
        </p:xfrm>
        <a:graphic>
          <a:graphicData uri="http://schemas.openxmlformats.org/drawingml/2006/table">
            <a:tbl>
              <a:tblPr firstRow="1" bandRow="1">
                <a:tableStyleId>{5940675A-B579-460E-94D1-54222C63F5DA}</a:tableStyleId>
              </a:tblPr>
              <a:tblGrid>
                <a:gridCol w="1693815">
                  <a:extLst>
                    <a:ext uri="{9D8B030D-6E8A-4147-A177-3AD203B41FA5}">
                      <a16:colId xmlns:a16="http://schemas.microsoft.com/office/drawing/2014/main" val="2731830621"/>
                    </a:ext>
                  </a:extLst>
                </a:gridCol>
                <a:gridCol w="9513795">
                  <a:extLst>
                    <a:ext uri="{9D8B030D-6E8A-4147-A177-3AD203B41FA5}">
                      <a16:colId xmlns:a16="http://schemas.microsoft.com/office/drawing/2014/main" val="1862645094"/>
                    </a:ext>
                  </a:extLst>
                </a:gridCol>
              </a:tblGrid>
              <a:tr h="414190">
                <a:tc>
                  <a:txBody>
                    <a:bodyPr/>
                    <a:lstStyle/>
                    <a:p>
                      <a:r>
                        <a:rPr lang="en-US" sz="2400" b="1">
                          <a:latin typeface="Times New Roman" panose="02020603050405020304" pitchFamily="18" charset="0"/>
                          <a:cs typeface="Times New Roman" panose="02020603050405020304" pitchFamily="18" charset="0"/>
                        </a:rPr>
                        <a:t>STT</a:t>
                      </a:r>
                    </a:p>
                  </a:txBody>
                  <a:tcPr>
                    <a:solidFill>
                      <a:srgbClr val="FFFF00"/>
                    </a:solidFill>
                  </a:tcPr>
                </a:tc>
                <a:tc>
                  <a:txBody>
                    <a:bodyPr/>
                    <a:lstStyle/>
                    <a:p>
                      <a:r>
                        <a:rPr lang="en-US" sz="2400" b="1">
                          <a:latin typeface="Times New Roman" panose="02020603050405020304" pitchFamily="18" charset="0"/>
                          <a:cs typeface="Times New Roman" panose="02020603050405020304" pitchFamily="18" charset="0"/>
                        </a:rPr>
                        <a:t>Nội dung</a:t>
                      </a:r>
                    </a:p>
                  </a:txBody>
                  <a:tcPr>
                    <a:solidFill>
                      <a:srgbClr val="FFFF00"/>
                    </a:solidFill>
                  </a:tcPr>
                </a:tc>
                <a:extLst>
                  <a:ext uri="{0D108BD9-81ED-4DB2-BD59-A6C34878D82A}">
                    <a16:rowId xmlns:a16="http://schemas.microsoft.com/office/drawing/2014/main" val="3251949661"/>
                  </a:ext>
                </a:extLst>
              </a:tr>
              <a:tr h="414190">
                <a:tc>
                  <a:txBody>
                    <a:bodyPr/>
                    <a:lstStyle/>
                    <a:p>
                      <a:pPr algn="ctr"/>
                      <a:r>
                        <a:rPr lang="en-US" sz="2400" smtClean="0">
                          <a:latin typeface="Times New Roman" panose="02020603050405020304" pitchFamily="18" charset="0"/>
                          <a:cs typeface="Times New Roman" panose="02020603050405020304" pitchFamily="18" charset="0"/>
                        </a:rPr>
                        <a:t>3</a:t>
                      </a:r>
                      <a:endParaRPr lang="en-US" sz="2400">
                        <a:latin typeface="Times New Roman" panose="02020603050405020304" pitchFamily="18" charset="0"/>
                        <a:cs typeface="Times New Roman" panose="02020603050405020304" pitchFamily="18" charset="0"/>
                      </a:endParaRPr>
                    </a:p>
                  </a:txBody>
                  <a:tcPr anchor="ctr"/>
                </a:tc>
                <a:tc>
                  <a:txBody>
                    <a:bodyPr/>
                    <a:lstStyle/>
                    <a:p>
                      <a:r>
                        <a:rPr lang="vi-VN" sz="2400" smtClean="0">
                          <a:latin typeface="Times New Roman" panose="02020603050405020304" pitchFamily="18" charset="0"/>
                          <a:cs typeface="Times New Roman" panose="02020603050405020304" pitchFamily="18" charset="0"/>
                        </a:rPr>
                        <a:t>3. Các nhóm giải thuật máy học</a:t>
                      </a:r>
                    </a:p>
                    <a:p>
                      <a:r>
                        <a:rPr lang="vi-VN" sz="2400" smtClean="0">
                          <a:latin typeface="Times New Roman" panose="02020603050405020304" pitchFamily="18" charset="0"/>
                          <a:cs typeface="Times New Roman" panose="02020603050405020304" pitchFamily="18" charset="0"/>
                        </a:rPr>
                        <a:t>3.1. Nhóm giải thuật Linear Regression và ứng dụng</a:t>
                      </a:r>
                    </a:p>
                    <a:p>
                      <a:r>
                        <a:rPr lang="vi-VN" sz="2400" smtClean="0">
                          <a:latin typeface="Times New Roman" panose="02020603050405020304" pitchFamily="18" charset="0"/>
                          <a:cs typeface="Times New Roman" panose="02020603050405020304" pitchFamily="18" charset="0"/>
                        </a:rPr>
                        <a:t>3.2. Nhóm giải thuật Logistic Regression và ứng dụng </a:t>
                      </a:r>
                    </a:p>
                    <a:p>
                      <a:r>
                        <a:rPr lang="vi-VN" sz="2400" smtClean="0">
                          <a:latin typeface="Times New Roman" panose="02020603050405020304" pitchFamily="18" charset="0"/>
                          <a:cs typeface="Times New Roman" panose="02020603050405020304" pitchFamily="18" charset="0"/>
                        </a:rPr>
                        <a:t>3.3. Nhóm giải thuật Classification và ứng dụng</a:t>
                      </a:r>
                    </a:p>
                    <a:p>
                      <a:r>
                        <a:rPr lang="vi-VN" sz="2400" smtClean="0">
                          <a:latin typeface="Times New Roman" panose="02020603050405020304" pitchFamily="18" charset="0"/>
                          <a:cs typeface="Times New Roman" panose="02020603050405020304" pitchFamily="18" charset="0"/>
                        </a:rPr>
                        <a:t>3.4. Nhóm giải thuật Clustering và ứng dụng</a:t>
                      </a:r>
                    </a:p>
                    <a:p>
                      <a:r>
                        <a:rPr lang="vi-VN" sz="2400" smtClean="0">
                          <a:latin typeface="Times New Roman" panose="02020603050405020304" pitchFamily="18" charset="0"/>
                          <a:cs typeface="Times New Roman" panose="02020603050405020304" pitchFamily="18" charset="0"/>
                        </a:rPr>
                        <a:t>3.5. Nhóm giải thuật Completion và ứng dụng</a:t>
                      </a:r>
                    </a:p>
                    <a:p>
                      <a:r>
                        <a:rPr lang="vi-VN" sz="2400" smtClean="0">
                          <a:latin typeface="Times New Roman" panose="02020603050405020304" pitchFamily="18" charset="0"/>
                          <a:cs typeface="Times New Roman" panose="02020603050405020304" pitchFamily="18" charset="0"/>
                        </a:rPr>
                        <a:t>3.6. Nhóm giải thuật khác</a:t>
                      </a:r>
                    </a:p>
                    <a:p>
                      <a:r>
                        <a:rPr lang="vi-VN" sz="2400" smtClean="0">
                          <a:latin typeface="Times New Roman" panose="02020603050405020304" pitchFamily="18" charset="0"/>
                          <a:cs typeface="Times New Roman" panose="02020603050405020304" pitchFamily="18" charset="0"/>
                        </a:rPr>
                        <a:t>3.7. Các độ đo đánh giá chất lượng mô hình máy học </a:t>
                      </a:r>
                    </a:p>
                  </a:txBody>
                  <a:tcPr/>
                </a:tc>
                <a:extLst>
                  <a:ext uri="{0D108BD9-81ED-4DB2-BD59-A6C34878D82A}">
                    <a16:rowId xmlns:a16="http://schemas.microsoft.com/office/drawing/2014/main" val="2827160860"/>
                  </a:ext>
                </a:extLst>
              </a:tr>
            </a:tbl>
          </a:graphicData>
        </a:graphic>
      </p:graphicFrame>
    </p:spTree>
    <p:extLst>
      <p:ext uri="{BB962C8B-B14F-4D97-AF65-F5344CB8AC3E}">
        <p14:creationId xmlns:p14="http://schemas.microsoft.com/office/powerpoint/2010/main" val="723643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346749"/>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môn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graphicFrame>
        <p:nvGraphicFramePr>
          <p:cNvPr id="9" name="Table 8">
            <a:extLst>
              <a:ext uri="{FF2B5EF4-FFF2-40B4-BE49-F238E27FC236}">
                <a16:creationId xmlns:a16="http://schemas.microsoft.com/office/drawing/2014/main" id="{2BA84587-3E97-E76E-20DF-2AE6AA44A04F}"/>
              </a:ext>
            </a:extLst>
          </p:cNvPr>
          <p:cNvGraphicFramePr>
            <a:graphicFrameLocks noGrp="1"/>
          </p:cNvGraphicFramePr>
          <p:nvPr>
            <p:extLst>
              <p:ext uri="{D42A27DB-BD31-4B8C-83A1-F6EECF244321}">
                <p14:modId xmlns:p14="http://schemas.microsoft.com/office/powerpoint/2010/main" val="2747924401"/>
              </p:ext>
            </p:extLst>
          </p:nvPr>
        </p:nvGraphicFramePr>
        <p:xfrm>
          <a:off x="570120" y="977003"/>
          <a:ext cx="11207610" cy="5349240"/>
        </p:xfrm>
        <a:graphic>
          <a:graphicData uri="http://schemas.openxmlformats.org/drawingml/2006/table">
            <a:tbl>
              <a:tblPr firstRow="1" bandRow="1">
                <a:tableStyleId>{5940675A-B579-460E-94D1-54222C63F5DA}</a:tableStyleId>
              </a:tblPr>
              <a:tblGrid>
                <a:gridCol w="1693815">
                  <a:extLst>
                    <a:ext uri="{9D8B030D-6E8A-4147-A177-3AD203B41FA5}">
                      <a16:colId xmlns:a16="http://schemas.microsoft.com/office/drawing/2014/main" val="2731830621"/>
                    </a:ext>
                  </a:extLst>
                </a:gridCol>
                <a:gridCol w="9513795">
                  <a:extLst>
                    <a:ext uri="{9D8B030D-6E8A-4147-A177-3AD203B41FA5}">
                      <a16:colId xmlns:a16="http://schemas.microsoft.com/office/drawing/2014/main" val="1862645094"/>
                    </a:ext>
                  </a:extLst>
                </a:gridCol>
              </a:tblGrid>
              <a:tr h="414190">
                <a:tc>
                  <a:txBody>
                    <a:bodyPr/>
                    <a:lstStyle/>
                    <a:p>
                      <a:r>
                        <a:rPr lang="en-US" sz="2400" b="1">
                          <a:latin typeface="Times New Roman" panose="02020603050405020304" pitchFamily="18" charset="0"/>
                          <a:cs typeface="Times New Roman" panose="02020603050405020304" pitchFamily="18" charset="0"/>
                        </a:rPr>
                        <a:t>STT</a:t>
                      </a:r>
                    </a:p>
                  </a:txBody>
                  <a:tcPr>
                    <a:solidFill>
                      <a:srgbClr val="FFFF00"/>
                    </a:solidFill>
                  </a:tcPr>
                </a:tc>
                <a:tc>
                  <a:txBody>
                    <a:bodyPr/>
                    <a:lstStyle/>
                    <a:p>
                      <a:r>
                        <a:rPr lang="en-US" sz="2400" b="1">
                          <a:latin typeface="Times New Roman" panose="02020603050405020304" pitchFamily="18" charset="0"/>
                          <a:cs typeface="Times New Roman" panose="02020603050405020304" pitchFamily="18" charset="0"/>
                        </a:rPr>
                        <a:t>Nội dung</a:t>
                      </a:r>
                    </a:p>
                  </a:txBody>
                  <a:tcPr>
                    <a:solidFill>
                      <a:srgbClr val="FFFF00"/>
                    </a:solidFill>
                  </a:tcPr>
                </a:tc>
                <a:extLst>
                  <a:ext uri="{0D108BD9-81ED-4DB2-BD59-A6C34878D82A}">
                    <a16:rowId xmlns:a16="http://schemas.microsoft.com/office/drawing/2014/main" val="3251949661"/>
                  </a:ext>
                </a:extLst>
              </a:tr>
              <a:tr h="414190">
                <a:tc>
                  <a:txBody>
                    <a:bodyPr/>
                    <a:lstStyle/>
                    <a:p>
                      <a:pPr algn="ctr"/>
                      <a:r>
                        <a:rPr lang="en-US" sz="2200" smtClean="0">
                          <a:latin typeface="Times New Roman" panose="02020603050405020304" pitchFamily="18" charset="0"/>
                          <a:cs typeface="Times New Roman" panose="02020603050405020304" pitchFamily="18" charset="0"/>
                        </a:rPr>
                        <a:t>4</a:t>
                      </a:r>
                      <a:endParaRPr lang="en-US" sz="2200">
                        <a:latin typeface="Times New Roman" panose="02020603050405020304" pitchFamily="18" charset="0"/>
                        <a:cs typeface="Times New Roman" panose="02020603050405020304" pitchFamily="18" charset="0"/>
                      </a:endParaRPr>
                    </a:p>
                  </a:txBody>
                  <a:tcPr anchor="ctr"/>
                </a:tc>
                <a:tc>
                  <a:txBody>
                    <a:bodyPr/>
                    <a:lstStyle/>
                    <a:p>
                      <a:r>
                        <a:rPr lang="vi-VN" sz="2100" smtClean="0">
                          <a:latin typeface="Times New Roman" panose="02020603050405020304" pitchFamily="18" charset="0"/>
                          <a:cs typeface="Times New Roman" panose="02020603050405020304" pitchFamily="18" charset="0"/>
                        </a:rPr>
                        <a:t>4. Thiết kế hệ thống máy học</a:t>
                      </a:r>
                    </a:p>
                    <a:p>
                      <a:r>
                        <a:rPr lang="vi-VN" sz="2100" smtClean="0">
                          <a:latin typeface="Times New Roman" panose="02020603050405020304" pitchFamily="18" charset="0"/>
                          <a:cs typeface="Times New Roman" panose="02020603050405020304" pitchFamily="18" charset="0"/>
                        </a:rPr>
                        <a:t>4.1. Xác định nhu cầu ứng dụng máy học trong hoạt động kinh doanh </a:t>
                      </a:r>
                    </a:p>
                    <a:p>
                      <a:r>
                        <a:rPr lang="vi-VN" sz="2100" smtClean="0">
                          <a:latin typeface="Times New Roman" panose="02020603050405020304" pitchFamily="18" charset="0"/>
                          <a:cs typeface="Times New Roman" panose="02020603050405020304" pitchFamily="18" charset="0"/>
                        </a:rPr>
                        <a:t>4.2. Dữ liệu kinh doanh có trước, nhu cầu máy học có sau </a:t>
                      </a:r>
                    </a:p>
                    <a:p>
                      <a:r>
                        <a:rPr lang="vi-VN" sz="2100" smtClean="0">
                          <a:latin typeface="Times New Roman" panose="02020603050405020304" pitchFamily="18" charset="0"/>
                          <a:cs typeface="Times New Roman" panose="02020603050405020304" pitchFamily="18" charset="0"/>
                        </a:rPr>
                        <a:t>4.3. Nhu cầu máy học có trước, dữ liệu kinh doanh có sau   </a:t>
                      </a:r>
                    </a:p>
                    <a:p>
                      <a:r>
                        <a:rPr lang="vi-VN" sz="2100" smtClean="0">
                          <a:latin typeface="Times New Roman" panose="02020603050405020304" pitchFamily="18" charset="0"/>
                          <a:cs typeface="Times New Roman" panose="02020603050405020304" pitchFamily="18" charset="0"/>
                        </a:rPr>
                        <a:t>4.4. Các bước cần thiết trong hệ thống máy học ứng dụng</a:t>
                      </a:r>
                    </a:p>
                    <a:p>
                      <a:r>
                        <a:rPr lang="vi-VN" sz="2100" smtClean="0">
                          <a:latin typeface="Times New Roman" panose="02020603050405020304" pitchFamily="18" charset="0"/>
                          <a:cs typeface="Times New Roman" panose="02020603050405020304" pitchFamily="18" charset="0"/>
                        </a:rPr>
                        <a:t>4.4.1. Thiết kế và thu thập dữ liệu</a:t>
                      </a:r>
                    </a:p>
                    <a:p>
                      <a:r>
                        <a:rPr lang="vi-VN" sz="2100" smtClean="0">
                          <a:latin typeface="Times New Roman" panose="02020603050405020304" pitchFamily="18" charset="0"/>
                          <a:cs typeface="Times New Roman" panose="02020603050405020304" pitchFamily="18" charset="0"/>
                        </a:rPr>
                        <a:t>4.4.2. Tiền xử lý dữ liệu</a:t>
                      </a:r>
                    </a:p>
                    <a:p>
                      <a:r>
                        <a:rPr lang="vi-VN" sz="2100" smtClean="0">
                          <a:latin typeface="Times New Roman" panose="02020603050405020304" pitchFamily="18" charset="0"/>
                          <a:cs typeface="Times New Roman" panose="02020603050405020304" pitchFamily="18" charset="0"/>
                        </a:rPr>
                        <a:t>4.4.3. Lựa chọn tỉ lệ dữ liệu train, test</a:t>
                      </a:r>
                    </a:p>
                    <a:p>
                      <a:r>
                        <a:rPr lang="vi-VN" sz="2100" smtClean="0">
                          <a:latin typeface="Times New Roman" panose="02020603050405020304" pitchFamily="18" charset="0"/>
                          <a:cs typeface="Times New Roman" panose="02020603050405020304" pitchFamily="18" charset="0"/>
                        </a:rPr>
                        <a:t>4.4.4. Lựa chọn giải thuật và các tham số</a:t>
                      </a:r>
                    </a:p>
                    <a:p>
                      <a:r>
                        <a:rPr lang="vi-VN" sz="2100" smtClean="0">
                          <a:latin typeface="Times New Roman" panose="02020603050405020304" pitchFamily="18" charset="0"/>
                          <a:cs typeface="Times New Roman" panose="02020603050405020304" pitchFamily="18" charset="0"/>
                        </a:rPr>
                        <a:t>4.4.5. Train mô hình máy học</a:t>
                      </a:r>
                    </a:p>
                    <a:p>
                      <a:r>
                        <a:rPr lang="vi-VN" sz="2100" smtClean="0">
                          <a:latin typeface="Times New Roman" panose="02020603050405020304" pitchFamily="18" charset="0"/>
                          <a:cs typeface="Times New Roman" panose="02020603050405020304" pitchFamily="18" charset="0"/>
                        </a:rPr>
                        <a:t>4.4.6. Đánh giá chất lượng mô hình máy học</a:t>
                      </a:r>
                    </a:p>
                    <a:p>
                      <a:r>
                        <a:rPr lang="vi-VN" sz="2100" smtClean="0">
                          <a:latin typeface="Times New Roman" panose="02020603050405020304" pitchFamily="18" charset="0"/>
                          <a:cs typeface="Times New Roman" panose="02020603050405020304" pitchFamily="18" charset="0"/>
                        </a:rPr>
                        <a:t>4.4.7. Lưu mô hình máy học</a:t>
                      </a:r>
                    </a:p>
                    <a:p>
                      <a:r>
                        <a:rPr lang="vi-VN" sz="2100" smtClean="0">
                          <a:latin typeface="Times New Roman" panose="02020603050405020304" pitchFamily="18" charset="0"/>
                          <a:cs typeface="Times New Roman" panose="02020603050405020304" pitchFamily="18" charset="0"/>
                        </a:rPr>
                        <a:t>4.4.8. Tải mô hình máy học</a:t>
                      </a:r>
                    </a:p>
                    <a:p>
                      <a:r>
                        <a:rPr lang="vi-VN" sz="2100" smtClean="0">
                          <a:latin typeface="Times New Roman" panose="02020603050405020304" pitchFamily="18" charset="0"/>
                          <a:cs typeface="Times New Roman" panose="02020603050405020304" pitchFamily="18" charset="0"/>
                        </a:rPr>
                        <a:t>4.4.9. Sử dụng - tích hợp mô hình máy học vào hệ thống kinh doanh</a:t>
                      </a:r>
                    </a:p>
                    <a:p>
                      <a:r>
                        <a:rPr lang="vi-VN" sz="2100" smtClean="0">
                          <a:latin typeface="Times New Roman" panose="02020603050405020304" pitchFamily="18" charset="0"/>
                          <a:cs typeface="Times New Roman" panose="02020603050405020304" pitchFamily="18" charset="0"/>
                        </a:rPr>
                        <a:t>4.4.10. Phản hồi và cải thiện chất lượng mô hình máy học trong quá trình sử dụng</a:t>
                      </a:r>
                    </a:p>
                  </a:txBody>
                  <a:tcPr/>
                </a:tc>
                <a:extLst>
                  <a:ext uri="{0D108BD9-81ED-4DB2-BD59-A6C34878D82A}">
                    <a16:rowId xmlns:a16="http://schemas.microsoft.com/office/drawing/2014/main" val="2827160860"/>
                  </a:ext>
                </a:extLst>
              </a:tr>
            </a:tbl>
          </a:graphicData>
        </a:graphic>
      </p:graphicFrame>
    </p:spTree>
    <p:extLst>
      <p:ext uri="{BB962C8B-B14F-4D97-AF65-F5344CB8AC3E}">
        <p14:creationId xmlns:p14="http://schemas.microsoft.com/office/powerpoint/2010/main" val="1644781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1914</Words>
  <Application>Microsoft Office PowerPoint</Application>
  <PresentationFormat>Widescreen</PresentationFormat>
  <Paragraphs>295</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Times New Roman</vt:lpstr>
      <vt:lpstr>Arial</vt:lpstr>
      <vt:lpstr>Cambria</vt:lpstr>
      <vt:lpstr>Calibri</vt:lpstr>
      <vt:lpstr>Malgun Gothic</vt:lpstr>
      <vt:lpstr>Wingdings</vt:lpstr>
      <vt:lpstr>Lato</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Pí Yeah</dc:creator>
  <cp:lastModifiedBy>thanhtd</cp:lastModifiedBy>
  <cp:revision>63</cp:revision>
  <dcterms:created xsi:type="dcterms:W3CDTF">2022-12-02T04:21:00Z</dcterms:created>
  <dcterms:modified xsi:type="dcterms:W3CDTF">2024-01-21T22:56:46Z</dcterms:modified>
</cp:coreProperties>
</file>