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62" autoAdjust="0"/>
  </p:normalViewPr>
  <p:slideViewPr>
    <p:cSldViewPr snapToGrid="0">
      <p:cViewPr varScale="1">
        <p:scale>
          <a:sx n="96" d="100"/>
          <a:sy n="96" d="100"/>
        </p:scale>
        <p:origin x="11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5C2C-E436-437A-AFD1-832310BFCF83}" type="datetimeFigureOut">
              <a:rPr lang="en-US" smtClean="0"/>
              <a:t>7/29/2022</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3F034-32E7-47A4-9773-CDA578B110AC}" type="slidenum">
              <a:rPr lang="en-US" smtClean="0"/>
              <a:t>‹Nº›</a:t>
            </a:fld>
            <a:endParaRPr lang="en-US"/>
          </a:p>
        </p:txBody>
      </p:sp>
    </p:spTree>
    <p:extLst>
      <p:ext uri="{BB962C8B-B14F-4D97-AF65-F5344CB8AC3E}">
        <p14:creationId xmlns:p14="http://schemas.microsoft.com/office/powerpoint/2010/main" val="125668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Es un </a:t>
            </a:r>
            <a:r>
              <a:rPr lang="en-US" dirty="0" err="1"/>
              <a:t>estandar</a:t>
            </a:r>
            <a:r>
              <a:rPr lang="en-US" dirty="0"/>
              <a:t> para </a:t>
            </a:r>
            <a:r>
              <a:rPr lang="en-US" dirty="0" err="1"/>
              <a:t>transmitir</a:t>
            </a:r>
            <a:r>
              <a:rPr lang="en-US" dirty="0"/>
              <a:t> </a:t>
            </a:r>
            <a:r>
              <a:rPr lang="en-US" dirty="0" err="1"/>
              <a:t>informacion</a:t>
            </a:r>
            <a:r>
              <a:rPr lang="en-US" dirty="0"/>
              <a:t> de </a:t>
            </a:r>
            <a:r>
              <a:rPr lang="en-US" dirty="0" err="1"/>
              <a:t>manera</a:t>
            </a:r>
            <a:r>
              <a:rPr lang="en-US" dirty="0"/>
              <a:t> </a:t>
            </a:r>
            <a:r>
              <a:rPr lang="en-US" dirty="0" err="1"/>
              <a:t>segura</a:t>
            </a:r>
            <a:r>
              <a:rPr lang="en-US" dirty="0"/>
              <a:t>.</a:t>
            </a:r>
          </a:p>
          <a:p>
            <a:pPr marL="171450" indent="-171450">
              <a:buFont typeface="Arial" panose="020B0604020202020204" pitchFamily="34" charset="0"/>
              <a:buChar char="•"/>
            </a:pPr>
            <a:r>
              <a:rPr lang="en-US" dirty="0"/>
              <a:t>La </a:t>
            </a:r>
            <a:r>
              <a:rPr lang="en-US" dirty="0" err="1"/>
              <a:t>informacion</a:t>
            </a:r>
            <a:r>
              <a:rPr lang="en-US" dirty="0"/>
              <a:t> está </a:t>
            </a:r>
            <a:r>
              <a:rPr lang="en-US" dirty="0" err="1"/>
              <a:t>definida</a:t>
            </a:r>
            <a:r>
              <a:rPr lang="en-US" dirty="0"/>
              <a:t> </a:t>
            </a:r>
            <a:r>
              <a:rPr lang="en-US" dirty="0" err="1"/>
              <a:t>como</a:t>
            </a:r>
            <a:r>
              <a:rPr lang="en-US" dirty="0"/>
              <a:t> un </a:t>
            </a:r>
            <a:r>
              <a:rPr lang="en-US" dirty="0" err="1"/>
              <a:t>objeto</a:t>
            </a:r>
            <a:r>
              <a:rPr lang="en-US" dirty="0"/>
              <a:t> </a:t>
            </a:r>
            <a:r>
              <a:rPr lang="en-US" dirty="0" err="1"/>
              <a:t>json</a:t>
            </a:r>
            <a:r>
              <a:rPr lang="en-US" dirty="0"/>
              <a:t>, </a:t>
            </a:r>
            <a:r>
              <a:rPr lang="en-US" dirty="0" err="1"/>
              <a:t>el</a:t>
            </a:r>
            <a:r>
              <a:rPr lang="en-US" dirty="0"/>
              <a:t> </a:t>
            </a:r>
            <a:r>
              <a:rPr lang="en-US" dirty="0" err="1"/>
              <a:t>cual</a:t>
            </a:r>
            <a:r>
              <a:rPr lang="en-US" dirty="0"/>
              <a:t> </a:t>
            </a:r>
            <a:r>
              <a:rPr lang="en-US" dirty="0" err="1"/>
              <a:t>puede</a:t>
            </a:r>
            <a:r>
              <a:rPr lang="en-US" dirty="0"/>
              <a:t> </a:t>
            </a:r>
            <a:r>
              <a:rPr lang="en-US" dirty="0" err="1"/>
              <a:t>venir</a:t>
            </a:r>
            <a:r>
              <a:rPr lang="en-US" dirty="0"/>
              <a:t> </a:t>
            </a:r>
            <a:r>
              <a:rPr lang="en-US" dirty="0" err="1"/>
              <a:t>firmado</a:t>
            </a:r>
            <a:r>
              <a:rPr lang="en-US" dirty="0"/>
              <a:t> para </a:t>
            </a:r>
            <a:r>
              <a:rPr lang="en-US" dirty="0" err="1"/>
              <a:t>asegurar</a:t>
            </a:r>
            <a:r>
              <a:rPr lang="en-US" dirty="0"/>
              <a:t> la </a:t>
            </a:r>
            <a:r>
              <a:rPr lang="en-US" dirty="0" err="1"/>
              <a:t>integridad</a:t>
            </a:r>
            <a:r>
              <a:rPr lang="en-US" dirty="0"/>
              <a:t> de </a:t>
            </a:r>
            <a:r>
              <a:rPr lang="en-US" dirty="0" err="1"/>
              <a:t>los</a:t>
            </a:r>
            <a:r>
              <a:rPr lang="en-US" dirty="0"/>
              <a:t> </a:t>
            </a:r>
            <a:r>
              <a:rPr lang="en-US" dirty="0" err="1"/>
              <a:t>datos</a:t>
            </a:r>
            <a:r>
              <a:rPr lang="en-US" dirty="0"/>
              <a:t>.</a:t>
            </a:r>
          </a:p>
        </p:txBody>
      </p:sp>
      <p:sp>
        <p:nvSpPr>
          <p:cNvPr id="4" name="Marcador de número de diapositiva 3"/>
          <p:cNvSpPr>
            <a:spLocks noGrp="1"/>
          </p:cNvSpPr>
          <p:nvPr>
            <p:ph type="sldNum" sz="quarter" idx="5"/>
          </p:nvPr>
        </p:nvSpPr>
        <p:spPr/>
        <p:txBody>
          <a:bodyPr/>
          <a:lstStyle/>
          <a:p>
            <a:fld id="{8C13F034-32E7-47A4-9773-CDA578B110AC}" type="slidenum">
              <a:rPr lang="en-US" smtClean="0"/>
              <a:t>2</a:t>
            </a:fld>
            <a:endParaRPr lang="en-US"/>
          </a:p>
        </p:txBody>
      </p:sp>
    </p:spTree>
    <p:extLst>
      <p:ext uri="{BB962C8B-B14F-4D97-AF65-F5344CB8AC3E}">
        <p14:creationId xmlns:p14="http://schemas.microsoft.com/office/powerpoint/2010/main" val="350312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n-US" dirty="0"/>
              <a:t>El header </a:t>
            </a:r>
            <a:r>
              <a:rPr lang="en-US" dirty="0" err="1"/>
              <a:t>consiste</a:t>
            </a:r>
            <a:r>
              <a:rPr lang="en-US" dirty="0"/>
              <a:t> </a:t>
            </a:r>
            <a:r>
              <a:rPr lang="en-US" dirty="0" err="1"/>
              <a:t>en</a:t>
            </a:r>
            <a:r>
              <a:rPr lang="en-US" dirty="0"/>
              <a:t> dos </a:t>
            </a:r>
            <a:r>
              <a:rPr lang="en-US" dirty="0" err="1"/>
              <a:t>partes</a:t>
            </a:r>
            <a:r>
              <a:rPr lang="en-US" dirty="0"/>
              <a:t>: </a:t>
            </a:r>
            <a:r>
              <a:rPr lang="en-US" dirty="0" err="1"/>
              <a:t>el</a:t>
            </a:r>
            <a:r>
              <a:rPr lang="en-US" dirty="0"/>
              <a:t> </a:t>
            </a:r>
            <a:r>
              <a:rPr lang="en-US" dirty="0" err="1"/>
              <a:t>tipo</a:t>
            </a:r>
            <a:r>
              <a:rPr lang="en-US" dirty="0"/>
              <a:t> de token que es </a:t>
            </a:r>
            <a:r>
              <a:rPr lang="en-US" dirty="0" err="1"/>
              <a:t>en</a:t>
            </a:r>
            <a:r>
              <a:rPr lang="en-US" dirty="0"/>
              <a:t> </a:t>
            </a:r>
            <a:r>
              <a:rPr lang="en-US" dirty="0" err="1"/>
              <a:t>este</a:t>
            </a:r>
            <a:r>
              <a:rPr lang="en-US" dirty="0"/>
              <a:t> </a:t>
            </a:r>
            <a:r>
              <a:rPr lang="en-US" dirty="0" err="1"/>
              <a:t>caso</a:t>
            </a:r>
            <a:r>
              <a:rPr lang="en-US" dirty="0"/>
              <a:t> JWT y </a:t>
            </a:r>
            <a:r>
              <a:rPr lang="en-US" dirty="0" err="1"/>
              <a:t>el</a:t>
            </a:r>
            <a:r>
              <a:rPr lang="en-US" dirty="0"/>
              <a:t> </a:t>
            </a:r>
            <a:r>
              <a:rPr lang="en-US" dirty="0" err="1"/>
              <a:t>algoritmo</a:t>
            </a:r>
            <a:r>
              <a:rPr lang="en-US" dirty="0"/>
              <a:t> que se </a:t>
            </a:r>
            <a:r>
              <a:rPr lang="en-US" dirty="0" err="1"/>
              <a:t>usa</a:t>
            </a:r>
            <a:r>
              <a:rPr lang="en-US" dirty="0"/>
              <a:t> para </a:t>
            </a:r>
            <a:r>
              <a:rPr lang="en-US" dirty="0" err="1"/>
              <a:t>firmar</a:t>
            </a:r>
            <a:r>
              <a:rPr lang="en-US" dirty="0"/>
              <a:t> que </a:t>
            </a:r>
            <a:r>
              <a:rPr lang="en-US" dirty="0" err="1"/>
              <a:t>en</a:t>
            </a:r>
            <a:r>
              <a:rPr lang="en-US" dirty="0"/>
              <a:t> </a:t>
            </a:r>
            <a:r>
              <a:rPr lang="en-US" dirty="0" err="1"/>
              <a:t>el</a:t>
            </a:r>
            <a:r>
              <a:rPr lang="en-US" dirty="0"/>
              <a:t> </a:t>
            </a:r>
            <a:r>
              <a:rPr lang="en-US" dirty="0" err="1"/>
              <a:t>ejemplo</a:t>
            </a:r>
            <a:r>
              <a:rPr lang="en-US" dirty="0"/>
              <a:t> se </a:t>
            </a:r>
            <a:r>
              <a:rPr lang="en-US" dirty="0" err="1"/>
              <a:t>usa</a:t>
            </a:r>
            <a:r>
              <a:rPr lang="en-US" dirty="0"/>
              <a:t> HS256.</a:t>
            </a:r>
          </a:p>
          <a:p>
            <a:pPr marL="171450" indent="-171450">
              <a:buFont typeface="Arial" panose="020B0604020202020204" pitchFamily="34" charset="0"/>
              <a:buChar char="•"/>
            </a:pPr>
            <a:r>
              <a:rPr lang="en-US" dirty="0"/>
              <a:t>El payload es la </a:t>
            </a:r>
            <a:r>
              <a:rPr lang="en-US" dirty="0" err="1"/>
              <a:t>segunda</a:t>
            </a:r>
            <a:r>
              <a:rPr lang="en-US" dirty="0"/>
              <a:t> </a:t>
            </a:r>
            <a:r>
              <a:rPr lang="en-US" dirty="0" err="1"/>
              <a:t>parte</a:t>
            </a:r>
            <a:r>
              <a:rPr lang="en-US" dirty="0"/>
              <a:t> de </a:t>
            </a:r>
            <a:r>
              <a:rPr lang="en-US" dirty="0" err="1"/>
              <a:t>nuestro</a:t>
            </a:r>
            <a:r>
              <a:rPr lang="en-US" dirty="0"/>
              <a:t> token y </a:t>
            </a:r>
            <a:r>
              <a:rPr lang="en-US" dirty="0" err="1"/>
              <a:t>contiene</a:t>
            </a:r>
            <a:r>
              <a:rPr lang="en-US" dirty="0"/>
              <a:t> </a:t>
            </a:r>
            <a:r>
              <a:rPr lang="en-US" dirty="0" err="1"/>
              <a:t>los</a:t>
            </a:r>
            <a:r>
              <a:rPr lang="en-US" dirty="0"/>
              <a:t> claims que  </a:t>
            </a:r>
            <a:r>
              <a:rPr lang="en-US" dirty="0" err="1"/>
              <a:t>generalmente</a:t>
            </a:r>
            <a:r>
              <a:rPr lang="en-US" dirty="0"/>
              <a:t> </a:t>
            </a:r>
            <a:r>
              <a:rPr lang="en-US" dirty="0" err="1"/>
              <a:t>contienen</a:t>
            </a:r>
            <a:r>
              <a:rPr lang="en-US" dirty="0"/>
              <a:t> </a:t>
            </a:r>
            <a:r>
              <a:rPr lang="en-US" dirty="0" err="1"/>
              <a:t>informacion</a:t>
            </a:r>
            <a:r>
              <a:rPr lang="en-US" dirty="0"/>
              <a:t> </a:t>
            </a:r>
            <a:r>
              <a:rPr lang="en-US" dirty="0" err="1"/>
              <a:t>sobre</a:t>
            </a:r>
            <a:r>
              <a:rPr lang="en-US" dirty="0"/>
              <a:t> </a:t>
            </a:r>
            <a:r>
              <a:rPr lang="en-US" dirty="0" err="1"/>
              <a:t>el</a:t>
            </a:r>
            <a:r>
              <a:rPr lang="en-US" dirty="0"/>
              <a:t> </a:t>
            </a:r>
            <a:r>
              <a:rPr lang="en-US" dirty="0" err="1"/>
              <a:t>usuario</a:t>
            </a:r>
            <a:r>
              <a:rPr lang="en-US" dirty="0"/>
              <a:t> e </a:t>
            </a:r>
            <a:r>
              <a:rPr lang="en-US" dirty="0" err="1"/>
              <a:t>informacion</a:t>
            </a:r>
            <a:r>
              <a:rPr lang="en-US" dirty="0"/>
              <a:t> </a:t>
            </a:r>
            <a:r>
              <a:rPr lang="en-US" dirty="0" err="1"/>
              <a:t>adicional</a:t>
            </a:r>
            <a:r>
              <a:rPr lang="en-US" dirty="0"/>
              <a:t>.</a:t>
            </a:r>
          </a:p>
          <a:p>
            <a:pPr marL="628650" lvl="1" indent="-171450">
              <a:buFont typeface="Arial" panose="020B0604020202020204" pitchFamily="34" charset="0"/>
              <a:buChar char="•"/>
            </a:pPr>
            <a:r>
              <a:rPr lang="en-US" dirty="0" err="1"/>
              <a:t>Existen</a:t>
            </a:r>
            <a:r>
              <a:rPr lang="en-US" dirty="0"/>
              <a:t> 3 </a:t>
            </a:r>
            <a:r>
              <a:rPr lang="en-US" dirty="0" err="1"/>
              <a:t>tipos</a:t>
            </a:r>
            <a:r>
              <a:rPr lang="en-US" dirty="0"/>
              <a:t> de claims, </a:t>
            </a:r>
            <a:r>
              <a:rPr lang="en-US" dirty="0" err="1"/>
              <a:t>los</a:t>
            </a:r>
            <a:r>
              <a:rPr lang="en-US" dirty="0"/>
              <a:t> </a:t>
            </a:r>
            <a:r>
              <a:rPr lang="en-US" dirty="0" err="1"/>
              <a:t>registrados</a:t>
            </a:r>
            <a:r>
              <a:rPr lang="en-US" dirty="0"/>
              <a:t>, </a:t>
            </a:r>
            <a:r>
              <a:rPr lang="en-US" dirty="0" err="1"/>
              <a:t>publicos</a:t>
            </a:r>
            <a:r>
              <a:rPr lang="en-US" dirty="0"/>
              <a:t> y privados.</a:t>
            </a:r>
          </a:p>
          <a:p>
            <a:pPr marL="1085850" lvl="2" indent="-171450">
              <a:buFont typeface="Arial" panose="020B0604020202020204" pitchFamily="34" charset="0"/>
              <a:buChar char="•"/>
            </a:pPr>
            <a:r>
              <a:rPr lang="en-US" dirty="0" err="1"/>
              <a:t>Registrados</a:t>
            </a:r>
            <a:r>
              <a:rPr lang="en-US" dirty="0"/>
              <a:t>: son </a:t>
            </a:r>
            <a:r>
              <a:rPr lang="en-US" dirty="0" err="1"/>
              <a:t>los</a:t>
            </a:r>
            <a:r>
              <a:rPr lang="en-US" dirty="0"/>
              <a:t> que </a:t>
            </a:r>
            <a:r>
              <a:rPr lang="en-US" dirty="0" err="1"/>
              <a:t>están</a:t>
            </a:r>
            <a:r>
              <a:rPr lang="en-US" dirty="0"/>
              <a:t> </a:t>
            </a:r>
            <a:r>
              <a:rPr lang="en-US" dirty="0" err="1"/>
              <a:t>previamente</a:t>
            </a:r>
            <a:r>
              <a:rPr lang="en-US" dirty="0"/>
              <a:t> </a:t>
            </a:r>
            <a:r>
              <a:rPr lang="en-US" dirty="0" err="1"/>
              <a:t>definidos</a:t>
            </a:r>
            <a:r>
              <a:rPr lang="en-US" dirty="0"/>
              <a:t>, que </a:t>
            </a:r>
            <a:r>
              <a:rPr lang="en-US" dirty="0" err="1"/>
              <a:t>si</a:t>
            </a:r>
            <a:r>
              <a:rPr lang="en-US" dirty="0"/>
              <a:t> bien no son </a:t>
            </a:r>
            <a:r>
              <a:rPr lang="en-US" dirty="0" err="1"/>
              <a:t>obligatorios</a:t>
            </a:r>
            <a:r>
              <a:rPr lang="en-US" dirty="0"/>
              <a:t> son </a:t>
            </a:r>
            <a:r>
              <a:rPr lang="en-US" dirty="0" err="1"/>
              <a:t>recomendados</a:t>
            </a:r>
            <a:r>
              <a:rPr lang="en-US" dirty="0"/>
              <a:t> </a:t>
            </a:r>
            <a:r>
              <a:rPr lang="en-US" dirty="0" err="1"/>
              <a:t>ya</a:t>
            </a:r>
            <a:r>
              <a:rPr lang="en-US" dirty="0"/>
              <a:t> que </a:t>
            </a:r>
            <a:r>
              <a:rPr lang="en-US" dirty="0" err="1"/>
              <a:t>nos</a:t>
            </a:r>
            <a:r>
              <a:rPr lang="en-US" dirty="0"/>
              <a:t> </a:t>
            </a:r>
            <a:r>
              <a:rPr lang="en-US" dirty="0" err="1"/>
              <a:t>proveen</a:t>
            </a:r>
            <a:r>
              <a:rPr lang="en-US" dirty="0"/>
              <a:t> de un set de claims </a:t>
            </a:r>
            <a:r>
              <a:rPr lang="en-US" dirty="0" err="1"/>
              <a:t>utiles</a:t>
            </a:r>
            <a:r>
              <a:rPr lang="en-US" dirty="0"/>
              <a:t>. Como </a:t>
            </a:r>
            <a:r>
              <a:rPr lang="en-US" dirty="0" err="1"/>
              <a:t>por</a:t>
            </a:r>
            <a:r>
              <a:rPr lang="en-US" dirty="0"/>
              <a:t> </a:t>
            </a:r>
            <a:r>
              <a:rPr lang="en-US" dirty="0" err="1"/>
              <a:t>ejemplo</a:t>
            </a:r>
            <a:r>
              <a:rPr lang="en-US" dirty="0"/>
              <a:t> </a:t>
            </a:r>
            <a:r>
              <a:rPr lang="en-US" dirty="0" err="1"/>
              <a:t>iss</a:t>
            </a:r>
            <a:r>
              <a:rPr lang="en-US" dirty="0"/>
              <a:t> (issuer), exp (expiration time), </a:t>
            </a:r>
            <a:r>
              <a:rPr lang="en-US" dirty="0" err="1"/>
              <a:t>aud</a:t>
            </a:r>
            <a:r>
              <a:rPr lang="en-US" dirty="0"/>
              <a:t> (audience) entre </a:t>
            </a:r>
            <a:r>
              <a:rPr lang="en-US" dirty="0" err="1"/>
              <a:t>otros</a:t>
            </a:r>
            <a:r>
              <a:rPr lang="en-US" dirty="0"/>
              <a:t>. </a:t>
            </a:r>
            <a:r>
              <a:rPr lang="en-US" dirty="0" err="1"/>
              <a:t>Ya</a:t>
            </a:r>
            <a:r>
              <a:rPr lang="en-US" dirty="0"/>
              <a:t> </a:t>
            </a:r>
            <a:r>
              <a:rPr lang="en-US" dirty="0" err="1"/>
              <a:t>vamos</a:t>
            </a:r>
            <a:r>
              <a:rPr lang="en-US" dirty="0"/>
              <a:t> a </a:t>
            </a:r>
            <a:r>
              <a:rPr lang="en-US" dirty="0" err="1"/>
              <a:t>entrar</a:t>
            </a:r>
            <a:r>
              <a:rPr lang="en-US" dirty="0"/>
              <a:t> un poco </a:t>
            </a:r>
            <a:r>
              <a:rPr lang="en-US" dirty="0" err="1"/>
              <a:t>más</a:t>
            </a:r>
            <a:r>
              <a:rPr lang="en-US" dirty="0"/>
              <a:t> </a:t>
            </a:r>
            <a:r>
              <a:rPr lang="en-US" dirty="0" err="1"/>
              <a:t>en</a:t>
            </a:r>
            <a:r>
              <a:rPr lang="en-US" dirty="0"/>
              <a:t> ese </a:t>
            </a:r>
            <a:r>
              <a:rPr lang="en-US" dirty="0" err="1"/>
              <a:t>tema</a:t>
            </a:r>
            <a:r>
              <a:rPr lang="en-US" dirty="0"/>
              <a:t>.</a:t>
            </a:r>
          </a:p>
          <a:p>
            <a:pPr marL="1085850" lvl="2" indent="-171450">
              <a:buFont typeface="Arial" panose="020B0604020202020204" pitchFamily="34" charset="0"/>
              <a:buChar char="•"/>
            </a:pPr>
            <a:r>
              <a:rPr lang="en-US" dirty="0" err="1"/>
              <a:t>Publicos</a:t>
            </a:r>
            <a:r>
              <a:rPr lang="en-US" dirty="0"/>
              <a:t>: </a:t>
            </a:r>
            <a:r>
              <a:rPr lang="en-US" dirty="0" err="1"/>
              <a:t>Estos</a:t>
            </a:r>
            <a:r>
              <a:rPr lang="en-US" dirty="0"/>
              <a:t> </a:t>
            </a:r>
            <a:r>
              <a:rPr lang="en-US" dirty="0" err="1"/>
              <a:t>pueden</a:t>
            </a:r>
            <a:r>
              <a:rPr lang="en-US" dirty="0"/>
              <a:t> ser </a:t>
            </a:r>
            <a:r>
              <a:rPr lang="en-US" dirty="0" err="1"/>
              <a:t>difinidos</a:t>
            </a:r>
            <a:r>
              <a:rPr lang="en-US" dirty="0"/>
              <a:t> </a:t>
            </a:r>
            <a:r>
              <a:rPr lang="en-US" dirty="0" err="1"/>
              <a:t>por</a:t>
            </a:r>
            <a:r>
              <a:rPr lang="en-US" dirty="0"/>
              <a:t> </a:t>
            </a:r>
            <a:r>
              <a:rPr lang="en-US" dirty="0" err="1"/>
              <a:t>quienes</a:t>
            </a:r>
            <a:r>
              <a:rPr lang="en-US" dirty="0"/>
              <a:t> van a usar JWTs, </a:t>
            </a:r>
            <a:r>
              <a:rPr lang="en-US" dirty="0" err="1"/>
              <a:t>pero</a:t>
            </a:r>
            <a:r>
              <a:rPr lang="en-US" dirty="0"/>
              <a:t> para </a:t>
            </a:r>
            <a:r>
              <a:rPr lang="en-US" dirty="0" err="1"/>
              <a:t>evitar</a:t>
            </a:r>
            <a:r>
              <a:rPr lang="en-US" dirty="0"/>
              <a:t> </a:t>
            </a:r>
            <a:r>
              <a:rPr lang="en-US" dirty="0" err="1"/>
              <a:t>problemas</a:t>
            </a:r>
            <a:r>
              <a:rPr lang="en-US" dirty="0"/>
              <a:t> con </a:t>
            </a:r>
            <a:r>
              <a:rPr lang="en-US" dirty="0" err="1"/>
              <a:t>los</a:t>
            </a:r>
            <a:r>
              <a:rPr lang="en-US" dirty="0"/>
              <a:t> </a:t>
            </a:r>
            <a:r>
              <a:rPr lang="en-US" dirty="0" err="1"/>
              <a:t>registrados</a:t>
            </a:r>
            <a:r>
              <a:rPr lang="en-US" dirty="0"/>
              <a:t> </a:t>
            </a:r>
            <a:r>
              <a:rPr lang="en-US" dirty="0" err="1"/>
              <a:t>deben</a:t>
            </a:r>
            <a:r>
              <a:rPr lang="en-US" dirty="0"/>
              <a:t> ser </a:t>
            </a:r>
            <a:r>
              <a:rPr lang="en-US" dirty="0" err="1"/>
              <a:t>definidos</a:t>
            </a:r>
            <a:r>
              <a:rPr lang="en-US" dirty="0"/>
              <a:t> </a:t>
            </a:r>
            <a:r>
              <a:rPr lang="en-US" dirty="0" err="1"/>
              <a:t>en</a:t>
            </a:r>
            <a:r>
              <a:rPr lang="en-US" dirty="0"/>
              <a:t> </a:t>
            </a:r>
            <a:r>
              <a:rPr lang="en-US" dirty="0" err="1"/>
              <a:t>el</a:t>
            </a:r>
            <a:r>
              <a:rPr lang="en-US" dirty="0"/>
              <a:t> </a:t>
            </a:r>
            <a:r>
              <a:rPr lang="en-US" dirty="0" err="1"/>
              <a:t>Registro</a:t>
            </a:r>
            <a:r>
              <a:rPr lang="en-US" dirty="0"/>
              <a:t> de tokens de IANA o </a:t>
            </a:r>
            <a:r>
              <a:rPr lang="en-US" dirty="0" err="1"/>
              <a:t>deben</a:t>
            </a:r>
            <a:r>
              <a:rPr lang="en-US" dirty="0"/>
              <a:t> ser </a:t>
            </a:r>
            <a:r>
              <a:rPr lang="en-US" dirty="0" err="1"/>
              <a:t>definidos</a:t>
            </a:r>
            <a:r>
              <a:rPr lang="en-US" dirty="0"/>
              <a:t> </a:t>
            </a:r>
            <a:r>
              <a:rPr lang="en-US" dirty="0" err="1"/>
              <a:t>como</a:t>
            </a:r>
            <a:r>
              <a:rPr lang="en-US" dirty="0"/>
              <a:t> </a:t>
            </a:r>
            <a:r>
              <a:rPr lang="en-US" dirty="0" err="1"/>
              <a:t>una</a:t>
            </a:r>
            <a:r>
              <a:rPr lang="en-US" dirty="0"/>
              <a:t> URI que sea collision resistant.</a:t>
            </a:r>
          </a:p>
          <a:p>
            <a:pPr marL="1085850" lvl="2" indent="-171450">
              <a:buFont typeface="Arial" panose="020B0604020202020204" pitchFamily="34" charset="0"/>
              <a:buChar char="•"/>
            </a:pPr>
            <a:r>
              <a:rPr lang="en-US" dirty="0"/>
              <a:t>Privados: </a:t>
            </a:r>
            <a:r>
              <a:rPr lang="en-US" dirty="0" err="1"/>
              <a:t>Estos</a:t>
            </a:r>
            <a:r>
              <a:rPr lang="en-US" dirty="0"/>
              <a:t> son claims customs para </a:t>
            </a:r>
            <a:r>
              <a:rPr lang="en-US" dirty="0" err="1"/>
              <a:t>compartir</a:t>
            </a:r>
            <a:r>
              <a:rPr lang="en-US" dirty="0"/>
              <a:t> </a:t>
            </a:r>
            <a:r>
              <a:rPr lang="en-US" dirty="0" err="1"/>
              <a:t>informacion</a:t>
            </a:r>
            <a:r>
              <a:rPr lang="en-US" dirty="0"/>
              <a:t> entre 2 o </a:t>
            </a:r>
            <a:r>
              <a:rPr lang="en-US" dirty="0" err="1"/>
              <a:t>más</a:t>
            </a:r>
            <a:r>
              <a:rPr lang="en-US" dirty="0"/>
              <a:t> </a:t>
            </a:r>
            <a:r>
              <a:rPr lang="en-US" dirty="0" err="1"/>
              <a:t>entidades</a:t>
            </a:r>
            <a:r>
              <a:rPr lang="en-US" dirty="0"/>
              <a:t> que </a:t>
            </a:r>
            <a:r>
              <a:rPr lang="en-US" dirty="0" err="1"/>
              <a:t>los</a:t>
            </a:r>
            <a:r>
              <a:rPr lang="en-US" dirty="0"/>
              <a:t> </a:t>
            </a:r>
            <a:r>
              <a:rPr lang="en-US" dirty="0" err="1"/>
              <a:t>implementen</a:t>
            </a:r>
            <a:r>
              <a:rPr lang="en-US" dirty="0"/>
              <a:t>.</a:t>
            </a:r>
          </a:p>
          <a:p>
            <a:pPr marL="171450" lvl="0" indent="-171450">
              <a:buFont typeface="Arial" panose="020B0604020202020204" pitchFamily="34" charset="0"/>
              <a:buChar char="•"/>
            </a:pPr>
            <a:r>
              <a:rPr lang="en-US" dirty="0"/>
              <a:t>Signature: Es </a:t>
            </a:r>
            <a:r>
              <a:rPr lang="en-US" dirty="0" err="1"/>
              <a:t>una</a:t>
            </a:r>
            <a:r>
              <a:rPr lang="en-US" dirty="0"/>
              <a:t> </a:t>
            </a:r>
            <a:r>
              <a:rPr lang="en-US" dirty="0" err="1"/>
              <a:t>combinacion</a:t>
            </a:r>
            <a:r>
              <a:rPr lang="en-US" dirty="0"/>
              <a:t> entre </a:t>
            </a:r>
            <a:r>
              <a:rPr lang="en-US" dirty="0" err="1"/>
              <a:t>el</a:t>
            </a:r>
            <a:r>
              <a:rPr lang="en-US" dirty="0"/>
              <a:t> header base </a:t>
            </a:r>
            <a:r>
              <a:rPr lang="en-US" dirty="0" err="1"/>
              <a:t>url</a:t>
            </a:r>
            <a:r>
              <a:rPr lang="en-US" dirty="0"/>
              <a:t> encoded, </a:t>
            </a:r>
            <a:r>
              <a:rPr lang="en-US" dirty="0" err="1"/>
              <a:t>el</a:t>
            </a:r>
            <a:r>
              <a:rPr lang="en-US" dirty="0"/>
              <a:t> payload base </a:t>
            </a:r>
            <a:r>
              <a:rPr lang="en-US" dirty="0" err="1"/>
              <a:t>url</a:t>
            </a:r>
            <a:r>
              <a:rPr lang="en-US" dirty="0"/>
              <a:t> encoded y un secret. Se </a:t>
            </a:r>
            <a:r>
              <a:rPr lang="en-US" dirty="0" err="1"/>
              <a:t>usa</a:t>
            </a:r>
            <a:r>
              <a:rPr lang="en-US" dirty="0"/>
              <a:t> para </a:t>
            </a:r>
            <a:r>
              <a:rPr lang="en-US" dirty="0" err="1"/>
              <a:t>verificar</a:t>
            </a:r>
            <a:r>
              <a:rPr lang="en-US" dirty="0"/>
              <a:t> que </a:t>
            </a:r>
            <a:r>
              <a:rPr lang="en-US" dirty="0" err="1"/>
              <a:t>el</a:t>
            </a:r>
            <a:r>
              <a:rPr lang="en-US" dirty="0"/>
              <a:t> </a:t>
            </a:r>
            <a:r>
              <a:rPr lang="en-US" dirty="0" err="1"/>
              <a:t>mensaje</a:t>
            </a:r>
            <a:r>
              <a:rPr lang="en-US" dirty="0"/>
              <a:t> no </a:t>
            </a:r>
            <a:r>
              <a:rPr lang="en-US" dirty="0" err="1"/>
              <a:t>fue</a:t>
            </a:r>
            <a:r>
              <a:rPr lang="en-US" dirty="0"/>
              <a:t> </a:t>
            </a:r>
            <a:r>
              <a:rPr lang="en-US" dirty="0" err="1"/>
              <a:t>modificado</a:t>
            </a:r>
            <a:r>
              <a:rPr lang="en-US" dirty="0"/>
              <a:t> </a:t>
            </a:r>
            <a:r>
              <a:rPr lang="en-US" dirty="0" err="1"/>
              <a:t>en</a:t>
            </a:r>
            <a:r>
              <a:rPr lang="en-US" dirty="0"/>
              <a:t> </a:t>
            </a:r>
            <a:r>
              <a:rPr lang="en-US" dirty="0" err="1"/>
              <a:t>el</a:t>
            </a:r>
            <a:r>
              <a:rPr lang="en-US" dirty="0"/>
              <a:t> </a:t>
            </a:r>
            <a:r>
              <a:rPr lang="en-US" dirty="0" err="1"/>
              <a:t>camino</a:t>
            </a:r>
            <a:r>
              <a:rPr lang="en-US" dirty="0"/>
              <a:t>, y </a:t>
            </a:r>
            <a:r>
              <a:rPr lang="en-US" dirty="0" err="1"/>
              <a:t>en</a:t>
            </a:r>
            <a:r>
              <a:rPr lang="en-US" dirty="0"/>
              <a:t> </a:t>
            </a:r>
            <a:r>
              <a:rPr lang="en-US" dirty="0" err="1"/>
              <a:t>el</a:t>
            </a:r>
            <a:r>
              <a:rPr lang="en-US" dirty="0"/>
              <a:t> </a:t>
            </a:r>
            <a:r>
              <a:rPr lang="en-US" dirty="0" err="1"/>
              <a:t>caso</a:t>
            </a:r>
            <a:r>
              <a:rPr lang="en-US" dirty="0"/>
              <a:t> de </a:t>
            </a:r>
            <a:r>
              <a:rPr lang="en-US" dirty="0" err="1"/>
              <a:t>los</a:t>
            </a:r>
            <a:r>
              <a:rPr lang="en-US" dirty="0"/>
              <a:t> tokens que son </a:t>
            </a:r>
            <a:r>
              <a:rPr lang="en-US" dirty="0" err="1"/>
              <a:t>firmados</a:t>
            </a:r>
            <a:r>
              <a:rPr lang="en-US" dirty="0"/>
              <a:t> con </a:t>
            </a:r>
            <a:r>
              <a:rPr lang="en-US" dirty="0" err="1"/>
              <a:t>una</a:t>
            </a:r>
            <a:r>
              <a:rPr lang="en-US" dirty="0"/>
              <a:t> </a:t>
            </a:r>
            <a:r>
              <a:rPr lang="en-US" dirty="0" err="1"/>
              <a:t>llave</a:t>
            </a:r>
            <a:r>
              <a:rPr lang="en-US" dirty="0"/>
              <a:t> secreta se </a:t>
            </a:r>
            <a:r>
              <a:rPr lang="en-US" dirty="0" err="1"/>
              <a:t>puede</a:t>
            </a:r>
            <a:r>
              <a:rPr lang="en-US" dirty="0"/>
              <a:t> </a:t>
            </a:r>
            <a:r>
              <a:rPr lang="en-US" dirty="0" err="1"/>
              <a:t>verificar</a:t>
            </a:r>
            <a:r>
              <a:rPr lang="en-US" dirty="0"/>
              <a:t> que </a:t>
            </a:r>
            <a:r>
              <a:rPr lang="en-US" dirty="0" err="1"/>
              <a:t>quien</a:t>
            </a:r>
            <a:r>
              <a:rPr lang="en-US" dirty="0"/>
              <a:t> envoi </a:t>
            </a:r>
            <a:r>
              <a:rPr lang="en-US" dirty="0" err="1"/>
              <a:t>el</a:t>
            </a:r>
            <a:r>
              <a:rPr lang="en-US" dirty="0"/>
              <a:t> JWT sea </a:t>
            </a:r>
            <a:r>
              <a:rPr lang="en-US" dirty="0" err="1"/>
              <a:t>quien</a:t>
            </a:r>
            <a:r>
              <a:rPr lang="en-US" dirty="0"/>
              <a:t> dice ser.</a:t>
            </a:r>
          </a:p>
        </p:txBody>
      </p:sp>
      <p:sp>
        <p:nvSpPr>
          <p:cNvPr id="4" name="Marcador de número de diapositiva 3"/>
          <p:cNvSpPr>
            <a:spLocks noGrp="1"/>
          </p:cNvSpPr>
          <p:nvPr>
            <p:ph type="sldNum" sz="quarter" idx="5"/>
          </p:nvPr>
        </p:nvSpPr>
        <p:spPr/>
        <p:txBody>
          <a:bodyPr/>
          <a:lstStyle/>
          <a:p>
            <a:fld id="{8C13F034-32E7-47A4-9773-CDA578B110AC}" type="slidenum">
              <a:rPr lang="en-US" smtClean="0"/>
              <a:t>4</a:t>
            </a:fld>
            <a:endParaRPr lang="en-US"/>
          </a:p>
        </p:txBody>
      </p:sp>
    </p:spTree>
    <p:extLst>
      <p:ext uri="{BB962C8B-B14F-4D97-AF65-F5344CB8AC3E}">
        <p14:creationId xmlns:p14="http://schemas.microsoft.com/office/powerpoint/2010/main" val="3936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FEB7B-515C-89D0-C49E-8E2A8D1670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B696E8C8-66EC-7F7A-3BCF-578A9795D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37F4BF9-CEE0-8532-5888-AE68C06EFB5E}"/>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A4F6B6F6-E2C5-E400-5E9A-4BAC9A3F7003}"/>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A4720A4-C139-DAA5-199B-1B1A767AED64}"/>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1330525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D0F83-8F96-2709-0298-7B5E512B217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742BB631-D7BD-731E-8FFE-AA8E045644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F2BF2B1-4A4F-33D4-3F3F-7CE05A3A29C4}"/>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0090A84D-4F54-0EB7-D0FF-31F8EBD40BA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A65E1F0-CBD6-3DE4-6BDB-38787ACA6862}"/>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90928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FAE72F-2A80-B10F-1BE3-65C5D953A9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6F73F78E-D94C-75D5-0BA4-0714352961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68F21E7-5B7F-5881-0E50-69296029BCDA}"/>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214E7347-633B-C3BE-4015-79129BD3F75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23D7F64-0B7E-BFAC-C4D0-ABBD4D2DD5F4}"/>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61594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74EF1-A096-7FB0-C78C-F6ADBC055AD7}"/>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0093A4EB-65E9-DD44-63FF-36900671109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B71B238-1F49-89B3-EA30-58E660CB5C81}"/>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636156B9-FDAE-BB68-EE8F-953298C6B91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3761C8C-EBE4-A12F-7108-999818CEE1D4}"/>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100437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800A2-C539-48F9-B072-64F7B0CC959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A9086079-A21D-4157-6173-F32841331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E79930-3A93-86F8-F911-461A3B0055FA}"/>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EE2DED56-4967-5383-B6D5-A90030A6D90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E2313EB-8B2F-A87A-7903-A9E4B4A3BB66}"/>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247146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2D3FA-AA7F-D937-514E-094FEA5B82E3}"/>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6362152-9E10-03EA-CFD4-B436643F6C5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DAC41CB8-8754-4415-A6B4-3A7DDE8DD13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EAB86C39-6E0F-3B02-823B-6AE1D2A37595}"/>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6" name="Marcador de pie de página 5">
            <a:extLst>
              <a:ext uri="{FF2B5EF4-FFF2-40B4-BE49-F238E27FC236}">
                <a16:creationId xmlns:a16="http://schemas.microsoft.com/office/drawing/2014/main" id="{BE3342D9-D4F7-7D1F-4473-0BE48551FA2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E8112E7-B77E-6AD4-46EA-6202A0CB7C15}"/>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64632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D7387-3A6B-C642-C8CF-B34AB1FD7F6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5148FF5-CA48-0422-B44D-09B3DBDCE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556999-4B61-92C1-3367-63358210BE8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1284E6B1-08E3-CE86-A675-0F94BAE2B0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0FC4D21-22CD-A55B-0EA8-105B4DCB0C2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750F20CF-1B99-1EEE-417C-E01EC5C54C96}"/>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8" name="Marcador de pie de página 7">
            <a:extLst>
              <a:ext uri="{FF2B5EF4-FFF2-40B4-BE49-F238E27FC236}">
                <a16:creationId xmlns:a16="http://schemas.microsoft.com/office/drawing/2014/main" id="{3D29310C-B38C-8F90-DB5C-1FB989AB2520}"/>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8981475C-22A2-816D-7C8C-AB43E469016B}"/>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148837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5E06D-DB0F-85AD-EDC7-6BA4B47D38A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F4866E33-FE23-74C2-F7B7-7B80A67DA44C}"/>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4" name="Marcador de pie de página 3">
            <a:extLst>
              <a:ext uri="{FF2B5EF4-FFF2-40B4-BE49-F238E27FC236}">
                <a16:creationId xmlns:a16="http://schemas.microsoft.com/office/drawing/2014/main" id="{96585730-B3F4-C4A2-385F-313CED73178C}"/>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D9DB08AF-7633-5B06-0B83-C6A65B68DD0D}"/>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282945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6B1640-8BAB-4504-EF03-BF76BBD4F449}"/>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3" name="Marcador de pie de página 2">
            <a:extLst>
              <a:ext uri="{FF2B5EF4-FFF2-40B4-BE49-F238E27FC236}">
                <a16:creationId xmlns:a16="http://schemas.microsoft.com/office/drawing/2014/main" id="{BAABDFF5-5C13-8321-BA29-F0AD558515D5}"/>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92167C8A-2669-6E1E-7689-954951E8ECBE}"/>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369861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BBC0E-D04A-7A50-3021-5E1D21681D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362F7F5-DD87-5790-6458-B2E68CA16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223BC757-D690-68AF-7856-592103CD0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4857C3-2302-0258-8D3E-83C4710DEC12}"/>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6" name="Marcador de pie de página 5">
            <a:extLst>
              <a:ext uri="{FF2B5EF4-FFF2-40B4-BE49-F238E27FC236}">
                <a16:creationId xmlns:a16="http://schemas.microsoft.com/office/drawing/2014/main" id="{43B19859-4718-1298-9362-EF59FA98298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57A3BD0-AA02-577C-0A45-1A43D406B189}"/>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2811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469F7-6F43-A73E-90FF-24DAD49863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19575B8D-6050-19D4-D697-CCE19E374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16FCAA7C-78BA-F103-C3C4-F36E73E66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F71AAF-35BF-2D0B-0A33-F8DE63B8811D}"/>
              </a:ext>
            </a:extLst>
          </p:cNvPr>
          <p:cNvSpPr>
            <a:spLocks noGrp="1"/>
          </p:cNvSpPr>
          <p:nvPr>
            <p:ph type="dt" sz="half" idx="10"/>
          </p:nvPr>
        </p:nvSpPr>
        <p:spPr/>
        <p:txBody>
          <a:bodyPr/>
          <a:lstStyle/>
          <a:p>
            <a:fld id="{979AE363-E70F-4600-8077-2351C93C02CA}" type="datetimeFigureOut">
              <a:rPr lang="en-US" smtClean="0"/>
              <a:t>7/29/2022</a:t>
            </a:fld>
            <a:endParaRPr lang="en-US"/>
          </a:p>
        </p:txBody>
      </p:sp>
      <p:sp>
        <p:nvSpPr>
          <p:cNvPr id="6" name="Marcador de pie de página 5">
            <a:extLst>
              <a:ext uri="{FF2B5EF4-FFF2-40B4-BE49-F238E27FC236}">
                <a16:creationId xmlns:a16="http://schemas.microsoft.com/office/drawing/2014/main" id="{98A1565C-AA4A-2093-C774-3B733B8FE245}"/>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9E0F067A-2488-9246-067E-B318E0D9E0C1}"/>
              </a:ext>
            </a:extLst>
          </p:cNvPr>
          <p:cNvSpPr>
            <a:spLocks noGrp="1"/>
          </p:cNvSpPr>
          <p:nvPr>
            <p:ph type="sldNum" sz="quarter" idx="12"/>
          </p:nvPr>
        </p:nvSpPr>
        <p:spPr/>
        <p:txBody>
          <a:bodyPr/>
          <a:lstStyle/>
          <a:p>
            <a:fld id="{F2EB563B-D9AF-4A47-85F5-5E53DDA58F4A}" type="slidenum">
              <a:rPr lang="en-US" smtClean="0"/>
              <a:t>‹Nº›</a:t>
            </a:fld>
            <a:endParaRPr lang="en-US"/>
          </a:p>
        </p:txBody>
      </p:sp>
    </p:spTree>
    <p:extLst>
      <p:ext uri="{BB962C8B-B14F-4D97-AF65-F5344CB8AC3E}">
        <p14:creationId xmlns:p14="http://schemas.microsoft.com/office/powerpoint/2010/main" val="2043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4F26D98-967F-BA04-51F0-8CAB748D7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3152BF4A-41B4-9E58-B2AD-AEF41B2E4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7AAE722-0C56-EAAA-2CA2-7B0AB1CBA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AE363-E70F-4600-8077-2351C93C02CA}" type="datetimeFigureOut">
              <a:rPr lang="en-US" smtClean="0"/>
              <a:t>7/29/2022</a:t>
            </a:fld>
            <a:endParaRPr lang="en-US"/>
          </a:p>
        </p:txBody>
      </p:sp>
      <p:sp>
        <p:nvSpPr>
          <p:cNvPr id="5" name="Marcador de pie de página 4">
            <a:extLst>
              <a:ext uri="{FF2B5EF4-FFF2-40B4-BE49-F238E27FC236}">
                <a16:creationId xmlns:a16="http://schemas.microsoft.com/office/drawing/2014/main" id="{7B254CC8-7847-4E8F-6117-C821030CC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9330C2CB-1505-E76D-4D40-F474F882B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563B-D9AF-4A47-85F5-5E53DDA58F4A}" type="slidenum">
              <a:rPr lang="en-US" smtClean="0"/>
              <a:t>‹Nº›</a:t>
            </a:fld>
            <a:endParaRPr lang="en-US"/>
          </a:p>
        </p:txBody>
      </p:sp>
    </p:spTree>
    <p:extLst>
      <p:ext uri="{BB962C8B-B14F-4D97-AF65-F5344CB8AC3E}">
        <p14:creationId xmlns:p14="http://schemas.microsoft.com/office/powerpoint/2010/main" val="1545282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973CB-ED9E-3907-F776-6AD75F037A13}"/>
              </a:ext>
            </a:extLst>
          </p:cNvPr>
          <p:cNvSpPr>
            <a:spLocks noGrp="1"/>
          </p:cNvSpPr>
          <p:nvPr>
            <p:ph type="ctrTitle"/>
          </p:nvPr>
        </p:nvSpPr>
        <p:spPr/>
        <p:txBody>
          <a:bodyPr>
            <a:normAutofit/>
          </a:bodyPr>
          <a:lstStyle/>
          <a:p>
            <a:r>
              <a:rPr lang="en-US" b="1" dirty="0"/>
              <a:t>JSON Web Tokens</a:t>
            </a:r>
          </a:p>
        </p:txBody>
      </p:sp>
      <p:sp>
        <p:nvSpPr>
          <p:cNvPr id="3" name="Subtítulo 2">
            <a:extLst>
              <a:ext uri="{FF2B5EF4-FFF2-40B4-BE49-F238E27FC236}">
                <a16:creationId xmlns:a16="http://schemas.microsoft.com/office/drawing/2014/main" id="{67A4ABF2-5DDC-87C5-0596-BC00F1BF7D28}"/>
              </a:ext>
            </a:extLst>
          </p:cNvPr>
          <p:cNvSpPr>
            <a:spLocks noGrp="1"/>
          </p:cNvSpPr>
          <p:nvPr>
            <p:ph type="subTitle" idx="1"/>
          </p:nvPr>
        </p:nvSpPr>
        <p:spPr/>
        <p:txBody>
          <a:bodyPr/>
          <a:lstStyle/>
          <a:p>
            <a:r>
              <a:rPr lang="en-US" i="1" dirty="0"/>
              <a:t>Authentication &amp; Authorization using .NET 6</a:t>
            </a:r>
          </a:p>
        </p:txBody>
      </p:sp>
    </p:spTree>
    <p:extLst>
      <p:ext uri="{BB962C8B-B14F-4D97-AF65-F5344CB8AC3E}">
        <p14:creationId xmlns:p14="http://schemas.microsoft.com/office/powerpoint/2010/main" val="16536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BFA94-665D-BB32-3A6E-08C01327691C}"/>
              </a:ext>
            </a:extLst>
          </p:cNvPr>
          <p:cNvSpPr>
            <a:spLocks noGrp="1"/>
          </p:cNvSpPr>
          <p:nvPr>
            <p:ph type="title"/>
          </p:nvPr>
        </p:nvSpPr>
        <p:spPr/>
        <p:txBody>
          <a:bodyPr/>
          <a:lstStyle/>
          <a:p>
            <a:r>
              <a:rPr lang="en-US" b="1" dirty="0"/>
              <a:t>What is?</a:t>
            </a:r>
          </a:p>
        </p:txBody>
      </p:sp>
      <p:sp>
        <p:nvSpPr>
          <p:cNvPr id="3" name="Marcador de contenido 2">
            <a:extLst>
              <a:ext uri="{FF2B5EF4-FFF2-40B4-BE49-F238E27FC236}">
                <a16:creationId xmlns:a16="http://schemas.microsoft.com/office/drawing/2014/main" id="{E2171BA4-F3C6-CBF3-ADDA-95D0A9341D4D}"/>
              </a:ext>
            </a:extLst>
          </p:cNvPr>
          <p:cNvSpPr>
            <a:spLocks noGrp="1"/>
          </p:cNvSpPr>
          <p:nvPr>
            <p:ph idx="1"/>
          </p:nvPr>
        </p:nvSpPr>
        <p:spPr/>
        <p:txBody>
          <a:bodyPr/>
          <a:lstStyle/>
          <a:p>
            <a:r>
              <a:rPr lang="en-US" i="1" dirty="0"/>
              <a:t>JSON Web Token (JWT) is a compact, URL-safe way for securely transmitting information between parties.</a:t>
            </a:r>
          </a:p>
          <a:p>
            <a:r>
              <a:rPr lang="en-US" i="1" dirty="0"/>
              <a:t>Information is encoded as a JSON Object, that is used as the payload of a JSON Web Signature (JWS) structure or as a plain text of a JSON Web Encryption (JWE) structure, enabling the claims to be digitally signed or integrity protected with a Message Authentication Code (MAC).</a:t>
            </a:r>
          </a:p>
        </p:txBody>
      </p:sp>
    </p:spTree>
    <p:extLst>
      <p:ext uri="{BB962C8B-B14F-4D97-AF65-F5344CB8AC3E}">
        <p14:creationId xmlns:p14="http://schemas.microsoft.com/office/powerpoint/2010/main" val="379784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D85E5-27B4-0423-0EDB-D3D9A4B6FE85}"/>
              </a:ext>
            </a:extLst>
          </p:cNvPr>
          <p:cNvSpPr>
            <a:spLocks noGrp="1"/>
          </p:cNvSpPr>
          <p:nvPr>
            <p:ph type="title"/>
          </p:nvPr>
        </p:nvSpPr>
        <p:spPr/>
        <p:txBody>
          <a:bodyPr/>
          <a:lstStyle/>
          <a:p>
            <a:r>
              <a:rPr lang="en-US" b="1" dirty="0"/>
              <a:t>When to use JSON Web Tokens?</a:t>
            </a:r>
          </a:p>
        </p:txBody>
      </p:sp>
      <p:sp>
        <p:nvSpPr>
          <p:cNvPr id="3" name="Marcador de contenido 2">
            <a:extLst>
              <a:ext uri="{FF2B5EF4-FFF2-40B4-BE49-F238E27FC236}">
                <a16:creationId xmlns:a16="http://schemas.microsoft.com/office/drawing/2014/main" id="{B96E313A-1101-AF54-9D03-941DA3C429DF}"/>
              </a:ext>
            </a:extLst>
          </p:cNvPr>
          <p:cNvSpPr>
            <a:spLocks noGrp="1"/>
          </p:cNvSpPr>
          <p:nvPr>
            <p:ph idx="1"/>
          </p:nvPr>
        </p:nvSpPr>
        <p:spPr/>
        <p:txBody>
          <a:bodyPr/>
          <a:lstStyle/>
          <a:p>
            <a:r>
              <a:rPr lang="en-US" b="1" dirty="0"/>
              <a:t>Authorization: </a:t>
            </a:r>
            <a:r>
              <a:rPr lang="en-US" i="1" dirty="0"/>
              <a:t>This is the common choice to use JWT. You can send the JWT in every request to the backend that will allow you to access to the resources that are permitted with the token.</a:t>
            </a:r>
          </a:p>
          <a:p>
            <a:r>
              <a:rPr lang="en-US" b="1" dirty="0"/>
              <a:t>Information Exchange: </a:t>
            </a:r>
            <a:r>
              <a:rPr lang="en-US" i="1" dirty="0"/>
              <a:t>Because JSON Web Tokens can be signed, you can be sure that senders are who they say they are. And also you can verify that the content hasn’t been modify.</a:t>
            </a:r>
          </a:p>
        </p:txBody>
      </p:sp>
    </p:spTree>
    <p:extLst>
      <p:ext uri="{BB962C8B-B14F-4D97-AF65-F5344CB8AC3E}">
        <p14:creationId xmlns:p14="http://schemas.microsoft.com/office/powerpoint/2010/main" val="384902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E492C-38C9-688E-FE6E-070E90AABA8E}"/>
              </a:ext>
            </a:extLst>
          </p:cNvPr>
          <p:cNvSpPr>
            <a:spLocks noGrp="1"/>
          </p:cNvSpPr>
          <p:nvPr>
            <p:ph type="title"/>
          </p:nvPr>
        </p:nvSpPr>
        <p:spPr/>
        <p:txBody>
          <a:bodyPr/>
          <a:lstStyle/>
          <a:p>
            <a:r>
              <a:rPr lang="en-US" b="1" dirty="0"/>
              <a:t>Structure</a:t>
            </a:r>
          </a:p>
        </p:txBody>
      </p:sp>
      <p:sp>
        <p:nvSpPr>
          <p:cNvPr id="3" name="Marcador de contenido 2">
            <a:extLst>
              <a:ext uri="{FF2B5EF4-FFF2-40B4-BE49-F238E27FC236}">
                <a16:creationId xmlns:a16="http://schemas.microsoft.com/office/drawing/2014/main" id="{C8516645-166D-3FEE-3B79-448A9AC16952}"/>
              </a:ext>
            </a:extLst>
          </p:cNvPr>
          <p:cNvSpPr>
            <a:spLocks noGrp="1"/>
          </p:cNvSpPr>
          <p:nvPr>
            <p:ph idx="1"/>
          </p:nvPr>
        </p:nvSpPr>
        <p:spPr>
          <a:xfrm>
            <a:off x="838200" y="1851504"/>
            <a:ext cx="10515600" cy="4351338"/>
          </a:xfrm>
        </p:spPr>
        <p:txBody>
          <a:bodyPr/>
          <a:lstStyle/>
          <a:p>
            <a:r>
              <a:rPr lang="en-US" dirty="0"/>
              <a:t>Header</a:t>
            </a:r>
          </a:p>
          <a:p>
            <a:r>
              <a:rPr lang="en-US" dirty="0"/>
              <a:t>Payload</a:t>
            </a:r>
          </a:p>
          <a:p>
            <a:r>
              <a:rPr lang="en-US" dirty="0"/>
              <a:t>Signature</a:t>
            </a:r>
          </a:p>
        </p:txBody>
      </p:sp>
      <p:pic>
        <p:nvPicPr>
          <p:cNvPr id="7" name="Imagen 6">
            <a:extLst>
              <a:ext uri="{FF2B5EF4-FFF2-40B4-BE49-F238E27FC236}">
                <a16:creationId xmlns:a16="http://schemas.microsoft.com/office/drawing/2014/main" id="{2ED9A76B-7508-F8CC-0D8D-5375685D67F4}"/>
              </a:ext>
            </a:extLst>
          </p:cNvPr>
          <p:cNvPicPr>
            <a:picLocks noChangeAspect="1"/>
          </p:cNvPicPr>
          <p:nvPr/>
        </p:nvPicPr>
        <p:blipFill>
          <a:blip r:embed="rId3"/>
          <a:stretch>
            <a:fillRect/>
          </a:stretch>
        </p:blipFill>
        <p:spPr>
          <a:xfrm>
            <a:off x="3528186" y="1851504"/>
            <a:ext cx="7825614" cy="4215797"/>
          </a:xfrm>
          <a:prstGeom prst="rect">
            <a:avLst/>
          </a:prstGeom>
        </p:spPr>
      </p:pic>
    </p:spTree>
    <p:extLst>
      <p:ext uri="{BB962C8B-B14F-4D97-AF65-F5344CB8AC3E}">
        <p14:creationId xmlns:p14="http://schemas.microsoft.com/office/powerpoint/2010/main" val="92156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737E6-EB51-23C3-E755-5E372530180D}"/>
              </a:ext>
            </a:extLst>
          </p:cNvPr>
          <p:cNvSpPr>
            <a:spLocks noGrp="1"/>
          </p:cNvSpPr>
          <p:nvPr>
            <p:ph type="title"/>
          </p:nvPr>
        </p:nvSpPr>
        <p:spPr/>
        <p:txBody>
          <a:bodyPr/>
          <a:lstStyle/>
          <a:p>
            <a:r>
              <a:rPr lang="en-US" b="1" dirty="0"/>
              <a:t>Flow</a:t>
            </a:r>
          </a:p>
        </p:txBody>
      </p:sp>
      <p:sp>
        <p:nvSpPr>
          <p:cNvPr id="4" name="Rectángulo: esquinas redondeadas 3">
            <a:extLst>
              <a:ext uri="{FF2B5EF4-FFF2-40B4-BE49-F238E27FC236}">
                <a16:creationId xmlns:a16="http://schemas.microsoft.com/office/drawing/2014/main" id="{43B5AD16-F305-7961-EFCF-B72B7C2023D7}"/>
              </a:ext>
            </a:extLst>
          </p:cNvPr>
          <p:cNvSpPr/>
          <p:nvPr/>
        </p:nvSpPr>
        <p:spPr>
          <a:xfrm>
            <a:off x="2047461" y="2256181"/>
            <a:ext cx="1898374" cy="90446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Client App</a:t>
            </a:r>
          </a:p>
        </p:txBody>
      </p:sp>
      <p:sp>
        <p:nvSpPr>
          <p:cNvPr id="5" name="Rectángulo: esquinas redondeadas 4">
            <a:extLst>
              <a:ext uri="{FF2B5EF4-FFF2-40B4-BE49-F238E27FC236}">
                <a16:creationId xmlns:a16="http://schemas.microsoft.com/office/drawing/2014/main" id="{D1B41D31-77B9-37E8-8482-18F62799CBD7}"/>
              </a:ext>
            </a:extLst>
          </p:cNvPr>
          <p:cNvSpPr/>
          <p:nvPr/>
        </p:nvSpPr>
        <p:spPr>
          <a:xfrm>
            <a:off x="7845285" y="1948069"/>
            <a:ext cx="1898374" cy="351845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a:t>API</a:t>
            </a:r>
          </a:p>
        </p:txBody>
      </p:sp>
      <p:sp>
        <p:nvSpPr>
          <p:cNvPr id="6" name="Rectángulo: esquinas redondeadas 5">
            <a:extLst>
              <a:ext uri="{FF2B5EF4-FFF2-40B4-BE49-F238E27FC236}">
                <a16:creationId xmlns:a16="http://schemas.microsoft.com/office/drawing/2014/main" id="{C40F1A73-24DE-9D7B-810E-B52F6C5F649C}"/>
              </a:ext>
            </a:extLst>
          </p:cNvPr>
          <p:cNvSpPr/>
          <p:nvPr/>
        </p:nvSpPr>
        <p:spPr>
          <a:xfrm>
            <a:off x="8014252" y="2400299"/>
            <a:ext cx="1560443" cy="6162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Auth Service</a:t>
            </a:r>
          </a:p>
        </p:txBody>
      </p:sp>
      <p:sp>
        <p:nvSpPr>
          <p:cNvPr id="7" name="Rectángulo: esquinas redondeadas 6">
            <a:extLst>
              <a:ext uri="{FF2B5EF4-FFF2-40B4-BE49-F238E27FC236}">
                <a16:creationId xmlns:a16="http://schemas.microsoft.com/office/drawing/2014/main" id="{760E11DB-A384-B1D5-475C-77D3D192BC27}"/>
              </a:ext>
            </a:extLst>
          </p:cNvPr>
          <p:cNvSpPr/>
          <p:nvPr/>
        </p:nvSpPr>
        <p:spPr>
          <a:xfrm>
            <a:off x="8014251" y="4451073"/>
            <a:ext cx="1560443" cy="61622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Protected Service</a:t>
            </a:r>
          </a:p>
        </p:txBody>
      </p:sp>
      <p:cxnSp>
        <p:nvCxnSpPr>
          <p:cNvPr id="9" name="Conector recto de flecha 8">
            <a:extLst>
              <a:ext uri="{FF2B5EF4-FFF2-40B4-BE49-F238E27FC236}">
                <a16:creationId xmlns:a16="http://schemas.microsoft.com/office/drawing/2014/main" id="{85B2D64A-037A-4850-96B1-9B0F6B2F7CA4}"/>
              </a:ext>
            </a:extLst>
          </p:cNvPr>
          <p:cNvCxnSpPr>
            <a:cxnSpLocks/>
          </p:cNvCxnSpPr>
          <p:nvPr/>
        </p:nvCxnSpPr>
        <p:spPr>
          <a:xfrm>
            <a:off x="3945835" y="2562709"/>
            <a:ext cx="40684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CuadroTexto 10">
            <a:extLst>
              <a:ext uri="{FF2B5EF4-FFF2-40B4-BE49-F238E27FC236}">
                <a16:creationId xmlns:a16="http://schemas.microsoft.com/office/drawing/2014/main" id="{F5516554-97EB-5B81-47D9-B3C6852CC53B}"/>
              </a:ext>
            </a:extLst>
          </p:cNvPr>
          <p:cNvSpPr txBox="1"/>
          <p:nvPr/>
        </p:nvSpPr>
        <p:spPr>
          <a:xfrm>
            <a:off x="5304182" y="2331327"/>
            <a:ext cx="1255644" cy="230832"/>
          </a:xfrm>
          <a:prstGeom prst="rect">
            <a:avLst/>
          </a:prstGeom>
          <a:noFill/>
        </p:spPr>
        <p:txBody>
          <a:bodyPr wrap="square" rtlCol="0">
            <a:spAutoFit/>
          </a:bodyPr>
          <a:lstStyle/>
          <a:p>
            <a:r>
              <a:rPr lang="en-US" sz="900" i="1" dirty="0"/>
              <a:t>1. User tries to log in</a:t>
            </a:r>
          </a:p>
        </p:txBody>
      </p:sp>
      <p:cxnSp>
        <p:nvCxnSpPr>
          <p:cNvPr id="13" name="Conector recto de flecha 12">
            <a:extLst>
              <a:ext uri="{FF2B5EF4-FFF2-40B4-BE49-F238E27FC236}">
                <a16:creationId xmlns:a16="http://schemas.microsoft.com/office/drawing/2014/main" id="{EA5FF3E5-4AB9-8FAE-6E28-A2F37ED3F181}"/>
              </a:ext>
            </a:extLst>
          </p:cNvPr>
          <p:cNvCxnSpPr>
            <a:stCxn id="6" idx="1"/>
            <a:endCxn id="4" idx="3"/>
          </p:cNvCxnSpPr>
          <p:nvPr/>
        </p:nvCxnSpPr>
        <p:spPr>
          <a:xfrm flipH="1">
            <a:off x="3945835" y="2708412"/>
            <a:ext cx="406841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CuadroTexto 13">
            <a:extLst>
              <a:ext uri="{FF2B5EF4-FFF2-40B4-BE49-F238E27FC236}">
                <a16:creationId xmlns:a16="http://schemas.microsoft.com/office/drawing/2014/main" id="{200F6FD2-6D0B-6EAE-8C33-DD58D63559C9}"/>
              </a:ext>
            </a:extLst>
          </p:cNvPr>
          <p:cNvSpPr txBox="1"/>
          <p:nvPr/>
        </p:nvSpPr>
        <p:spPr>
          <a:xfrm>
            <a:off x="4956312" y="2747053"/>
            <a:ext cx="1898374" cy="230832"/>
          </a:xfrm>
          <a:prstGeom prst="rect">
            <a:avLst/>
          </a:prstGeom>
          <a:noFill/>
        </p:spPr>
        <p:txBody>
          <a:bodyPr wrap="square" rtlCol="0">
            <a:spAutoFit/>
          </a:bodyPr>
          <a:lstStyle/>
          <a:p>
            <a:r>
              <a:rPr lang="en-US" sz="900" i="1" dirty="0"/>
              <a:t>2. JWT is returned with the user info</a:t>
            </a:r>
          </a:p>
        </p:txBody>
      </p:sp>
      <p:cxnSp>
        <p:nvCxnSpPr>
          <p:cNvPr id="19" name="Conector: angular 18">
            <a:extLst>
              <a:ext uri="{FF2B5EF4-FFF2-40B4-BE49-F238E27FC236}">
                <a16:creationId xmlns:a16="http://schemas.microsoft.com/office/drawing/2014/main" id="{C6FB602F-483E-FF6A-A1E8-16B8E6E6D447}"/>
              </a:ext>
            </a:extLst>
          </p:cNvPr>
          <p:cNvCxnSpPr>
            <a:stCxn id="4" idx="2"/>
            <a:endCxn id="7" idx="1"/>
          </p:cNvCxnSpPr>
          <p:nvPr/>
        </p:nvCxnSpPr>
        <p:spPr>
          <a:xfrm rot="16200000" flipH="1">
            <a:off x="4706177" y="1451112"/>
            <a:ext cx="1598544" cy="5017603"/>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CuadroTexto 19">
            <a:extLst>
              <a:ext uri="{FF2B5EF4-FFF2-40B4-BE49-F238E27FC236}">
                <a16:creationId xmlns:a16="http://schemas.microsoft.com/office/drawing/2014/main" id="{65B7942C-ADDF-7F5B-CBDE-2B6D2FB6B9EB}"/>
              </a:ext>
            </a:extLst>
          </p:cNvPr>
          <p:cNvSpPr txBox="1"/>
          <p:nvPr/>
        </p:nvSpPr>
        <p:spPr>
          <a:xfrm>
            <a:off x="3893239" y="4528355"/>
            <a:ext cx="3055454" cy="230832"/>
          </a:xfrm>
          <a:prstGeom prst="rect">
            <a:avLst/>
          </a:prstGeom>
          <a:noFill/>
        </p:spPr>
        <p:txBody>
          <a:bodyPr wrap="square" rtlCol="0">
            <a:spAutoFit/>
          </a:bodyPr>
          <a:lstStyle/>
          <a:p>
            <a:r>
              <a:rPr lang="en-US" sz="900" dirty="0"/>
              <a:t>3. JWT is sent with every request to access protected data</a:t>
            </a:r>
          </a:p>
        </p:txBody>
      </p:sp>
    </p:spTree>
    <p:extLst>
      <p:ext uri="{BB962C8B-B14F-4D97-AF65-F5344CB8AC3E}">
        <p14:creationId xmlns:p14="http://schemas.microsoft.com/office/powerpoint/2010/main" val="231941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973CB-ED9E-3907-F776-6AD75F037A13}"/>
              </a:ext>
            </a:extLst>
          </p:cNvPr>
          <p:cNvSpPr>
            <a:spLocks noGrp="1"/>
          </p:cNvSpPr>
          <p:nvPr>
            <p:ph type="ctrTitle"/>
          </p:nvPr>
        </p:nvSpPr>
        <p:spPr/>
        <p:txBody>
          <a:bodyPr>
            <a:normAutofit/>
          </a:bodyPr>
          <a:lstStyle/>
          <a:p>
            <a:r>
              <a:rPr lang="en-US" b="1" dirty="0"/>
              <a:t>DEMO</a:t>
            </a:r>
          </a:p>
        </p:txBody>
      </p:sp>
    </p:spTree>
    <p:extLst>
      <p:ext uri="{BB962C8B-B14F-4D97-AF65-F5344CB8AC3E}">
        <p14:creationId xmlns:p14="http://schemas.microsoft.com/office/powerpoint/2010/main" val="36094223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494</Words>
  <Application>Microsoft Office PowerPoint</Application>
  <PresentationFormat>Panorámica</PresentationFormat>
  <Paragraphs>32</Paragraphs>
  <Slides>6</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JSON Web Tokens</vt:lpstr>
      <vt:lpstr>What is?</vt:lpstr>
      <vt:lpstr>When to use JSON Web Tokens?</vt:lpstr>
      <vt:lpstr>Structure</vt:lpstr>
      <vt:lpstr>Flow</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Web Tokens</dc:title>
  <dc:creator>Michael Joseph Nuñez Bobadilla</dc:creator>
  <cp:lastModifiedBy>Michael Joseph Nuñez Bobadilla</cp:lastModifiedBy>
  <cp:revision>2</cp:revision>
  <dcterms:created xsi:type="dcterms:W3CDTF">2022-07-29T03:28:07Z</dcterms:created>
  <dcterms:modified xsi:type="dcterms:W3CDTF">2022-07-29T06:05:44Z</dcterms:modified>
</cp:coreProperties>
</file>