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D6ADA-BE25-42BA-A266-CEC1F8516673}" type="datetimeFigureOut">
              <a:rPr lang="ru-RU" smtClean="0"/>
              <a:t>14.02.2020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C3E07E-B4F7-4601-A109-D08E69684B0A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14348" y="698968"/>
            <a:ext cx="764386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Государственное бюджетное общеобразовательное учреждение 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средняя общеобразовательная школа № 655 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Приморского района Санкт-Петербурга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КОНФЕРЕНЦИЯ  ИССЛЕДОВАТЕЛЬСКИХ,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 ТВОРЧЕСКИХ И ПРОЕКТНЫХ РАБОТ  </a:t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«ОТКРЫТИЕ»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000" b="1" i="1" u="sng" dirty="0">
                <a:solidFill>
                  <a:srgbClr val="7030A0"/>
                </a:solidFill>
              </a:rPr>
              <a:t>Мир комнатных растений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НОМИНАЦИЯ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ea typeface="Times New Roman" pitchFamily="18" charset="0"/>
                <a:cs typeface="Arial" pitchFamily="34" charset="0"/>
              </a:rPr>
              <a:t>: ЕСТЕСТВЕННОНАУЧНАЯ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14414" y="4286256"/>
            <a:ext cx="75723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6C3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6" name="Picture 4" descr="https://sch655.ucoz.ru/excurs/1/left/2.rekriacija_na_1-om_ehtazhe_levoe_kry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43248"/>
            <a:ext cx="6215106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Home\Desktop\Арина\SDC1929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072066" y="928670"/>
            <a:ext cx="257176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00034" y="78579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008000"/>
                </a:solidFill>
              </a:rPr>
              <a:t>Из большого разнообразия растения можно отбирать по следующим требованиям. </a:t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b="1" dirty="0" smtClean="0">
                <a:solidFill>
                  <a:srgbClr val="008000"/>
                </a:solidFill>
              </a:rPr>
              <a:t> Растения, которые могут быть использованы в учебном процессе. </a:t>
            </a:r>
            <a:endParaRPr lang="ru-RU" b="1" dirty="0">
              <a:solidFill>
                <a:srgbClr val="008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2214554"/>
            <a:ext cx="47149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b="1" dirty="0" smtClean="0">
                <a:solidFill>
                  <a:srgbClr val="008000"/>
                </a:solidFill>
              </a:rPr>
              <a:t> Растения</a:t>
            </a:r>
            <a:r>
              <a:rPr lang="ru-RU" b="1" dirty="0">
                <a:solidFill>
                  <a:srgbClr val="008000"/>
                </a:solidFill>
              </a:rPr>
              <a:t>, которые могут быть использованы в учебном процессе.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b="1" dirty="0" smtClean="0">
                <a:solidFill>
                  <a:srgbClr val="008000"/>
                </a:solidFill>
              </a:rPr>
              <a:t> Широко </a:t>
            </a:r>
            <a:r>
              <a:rPr lang="ru-RU" b="1" dirty="0">
                <a:solidFill>
                  <a:srgbClr val="008000"/>
                </a:solidFill>
              </a:rPr>
              <a:t>распространены и доступны для потребителя.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b="1" dirty="0" smtClean="0">
                <a:solidFill>
                  <a:srgbClr val="008000"/>
                </a:solidFill>
              </a:rPr>
              <a:t> Неприхотливы </a:t>
            </a:r>
            <a:r>
              <a:rPr lang="ru-RU" b="1" dirty="0">
                <a:solidFill>
                  <a:srgbClr val="008000"/>
                </a:solidFill>
              </a:rPr>
              <a:t>к условиям выращивания.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*</a:t>
            </a:r>
            <a:r>
              <a:rPr lang="ru-RU" b="1" dirty="0" smtClean="0">
                <a:solidFill>
                  <a:srgbClr val="008000"/>
                </a:solidFill>
              </a:rPr>
              <a:t> Не </a:t>
            </a:r>
            <a:r>
              <a:rPr lang="ru-RU" b="1" dirty="0">
                <a:solidFill>
                  <a:srgbClr val="008000"/>
                </a:solidFill>
              </a:rPr>
              <a:t>занимают много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места </a:t>
            </a:r>
            <a:r>
              <a:rPr lang="ru-RU" b="1" dirty="0">
                <a:solidFill>
                  <a:srgbClr val="008000"/>
                </a:solidFill>
              </a:rPr>
              <a:t>и декоративны.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7030A0"/>
                </a:solidFill>
              </a:rPr>
              <a:t>* </a:t>
            </a:r>
            <a:r>
              <a:rPr lang="ru-RU" b="1" dirty="0" smtClean="0">
                <a:solidFill>
                  <a:srgbClr val="008000"/>
                </a:solidFill>
              </a:rPr>
              <a:t>Легко </a:t>
            </a:r>
            <a:r>
              <a:rPr lang="ru-RU" b="1" dirty="0">
                <a:solidFill>
                  <a:srgbClr val="008000"/>
                </a:solidFill>
              </a:rPr>
              <a:t>размножаются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в </a:t>
            </a:r>
            <a:r>
              <a:rPr lang="ru-RU" b="1" dirty="0">
                <a:solidFill>
                  <a:srgbClr val="008000"/>
                </a:solidFill>
              </a:rPr>
              <a:t>комнатных условиях. </a:t>
            </a:r>
          </a:p>
        </p:txBody>
      </p:sp>
      <p:pic>
        <p:nvPicPr>
          <p:cNvPr id="6" name="Рисунок 5" descr="C:\Users\Home\Desktop\Арина\SDC1928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269449" y="3946129"/>
            <a:ext cx="2994025" cy="224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Home\Desktop\Арина\SDC19287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658786" y="3770710"/>
            <a:ext cx="2947987" cy="255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1538" y="64291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Заключение </a:t>
            </a:r>
            <a:r>
              <a:rPr lang="ru-RU" sz="2800" dirty="0">
                <a:solidFill>
                  <a:srgbClr val="008000"/>
                </a:solidFill>
              </a:rPr>
              <a:t/>
            </a:r>
            <a:br>
              <a:rPr lang="ru-RU" sz="2800" dirty="0">
                <a:solidFill>
                  <a:srgbClr val="008000"/>
                </a:solidFill>
              </a:rPr>
            </a:b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142984"/>
            <a:ext cx="82153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Чем больше забота и лучше уход за комнатными растениями, тем и отдача от них больше. Главное не забывать подкармливать, пересаживать и мыть комнатные растения, даже кактусы (только их опрыскивают, а не моют под струей). Если с растений регулярно смывать пыль, то воздух в этой комнате в среднем на 40% чище, чем в такой же комнате без растений (при одинаковом качестве уборки). Увлажненные листья поглощают газ в 2-3 раза интенсивнее </a:t>
            </a:r>
            <a:r>
              <a:rPr lang="ru-RU" b="1" dirty="0" smtClean="0">
                <a:solidFill>
                  <a:srgbClr val="008000"/>
                </a:solidFill>
              </a:rPr>
              <a:t>. </a:t>
            </a:r>
            <a:br>
              <a:rPr lang="ru-RU" b="1" dirty="0" smtClean="0">
                <a:solidFill>
                  <a:srgbClr val="008000"/>
                </a:solidFill>
              </a:rPr>
            </a:br>
            <a:endParaRPr lang="ru-RU" b="1" dirty="0" smtClean="0">
              <a:solidFill>
                <a:srgbClr val="008000"/>
              </a:solidFill>
            </a:endParaRPr>
          </a:p>
          <a:p>
            <a:r>
              <a:rPr lang="ru-RU" b="1" dirty="0" smtClean="0">
                <a:solidFill>
                  <a:srgbClr val="008000"/>
                </a:solidFill>
              </a:rPr>
              <a:t>Мы</a:t>
            </a:r>
            <a:r>
              <a:rPr lang="ru-RU" b="1" dirty="0">
                <a:solidFill>
                  <a:srgbClr val="008000"/>
                </a:solidFill>
              </a:rPr>
              <a:t>, учащиеся школы, проводим в классных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помещениях </a:t>
            </a:r>
            <a:r>
              <a:rPr lang="ru-RU" b="1" dirty="0">
                <a:solidFill>
                  <a:srgbClr val="008000"/>
                </a:solidFill>
              </a:rPr>
              <a:t>достаточно много времени и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по </a:t>
            </a:r>
            <a:r>
              <a:rPr lang="ru-RU" b="1" dirty="0">
                <a:solidFill>
                  <a:srgbClr val="008000"/>
                </a:solidFill>
              </a:rPr>
              <a:t>праву можно назвать школу своим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вторым </a:t>
            </a:r>
            <a:r>
              <a:rPr lang="ru-RU" b="1" dirty="0">
                <a:solidFill>
                  <a:srgbClr val="008000"/>
                </a:solidFill>
              </a:rPr>
              <a:t>домом. А дом должен быть красивым,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уютным</a:t>
            </a:r>
            <a:r>
              <a:rPr lang="ru-RU" b="1" dirty="0">
                <a:solidFill>
                  <a:srgbClr val="008000"/>
                </a:solidFill>
              </a:rPr>
              <a:t>. И большую роль в создании теплой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атмосферы </a:t>
            </a:r>
            <a:r>
              <a:rPr lang="ru-RU" b="1" dirty="0">
                <a:solidFill>
                  <a:srgbClr val="008000"/>
                </a:solidFill>
              </a:rPr>
              <a:t>играют комнатные растения.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Мне</a:t>
            </a:r>
            <a:r>
              <a:rPr lang="ru-RU" b="1" dirty="0">
                <a:solidFill>
                  <a:srgbClr val="008000"/>
                </a:solidFill>
              </a:rPr>
              <a:t>, кажется, что гипотезу, которую выдвинула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перед </a:t>
            </a:r>
            <a:r>
              <a:rPr lang="ru-RU" b="1" dirty="0">
                <a:solidFill>
                  <a:srgbClr val="008000"/>
                </a:solidFill>
              </a:rPr>
              <a:t>собой, доказала. Если мы будем знать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особенности </a:t>
            </a:r>
            <a:r>
              <a:rPr lang="ru-RU" b="1" dirty="0">
                <a:solidFill>
                  <a:srgbClr val="008000"/>
                </a:solidFill>
              </a:rPr>
              <a:t>комнатных растений, их пользу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и </a:t>
            </a:r>
            <a:r>
              <a:rPr lang="ru-RU" b="1" dirty="0">
                <a:solidFill>
                  <a:srgbClr val="008000"/>
                </a:solidFill>
              </a:rPr>
              <a:t>вред, мы можем обезопасить </a:t>
            </a:r>
            <a:r>
              <a:rPr lang="ru-RU" b="1" dirty="0" smtClean="0">
                <a:solidFill>
                  <a:srgbClr val="008000"/>
                </a:solidFill>
              </a:rPr>
              <a:t> себя</a:t>
            </a:r>
            <a:r>
              <a:rPr lang="ru-RU" b="1" dirty="0">
                <a:solidFill>
                  <a:srgbClr val="008000"/>
                </a:solidFill>
              </a:rPr>
              <a:t>, при этом создавая уют в помещениях.</a:t>
            </a:r>
          </a:p>
          <a:p>
            <a:endParaRPr lang="ru-RU" b="1" dirty="0">
              <a:solidFill>
                <a:srgbClr val="008000"/>
              </a:solidFill>
            </a:endParaRPr>
          </a:p>
        </p:txBody>
      </p:sp>
      <p:pic>
        <p:nvPicPr>
          <p:cNvPr id="4" name="Рисунок 3" descr="C:\Users\Home\Desktop\Арина\SDC19276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286124"/>
            <a:ext cx="28765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grandgardens.ru/d/p101036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857628"/>
            <a:ext cx="385765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www.allwomens.ru/uploads/posts/2012-01/fen-shuy-i-komnatnye-rasteniy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357562"/>
            <a:ext cx="4572032" cy="3143272"/>
          </a:xfrm>
          <a:prstGeom prst="rect">
            <a:avLst/>
          </a:prstGeom>
          <a:noFill/>
        </p:spPr>
      </p:pic>
      <p:pic>
        <p:nvPicPr>
          <p:cNvPr id="4" name="Рисунок 3" descr="https://images.homify.com/c_fill,f_auto,q_0,w_740/v1442415670/p/photo/image/913769/Jardins_Naturais_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928670"/>
            <a:ext cx="385765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7158" y="78579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i="1" u="sng" dirty="0">
                <a:solidFill>
                  <a:srgbClr val="7030A0"/>
                </a:solidFill>
              </a:rPr>
              <a:t>Моя мечта: </a:t>
            </a:r>
            <a:r>
              <a:rPr lang="ru-RU" sz="2400" b="1" dirty="0">
                <a:solidFill>
                  <a:srgbClr val="008000"/>
                </a:solidFill>
              </a:rPr>
              <a:t>создать в школе моей красивые и уютные </a:t>
            </a:r>
            <a:r>
              <a:rPr lang="ru-RU" sz="2400" b="1" dirty="0" smtClean="0">
                <a:solidFill>
                  <a:srgbClr val="008000"/>
                </a:solidFill>
              </a:rPr>
              <a:t>«зелёные живые уголки», </a:t>
            </a:r>
            <a:r>
              <a:rPr lang="ru-RU" sz="2400" b="1" dirty="0">
                <a:solidFill>
                  <a:srgbClr val="008000"/>
                </a:solidFill>
              </a:rPr>
              <a:t>где могли бы отдыхать и учащиеся, и учителя, и все работники школы!</a:t>
            </a:r>
            <a:br>
              <a:rPr lang="ru-RU" sz="2400" b="1" dirty="0">
                <a:solidFill>
                  <a:srgbClr val="008000"/>
                </a:solidFill>
              </a:rPr>
            </a:br>
            <a:endParaRPr lang="ru-RU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071546"/>
            <a:ext cx="6330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СПАСИБО ЗА ВНИМАНИЕ!</a:t>
            </a:r>
          </a:p>
        </p:txBody>
      </p:sp>
      <p:pic>
        <p:nvPicPr>
          <p:cNvPr id="4" name="Рисунок 3" descr="C:\Users\Home\Desktop\Арина\SDC1927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321702" y="1678776"/>
            <a:ext cx="428628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Home\Desktop\Арина\SDC1927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357818" y="1857364"/>
            <a:ext cx="37862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00034" y="928670"/>
            <a:ext cx="48577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sz="2400" b="1" i="1" u="sng" dirty="0">
                <a:solidFill>
                  <a:srgbClr val="7030A0"/>
                </a:solidFill>
              </a:rPr>
              <a:t>Актуальность</a:t>
            </a:r>
            <a:r>
              <a:rPr lang="ru-RU" sz="2400" b="1" dirty="0">
                <a:solidFill>
                  <a:srgbClr val="008000"/>
                </a:solidFill>
              </a:rPr>
              <a:t> моей работы в том, что многие люди сегодня дома </a:t>
            </a:r>
            <a:r>
              <a:rPr lang="ru-RU" sz="2400" b="1" dirty="0" smtClean="0">
                <a:solidFill>
                  <a:srgbClr val="008000"/>
                </a:solidFill>
              </a:rPr>
              <a:t>держат </a:t>
            </a:r>
            <a:r>
              <a:rPr lang="ru-RU" sz="2400" b="1" dirty="0">
                <a:solidFill>
                  <a:srgbClr val="008000"/>
                </a:solidFill>
              </a:rPr>
              <a:t>и выращивают различные комнатные растения. Но при этом мало задумываются о  том, какие это растения: вредные или полезные, можно ли их держать дома или </a:t>
            </a:r>
            <a:r>
              <a:rPr lang="ru-RU" sz="2400" b="1" dirty="0" smtClean="0">
                <a:solidFill>
                  <a:srgbClr val="008000"/>
                </a:solidFill>
              </a:rPr>
              <a:t/>
            </a:r>
            <a:br>
              <a:rPr lang="ru-RU" sz="2400" b="1" dirty="0" smtClean="0">
                <a:solidFill>
                  <a:srgbClr val="008000"/>
                </a:solidFill>
              </a:rPr>
            </a:br>
            <a:r>
              <a:rPr lang="ru-RU" sz="2400" b="1" dirty="0" smtClean="0">
                <a:solidFill>
                  <a:srgbClr val="008000"/>
                </a:solidFill>
              </a:rPr>
              <a:t>в </a:t>
            </a:r>
            <a:r>
              <a:rPr lang="ru-RU" sz="2400" b="1" dirty="0">
                <a:solidFill>
                  <a:srgbClr val="008000"/>
                </a:solidFill>
              </a:rPr>
              <a:t>помещениях, где находятся дети. Вот этими вопросами я </a:t>
            </a:r>
            <a:r>
              <a:rPr lang="ru-RU" sz="2400" b="1" dirty="0" smtClean="0">
                <a:solidFill>
                  <a:srgbClr val="008000"/>
                </a:solidFill>
              </a:rPr>
              <a:t> заинтересовалась </a:t>
            </a:r>
            <a:r>
              <a:rPr lang="ru-RU" sz="2400" b="1" dirty="0">
                <a:solidFill>
                  <a:srgbClr val="008000"/>
                </a:solidFill>
              </a:rPr>
              <a:t>и решила  изучить некоторые виды </a:t>
            </a:r>
            <a:r>
              <a:rPr lang="ru-RU" sz="2400" b="1" dirty="0" smtClean="0">
                <a:solidFill>
                  <a:srgbClr val="008000"/>
                </a:solidFill>
              </a:rPr>
              <a:t>растений, их особенности.</a:t>
            </a:r>
            <a:endParaRPr lang="ru-RU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071546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rgbClr val="008000"/>
                </a:solidFill>
              </a:rPr>
              <a:t>С этой целью прочитала некоторые книги, просмотрела информацию в справочниках. Очень интересной для меня стала </a:t>
            </a:r>
            <a:r>
              <a:rPr lang="ru-RU" sz="2000" b="1" i="1" u="sng" dirty="0">
                <a:solidFill>
                  <a:srgbClr val="7030A0"/>
                </a:solidFill>
              </a:rPr>
              <a:t>книга Д.М.Бобина «Мир комнатных растений», </a:t>
            </a:r>
            <a:r>
              <a:rPr lang="ru-RU" sz="2000" b="1" dirty="0">
                <a:solidFill>
                  <a:srgbClr val="008000"/>
                </a:solidFill>
              </a:rPr>
              <a:t>по названию которой я и определила тему своей работы. В этой книге автор дает подробную характеристику многим комнатным растениям: откуда родом, как ухаживать за ними, время посадки, как размножаются и многое другое. А еще просмотрела различные данные о комнатных растениях по </a:t>
            </a:r>
            <a:r>
              <a:rPr lang="ru-RU" sz="2000" b="1" dirty="0" smtClean="0">
                <a:solidFill>
                  <a:srgbClr val="008000"/>
                </a:solidFill>
              </a:rPr>
              <a:t>страницам </a:t>
            </a:r>
            <a:r>
              <a:rPr lang="ru-RU" sz="2000" b="1" dirty="0" err="1" smtClean="0">
                <a:solidFill>
                  <a:srgbClr val="008000"/>
                </a:solidFill>
              </a:rPr>
              <a:t>интерента</a:t>
            </a:r>
            <a:r>
              <a:rPr lang="ru-RU" sz="2000" b="1" dirty="0" smtClean="0">
                <a:solidFill>
                  <a:srgbClr val="008000"/>
                </a:solidFill>
              </a:rPr>
              <a:t>. </a:t>
            </a:r>
            <a:r>
              <a:rPr lang="ru-RU" sz="2000" b="1" dirty="0">
                <a:solidFill>
                  <a:srgbClr val="008000"/>
                </a:solidFill>
              </a:rPr>
              <a:t/>
            </a:r>
            <a:br>
              <a:rPr lang="ru-RU" sz="2000" b="1" dirty="0">
                <a:solidFill>
                  <a:srgbClr val="008000"/>
                </a:solidFill>
              </a:rPr>
            </a:br>
            <a:endParaRPr lang="ru-RU" sz="2000" b="1" dirty="0">
              <a:solidFill>
                <a:srgbClr val="008000"/>
              </a:solidFill>
            </a:endParaRPr>
          </a:p>
        </p:txBody>
      </p:sp>
      <p:pic>
        <p:nvPicPr>
          <p:cNvPr id="3" name="Рисунок 2" descr="C:\Users\Home\Desktop\Арина\SDC1927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607719" y="1678771"/>
            <a:ext cx="464347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857232"/>
            <a:ext cx="48577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u="sng" dirty="0">
                <a:solidFill>
                  <a:srgbClr val="7030A0"/>
                </a:solidFill>
              </a:rPr>
              <a:t>Цель исследования</a:t>
            </a:r>
            <a:r>
              <a:rPr lang="ru-RU" sz="2000" b="1" dirty="0">
                <a:solidFill>
                  <a:srgbClr val="008000"/>
                </a:solidFill>
              </a:rPr>
              <a:t>: </a:t>
            </a:r>
            <a:r>
              <a:rPr lang="ru-RU" sz="2000" b="1" dirty="0" smtClean="0">
                <a:solidFill>
                  <a:srgbClr val="008000"/>
                </a:solidFill>
              </a:rPr>
              <a:t/>
            </a:r>
            <a:br>
              <a:rPr lang="ru-RU" sz="2000" b="1" dirty="0" smtClean="0">
                <a:solidFill>
                  <a:srgbClr val="008000"/>
                </a:solidFill>
              </a:rPr>
            </a:br>
            <a:r>
              <a:rPr lang="ru-RU" sz="2000" b="1" dirty="0" smtClean="0">
                <a:solidFill>
                  <a:srgbClr val="008000"/>
                </a:solidFill>
              </a:rPr>
              <a:t>* </a:t>
            </a:r>
            <a:r>
              <a:rPr lang="ru-RU" sz="2000" b="1" dirty="0">
                <a:solidFill>
                  <a:srgbClr val="008000"/>
                </a:solidFill>
              </a:rPr>
              <a:t>изучение видового разнообразия комнатных растений нашей школы;</a:t>
            </a:r>
            <a:br>
              <a:rPr lang="ru-RU" sz="2000" b="1" dirty="0">
                <a:solidFill>
                  <a:srgbClr val="008000"/>
                </a:solidFill>
              </a:rPr>
            </a:br>
            <a:r>
              <a:rPr lang="ru-RU" sz="2000" b="1" dirty="0">
                <a:solidFill>
                  <a:srgbClr val="008000"/>
                </a:solidFill>
              </a:rPr>
              <a:t>* определение полезного влияния комнатных растений на здоровье учащихся и всех работников школы.</a:t>
            </a:r>
            <a:br>
              <a:rPr lang="ru-RU" sz="2000" b="1" dirty="0">
                <a:solidFill>
                  <a:srgbClr val="008000"/>
                </a:solidFill>
              </a:rPr>
            </a:br>
            <a:r>
              <a:rPr lang="ru-RU" sz="2000" b="1" i="1" u="sng" dirty="0">
                <a:solidFill>
                  <a:srgbClr val="7030A0"/>
                </a:solidFill>
              </a:rPr>
              <a:t>Основные задачи:</a:t>
            </a:r>
            <a:r>
              <a:rPr lang="ru-RU" sz="2000" b="1" dirty="0">
                <a:solidFill>
                  <a:srgbClr val="008000"/>
                </a:solidFill>
              </a:rPr>
              <a:t/>
            </a:r>
            <a:br>
              <a:rPr lang="ru-RU" sz="2000" b="1" dirty="0">
                <a:solidFill>
                  <a:srgbClr val="008000"/>
                </a:solidFill>
              </a:rPr>
            </a:br>
            <a:r>
              <a:rPr lang="ru-RU" sz="2000" b="1" dirty="0">
                <a:solidFill>
                  <a:srgbClr val="008000"/>
                </a:solidFill>
              </a:rPr>
              <a:t>* изучить виды комнатных растений, пользуясь литературными источниками и </a:t>
            </a:r>
            <a:r>
              <a:rPr lang="ru-RU" sz="2000" b="1" dirty="0" err="1">
                <a:solidFill>
                  <a:srgbClr val="008000"/>
                </a:solidFill>
              </a:rPr>
              <a:t>интернет-ресурсами</a:t>
            </a:r>
            <a:r>
              <a:rPr lang="ru-RU" sz="2000" b="1" dirty="0">
                <a:solidFill>
                  <a:srgbClr val="008000"/>
                </a:solidFill>
              </a:rPr>
              <a:t>;</a:t>
            </a:r>
            <a:br>
              <a:rPr lang="ru-RU" sz="2000" b="1" dirty="0">
                <a:solidFill>
                  <a:srgbClr val="008000"/>
                </a:solidFill>
              </a:rPr>
            </a:br>
            <a:r>
              <a:rPr lang="ru-RU" sz="2000" b="1" dirty="0">
                <a:solidFill>
                  <a:srgbClr val="008000"/>
                </a:solidFill>
              </a:rPr>
              <a:t>* изучить полезное и медицинское значение комнатных растений;</a:t>
            </a:r>
            <a:br>
              <a:rPr lang="ru-RU" sz="2000" b="1" dirty="0">
                <a:solidFill>
                  <a:srgbClr val="008000"/>
                </a:solidFill>
              </a:rPr>
            </a:br>
            <a:r>
              <a:rPr lang="ru-RU" sz="2000" b="1" dirty="0">
                <a:solidFill>
                  <a:srgbClr val="008000"/>
                </a:solidFill>
              </a:rPr>
              <a:t>* исследовать видовой состав </a:t>
            </a:r>
            <a:r>
              <a:rPr lang="ru-RU" sz="2000" b="1" dirty="0" smtClean="0">
                <a:solidFill>
                  <a:srgbClr val="008000"/>
                </a:solidFill>
              </a:rPr>
              <a:t>комнатных </a:t>
            </a:r>
            <a:r>
              <a:rPr lang="ru-RU" sz="2000" b="1" dirty="0">
                <a:solidFill>
                  <a:srgbClr val="008000"/>
                </a:solidFill>
              </a:rPr>
              <a:t>растений в помещениях нашей </a:t>
            </a:r>
            <a:r>
              <a:rPr lang="ru-RU" sz="2000" b="1" dirty="0" smtClean="0">
                <a:solidFill>
                  <a:srgbClr val="008000"/>
                </a:solidFill>
              </a:rPr>
              <a:t>школы;</a:t>
            </a:r>
            <a:endParaRPr lang="ru-RU" sz="2000" b="1" dirty="0">
              <a:solidFill>
                <a:srgbClr val="008000"/>
              </a:solidFill>
            </a:endParaRPr>
          </a:p>
          <a:p>
            <a:r>
              <a:rPr lang="ru-RU" sz="2000" b="1" dirty="0" smtClean="0">
                <a:solidFill>
                  <a:srgbClr val="008000"/>
                </a:solidFill>
              </a:rPr>
              <a:t>* разработать </a:t>
            </a:r>
            <a:r>
              <a:rPr lang="ru-RU" sz="2000" b="1" dirty="0">
                <a:solidFill>
                  <a:srgbClr val="008000"/>
                </a:solidFill>
              </a:rPr>
              <a:t>рекомендации по правильному озеленению школы</a:t>
            </a:r>
          </a:p>
        </p:txBody>
      </p:sp>
      <p:pic>
        <p:nvPicPr>
          <p:cNvPr id="4" name="Рисунок 3" descr="C:\Users\Home\Desktop\Арина\SDC1929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875666" y="1125203"/>
            <a:ext cx="2581275" cy="218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Home\Desktop\Арина\SDC19278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929066"/>
            <a:ext cx="3286148" cy="236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Home\Desktop\Арина\SDC1928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59817" y="1043933"/>
            <a:ext cx="5023459" cy="48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364088" y="2203023"/>
            <a:ext cx="33843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rgbClr val="008000"/>
                </a:solidFill>
              </a:rPr>
              <a:t>Мой подарок  в кабинет</a:t>
            </a:r>
            <a:br>
              <a:rPr lang="ru-RU" sz="2800" b="1" dirty="0">
                <a:solidFill>
                  <a:srgbClr val="008000"/>
                </a:solidFill>
              </a:rPr>
            </a:br>
            <a:r>
              <a:rPr lang="ru-RU" sz="2800" b="1" dirty="0">
                <a:solidFill>
                  <a:srgbClr val="008000"/>
                </a:solidFill>
              </a:rPr>
              <a:t> географии -</a:t>
            </a:r>
            <a:r>
              <a:rPr lang="ru-RU" sz="2800" b="1" dirty="0">
                <a:solidFill>
                  <a:srgbClr val="FF0000"/>
                </a:solidFill>
              </a:rPr>
              <a:t>драцена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https://i.pinimg.com/originals/5f/c8/d4/5fc8d454a690edc255ddf209adc19da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476537" cy="437672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14282" y="571480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8000"/>
                </a:solidFill>
              </a:rPr>
              <a:t>Для успешного разведения, ухода растений необходимо знать особенности данного вида растения. У любого растения есть </a:t>
            </a:r>
            <a:r>
              <a:rPr lang="ru-RU" b="1" dirty="0" smtClean="0">
                <a:solidFill>
                  <a:srgbClr val="008000"/>
                </a:solidFill>
              </a:rPr>
              <a:t> ботаническое</a:t>
            </a:r>
            <a:r>
              <a:rPr lang="ru-RU" b="1" dirty="0">
                <a:solidFill>
                  <a:srgbClr val="008000"/>
                </a:solidFill>
              </a:rPr>
              <a:t>, официальное и </a:t>
            </a:r>
            <a:r>
              <a:rPr lang="ru-RU" b="1" dirty="0" smtClean="0">
                <a:solidFill>
                  <a:srgbClr val="008000"/>
                </a:solidFill>
              </a:rPr>
              <a:t>неофициальное, </a:t>
            </a:r>
            <a:r>
              <a:rPr lang="ru-RU" b="1" dirty="0">
                <a:solidFill>
                  <a:srgbClr val="008000"/>
                </a:solidFill>
              </a:rPr>
              <a:t>т.е. «домашнее» название.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На </a:t>
            </a:r>
            <a:r>
              <a:rPr lang="ru-RU" b="1" dirty="0">
                <a:solidFill>
                  <a:srgbClr val="008000"/>
                </a:solidFill>
              </a:rPr>
              <a:t>растениях должна быть </a:t>
            </a:r>
            <a:r>
              <a:rPr lang="ru-RU" b="1" dirty="0">
                <a:solidFill>
                  <a:srgbClr val="7030A0"/>
                </a:solidFill>
              </a:rPr>
              <a:t>«карточка – паспорт</a:t>
            </a:r>
            <a:r>
              <a:rPr lang="ru-RU" b="1" dirty="0">
                <a:solidFill>
                  <a:srgbClr val="008000"/>
                </a:solidFill>
              </a:rPr>
              <a:t>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43438" y="1928802"/>
            <a:ext cx="307183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u="sng" dirty="0">
                <a:solidFill>
                  <a:srgbClr val="C00000"/>
                </a:solidFill>
              </a:rPr>
              <a:t>Название: </a:t>
            </a:r>
            <a:r>
              <a:rPr lang="ru-RU" sz="1200" b="1" dirty="0" err="1">
                <a:solidFill>
                  <a:srgbClr val="7030A0"/>
                </a:solidFill>
              </a:rPr>
              <a:t>Хлорофитум</a:t>
            </a:r>
            <a:r>
              <a:rPr lang="ru-RU" sz="1200" b="1" dirty="0">
                <a:solidFill>
                  <a:srgbClr val="7030A0"/>
                </a:solidFill>
              </a:rPr>
              <a:t>, или Венечник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Вид: </a:t>
            </a:r>
            <a:r>
              <a:rPr lang="ru-RU" sz="1200" b="1" dirty="0" err="1">
                <a:solidFill>
                  <a:srgbClr val="7030A0"/>
                </a:solidFill>
              </a:rPr>
              <a:t>Хлорофитум</a:t>
            </a:r>
            <a:r>
              <a:rPr lang="ru-RU" sz="1200" b="1" dirty="0">
                <a:solidFill>
                  <a:srgbClr val="7030A0"/>
                </a:solidFill>
              </a:rPr>
              <a:t> хохлатый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Семейство: </a:t>
            </a:r>
            <a:r>
              <a:rPr lang="ru-RU" sz="1200" b="1" dirty="0" err="1">
                <a:solidFill>
                  <a:srgbClr val="7030A0"/>
                </a:solidFill>
              </a:rPr>
              <a:t>Венечниковые</a:t>
            </a:r>
            <a:r>
              <a:rPr lang="ru-RU" sz="1200" b="1" dirty="0">
                <a:solidFill>
                  <a:srgbClr val="7030A0"/>
                </a:solidFill>
              </a:rPr>
              <a:t/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Родина: </a:t>
            </a:r>
            <a:r>
              <a:rPr lang="ru-RU" sz="1200" b="1" dirty="0">
                <a:solidFill>
                  <a:srgbClr val="7030A0"/>
                </a:solidFill>
              </a:rPr>
              <a:t>субтропики Южной Африки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Особенности: </a:t>
            </a:r>
            <a:r>
              <a:rPr lang="ru-RU" sz="1200" b="1" dirty="0">
                <a:solidFill>
                  <a:srgbClr val="7030A0"/>
                </a:solidFill>
              </a:rPr>
              <a:t>нетребовательное, светолюбивое и тенелюбивое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 smtClean="0">
                <a:solidFill>
                  <a:srgbClr val="C00000"/>
                </a:solidFill>
              </a:rPr>
              <a:t>Температурные </a:t>
            </a:r>
            <a:r>
              <a:rPr lang="ru-RU" sz="1200" b="1" i="1" u="sng" dirty="0">
                <a:solidFill>
                  <a:srgbClr val="C00000"/>
                </a:solidFill>
              </a:rPr>
              <a:t>условия: </a:t>
            </a:r>
            <a:r>
              <a:rPr lang="ru-RU" sz="1200" b="1" i="1" u="sng" dirty="0" smtClean="0">
                <a:solidFill>
                  <a:srgbClr val="C00000"/>
                </a:solidFill>
              </a:rPr>
              <a:t/>
            </a:r>
            <a:br>
              <a:rPr lang="ru-RU" sz="1200" b="1" i="1" u="sng" dirty="0" smtClean="0">
                <a:solidFill>
                  <a:srgbClr val="C00000"/>
                </a:solidFill>
              </a:rPr>
            </a:br>
            <a:r>
              <a:rPr lang="ru-RU" sz="1200" b="1" dirty="0" smtClean="0">
                <a:solidFill>
                  <a:srgbClr val="7030A0"/>
                </a:solidFill>
              </a:rPr>
              <a:t>летом </a:t>
            </a:r>
            <a:r>
              <a:rPr lang="ru-RU" sz="1200" b="1" dirty="0">
                <a:solidFill>
                  <a:srgbClr val="7030A0"/>
                </a:solidFill>
              </a:rPr>
              <a:t>при 15º-25º, зимой </a:t>
            </a:r>
            <a:r>
              <a:rPr lang="ru-RU" sz="1200" b="1" dirty="0" smtClean="0">
                <a:solidFill>
                  <a:srgbClr val="7030A0"/>
                </a:solidFill>
              </a:rPr>
              <a:t>– </a:t>
            </a:r>
            <a:r>
              <a:rPr lang="ru-RU" sz="1200" b="1" dirty="0">
                <a:solidFill>
                  <a:srgbClr val="7030A0"/>
                </a:solidFill>
              </a:rPr>
              <a:t>7º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Полив: </a:t>
            </a:r>
            <a:r>
              <a:rPr lang="ru-RU" sz="1200" b="1" dirty="0">
                <a:solidFill>
                  <a:srgbClr val="7030A0"/>
                </a:solidFill>
              </a:rPr>
              <a:t>летом обильный, зимой умеренный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Пересадка: </a:t>
            </a:r>
            <a:r>
              <a:rPr lang="ru-RU" sz="1200" b="1" dirty="0">
                <a:solidFill>
                  <a:srgbClr val="7030A0"/>
                </a:solidFill>
              </a:rPr>
              <a:t>ежегодно </a:t>
            </a:r>
            <a:r>
              <a:rPr lang="ru-RU" sz="1200" b="1" dirty="0" smtClean="0">
                <a:solidFill>
                  <a:srgbClr val="7030A0"/>
                </a:solidFill>
              </a:rPr>
              <a:t>в</a:t>
            </a:r>
            <a:br>
              <a:rPr lang="ru-RU" sz="1200" b="1" dirty="0" smtClean="0">
                <a:solidFill>
                  <a:srgbClr val="7030A0"/>
                </a:solidFill>
              </a:rPr>
            </a:br>
            <a:r>
              <a:rPr lang="ru-RU" sz="1200" b="1" dirty="0" smtClean="0">
                <a:solidFill>
                  <a:srgbClr val="7030A0"/>
                </a:solidFill>
              </a:rPr>
              <a:t> феврале -</a:t>
            </a:r>
            <a:r>
              <a:rPr lang="ru-RU" sz="1200" b="1" dirty="0">
                <a:solidFill>
                  <a:srgbClr val="7030A0"/>
                </a:solidFill>
              </a:rPr>
              <a:t>марте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Размножение</a:t>
            </a:r>
            <a:r>
              <a:rPr lang="ru-RU" sz="1200" b="1" dirty="0">
                <a:solidFill>
                  <a:srgbClr val="7030A0"/>
                </a:solidFill>
              </a:rPr>
              <a:t>: отделение и укоренение розеток листьев, </a:t>
            </a:r>
            <a:r>
              <a:rPr lang="ru-RU" sz="1200" b="1" dirty="0" smtClean="0">
                <a:solidFill>
                  <a:srgbClr val="7030A0"/>
                </a:solidFill>
              </a:rPr>
              <a:t/>
            </a:r>
            <a:br>
              <a:rPr lang="ru-RU" sz="1200" b="1" dirty="0" smtClean="0">
                <a:solidFill>
                  <a:srgbClr val="7030A0"/>
                </a:solidFill>
              </a:rPr>
            </a:br>
            <a:r>
              <a:rPr lang="ru-RU" sz="1200" b="1" dirty="0" smtClean="0">
                <a:solidFill>
                  <a:srgbClr val="7030A0"/>
                </a:solidFill>
              </a:rPr>
              <a:t>деление </a:t>
            </a:r>
            <a:r>
              <a:rPr lang="ru-RU" sz="1200" b="1" dirty="0">
                <a:solidFill>
                  <a:srgbClr val="7030A0"/>
                </a:solidFill>
              </a:rPr>
              <a:t>взрослых особей</a:t>
            </a:r>
            <a:br>
              <a:rPr lang="ru-RU" sz="1200" b="1" dirty="0">
                <a:solidFill>
                  <a:srgbClr val="7030A0"/>
                </a:solidFill>
              </a:rPr>
            </a:br>
            <a:r>
              <a:rPr lang="ru-RU" sz="1200" b="1" i="1" u="sng" dirty="0">
                <a:solidFill>
                  <a:srgbClr val="C00000"/>
                </a:solidFill>
              </a:rPr>
              <a:t>Противопоказания: </a:t>
            </a:r>
            <a:r>
              <a:rPr lang="ru-RU" sz="1200" b="1" dirty="0">
                <a:solidFill>
                  <a:srgbClr val="7030A0"/>
                </a:solidFill>
              </a:rPr>
              <a:t>обильный полив зимой, что ведет к появлению бурых пятен на </a:t>
            </a:r>
            <a:r>
              <a:rPr lang="ru-RU" sz="1200" b="1" dirty="0" smtClean="0">
                <a:solidFill>
                  <a:srgbClr val="7030A0"/>
                </a:solidFill>
              </a:rPr>
              <a:t>листьях</a:t>
            </a:r>
            <a:endParaRPr lang="ru-RU" sz="1200" b="1" dirty="0">
              <a:solidFill>
                <a:srgbClr val="7030A0"/>
              </a:solidFill>
            </a:endParaRPr>
          </a:p>
        </p:txBody>
      </p:sp>
      <p:pic>
        <p:nvPicPr>
          <p:cNvPr id="5" name="Рисунок 4" descr="C:\Users\Home\Desktop\Арина\SDC1928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821637" y="2678901"/>
            <a:ext cx="2928958" cy="21431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43042" y="571480"/>
            <a:ext cx="6454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solidFill>
                  <a:srgbClr val="008000"/>
                </a:solidFill>
              </a:rPr>
              <a:t>Польза и вред комнатных растений</a:t>
            </a:r>
          </a:p>
        </p:txBody>
      </p:sp>
      <p:pic>
        <p:nvPicPr>
          <p:cNvPr id="7" name="Рисунок 6" descr="https://ogorod-bez-hlopot.ru/wp-content/uploads/2018/12/7f7e6cf5ca61f0790f4dc38ddfa9abcf-e154599706379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429684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43042" y="642918"/>
            <a:ext cx="645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8000"/>
                </a:solidFill>
              </a:rPr>
              <a:t>Польза и вред комнатных растений</a:t>
            </a:r>
            <a:endParaRPr lang="ru-RU" sz="2800" b="1" dirty="0">
              <a:solidFill>
                <a:srgbClr val="008000"/>
              </a:solidFill>
            </a:endParaRPr>
          </a:p>
        </p:txBody>
      </p:sp>
      <p:pic>
        <p:nvPicPr>
          <p:cNvPr id="34818" name="Picture 2" descr="https://vedtver.ru/upload/resize_cache/iblock/739/1000_700_1/73989ccf60b34c7db635519992a51d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398"/>
            <a:ext cx="8215370" cy="5643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Home\Desktop\Арина\SDC1929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7610" y="1038217"/>
            <a:ext cx="257177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C:\Users\Home\Desktop\Арина\SDC1928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69078" y="4202898"/>
            <a:ext cx="2190737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3500430" y="928670"/>
            <a:ext cx="5214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8000"/>
                </a:solidFill>
              </a:rPr>
              <a:t>В школе для озеленения можно применять легко размножающиеся растения, такие, как </a:t>
            </a:r>
            <a:r>
              <a:rPr lang="ru-RU" b="1" dirty="0" err="1">
                <a:solidFill>
                  <a:srgbClr val="008000"/>
                </a:solidFill>
              </a:rPr>
              <a:t>сансивьеры</a:t>
            </a:r>
            <a:r>
              <a:rPr lang="ru-RU" b="1" dirty="0">
                <a:solidFill>
                  <a:srgbClr val="008000"/>
                </a:solidFill>
              </a:rPr>
              <a:t>, </a:t>
            </a:r>
            <a:r>
              <a:rPr lang="ru-RU" b="1" dirty="0" err="1">
                <a:solidFill>
                  <a:srgbClr val="008000"/>
                </a:solidFill>
              </a:rPr>
              <a:t>хлорофитумы</a:t>
            </a:r>
            <a:r>
              <a:rPr lang="ru-RU" b="1" dirty="0">
                <a:solidFill>
                  <a:srgbClr val="008000"/>
                </a:solidFill>
              </a:rPr>
              <a:t>, традесканции, колеусы. Особую группу составляют такие растения, которые могут служить живыми учебными пособиями при изучении биологии и географии.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00332" y="3571876"/>
            <a:ext cx="6143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8000"/>
                </a:solidFill>
              </a:rPr>
              <a:t>Удобно для знакомства с особенностями растений разбить их на экологические группы.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Например</a:t>
            </a:r>
            <a:r>
              <a:rPr lang="ru-RU" b="1" dirty="0">
                <a:solidFill>
                  <a:srgbClr val="008000"/>
                </a:solidFill>
              </a:rPr>
              <a:t>, растения сухих мест: кактусы, алоэ, иглица. Растения влажных мест: монстера, бегония, традесканция, циперус.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Растения </a:t>
            </a:r>
            <a:r>
              <a:rPr lang="ru-RU" b="1" dirty="0">
                <a:solidFill>
                  <a:srgbClr val="008000"/>
                </a:solidFill>
              </a:rPr>
              <a:t>субтропиков: лимон, апельсин, пеларгония, олеандр, </a:t>
            </a:r>
            <a:r>
              <a:rPr lang="ru-RU" b="1" dirty="0" err="1">
                <a:solidFill>
                  <a:srgbClr val="008000"/>
                </a:solidFill>
              </a:rPr>
              <a:t>кливия</a:t>
            </a:r>
            <a:r>
              <a:rPr lang="ru-RU" b="1" dirty="0">
                <a:solidFill>
                  <a:srgbClr val="008000"/>
                </a:solidFill>
              </a:rPr>
              <a:t>. </a:t>
            </a:r>
            <a:r>
              <a:rPr lang="ru-RU" b="1" dirty="0" smtClean="0">
                <a:solidFill>
                  <a:srgbClr val="008000"/>
                </a:solidFill>
              </a:rPr>
              <a:t/>
            </a:r>
            <a:br>
              <a:rPr lang="ru-RU" b="1" dirty="0" smtClean="0">
                <a:solidFill>
                  <a:srgbClr val="008000"/>
                </a:solidFill>
              </a:rPr>
            </a:br>
            <a:r>
              <a:rPr lang="ru-RU" b="1" dirty="0" smtClean="0">
                <a:solidFill>
                  <a:srgbClr val="008000"/>
                </a:solidFill>
              </a:rPr>
              <a:t>Растения </a:t>
            </a:r>
            <a:r>
              <a:rPr lang="ru-RU" b="1" dirty="0">
                <a:solidFill>
                  <a:srgbClr val="008000"/>
                </a:solidFill>
              </a:rPr>
              <a:t>мест средней влажности: фикус, </a:t>
            </a:r>
            <a:r>
              <a:rPr lang="ru-RU" b="1" dirty="0" err="1">
                <a:solidFill>
                  <a:srgbClr val="008000"/>
                </a:solidFill>
              </a:rPr>
              <a:t>аспидистра</a:t>
            </a:r>
            <a:r>
              <a:rPr lang="ru-RU" b="1" dirty="0">
                <a:solidFill>
                  <a:srgbClr val="008000"/>
                </a:solidFill>
              </a:rPr>
              <a:t>. Так учащиеся смогут лучше изучать растения и начнут больше ими интересоваться.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366</Words>
  <Application>Microsoft Office PowerPoint</Application>
  <PresentationFormat>Экран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Порватова  ЛИ</cp:lastModifiedBy>
  <cp:revision>16</cp:revision>
  <dcterms:created xsi:type="dcterms:W3CDTF">2020-02-09T15:35:35Z</dcterms:created>
  <dcterms:modified xsi:type="dcterms:W3CDTF">2020-02-14T11:26:36Z</dcterms:modified>
</cp:coreProperties>
</file>