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1" r:id="rId5"/>
    <p:sldId id="268" r:id="rId6"/>
    <p:sldId id="267" r:id="rId7"/>
    <p:sldId id="269" r:id="rId8"/>
    <p:sldId id="262" r:id="rId9"/>
    <p:sldId id="257" r:id="rId10"/>
    <p:sldId id="270" r:id="rId11"/>
    <p:sldId id="271" r:id="rId12"/>
    <p:sldId id="263" r:id="rId13"/>
    <p:sldId id="273" r:id="rId14"/>
    <p:sldId id="272" r:id="rId15"/>
    <p:sldId id="274" r:id="rId16"/>
    <p:sldId id="277" r:id="rId17"/>
    <p:sldId id="275" r:id="rId18"/>
    <p:sldId id="276" r:id="rId19"/>
    <p:sldId id="278" r:id="rId20"/>
    <p:sldId id="279" r:id="rId21"/>
    <p:sldId id="280" r:id="rId22"/>
    <p:sldId id="264" r:id="rId23"/>
    <p:sldId id="281" r:id="rId24"/>
    <p:sldId id="282" r:id="rId25"/>
    <p:sldId id="265" r:id="rId26"/>
    <p:sldId id="266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8225"/>
    <a:srgbClr val="FF2549"/>
    <a:srgbClr val="FF0D97"/>
    <a:srgbClr val="0000CC"/>
    <a:srgbClr val="003635"/>
    <a:srgbClr val="9EFF29"/>
    <a:srgbClr val="C80064"/>
    <a:srgbClr val="C33A1F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9937" y="1799304"/>
            <a:ext cx="8015750" cy="18361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60" y="3694469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268583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6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312606"/>
            <a:ext cx="6304935" cy="350862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952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12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8366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12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8366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6698" y="770605"/>
            <a:ext cx="4997302" cy="1994708"/>
          </a:xfrm>
        </p:spPr>
        <p:txBody>
          <a:bodyPr>
            <a:normAutofit fontScale="90000"/>
          </a:bodyPr>
          <a:lstStyle/>
          <a:p>
            <a:r>
              <a:rPr lang="sr-Latn-BA" dirty="0"/>
              <a:t>APLIKACIJA ZA DOPISIVANJE SA ENKRIPCIJOM I DEKRIPCIJOM</a:t>
            </a:r>
            <a:endParaRPr lang="en-US" dirty="0"/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60F8FB63-25F6-7376-CB67-FB3F9DBC1A52}"/>
              </a:ext>
            </a:extLst>
          </p:cNvPr>
          <p:cNvSpPr txBox="1"/>
          <p:nvPr/>
        </p:nvSpPr>
        <p:spPr>
          <a:xfrm>
            <a:off x="4699591" y="-121162"/>
            <a:ext cx="4444409" cy="652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766"/>
              </a:lnSpc>
            </a:pPr>
            <a:r>
              <a:rPr lang="en-US" sz="2800" dirty="0" err="1">
                <a:solidFill>
                  <a:srgbClr val="5DD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er"/>
              </a:rPr>
              <a:t>Paralelni</a:t>
            </a:r>
            <a:r>
              <a:rPr lang="en-US" sz="2800" dirty="0">
                <a:solidFill>
                  <a:srgbClr val="5DD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er"/>
              </a:rPr>
              <a:t> </a:t>
            </a:r>
            <a:r>
              <a:rPr lang="en-US" sz="2800" dirty="0" err="1">
                <a:solidFill>
                  <a:srgbClr val="5DD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er"/>
              </a:rPr>
              <a:t>računarski</a:t>
            </a:r>
            <a:r>
              <a:rPr lang="en-US" sz="2800" dirty="0">
                <a:solidFill>
                  <a:srgbClr val="5DD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er"/>
              </a:rPr>
              <a:t> </a:t>
            </a:r>
            <a:r>
              <a:rPr lang="en-US" sz="2800" dirty="0" err="1">
                <a:solidFill>
                  <a:srgbClr val="5DD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er"/>
              </a:rPr>
              <a:t>sistemi</a:t>
            </a:r>
            <a:endParaRPr lang="en-US" sz="2800" dirty="0">
              <a:solidFill>
                <a:srgbClr val="5DD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inker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F15FD62-2AA9-5552-5CB0-1B608AA5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2735" y="3004465"/>
            <a:ext cx="1691265" cy="678426"/>
          </a:xfrm>
        </p:spPr>
        <p:txBody>
          <a:bodyPr/>
          <a:lstStyle/>
          <a:p>
            <a:r>
              <a:rPr lang="sr-Latn-BA" dirty="0">
                <a:solidFill>
                  <a:schemeClr val="tx1"/>
                </a:solidFill>
              </a:rPr>
              <a:t>Studenti:</a:t>
            </a:r>
            <a:endParaRPr lang="sr-Cyrl-BA" dirty="0">
              <a:solidFill>
                <a:schemeClr val="tx1"/>
              </a:solidFill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23508EC6-1A7E-441D-4137-D8048B31675A}"/>
              </a:ext>
            </a:extLst>
          </p:cNvPr>
          <p:cNvSpPr txBox="1"/>
          <p:nvPr/>
        </p:nvSpPr>
        <p:spPr>
          <a:xfrm>
            <a:off x="5114260" y="3545114"/>
            <a:ext cx="3955313" cy="1385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sr-Latn-BA" sz="2800" dirty="0">
                <a:solidFill>
                  <a:srgbClr val="000000"/>
                </a:solidFill>
                <a:latin typeface="Blinker"/>
              </a:rPr>
              <a:t>Đorđe Odović</a:t>
            </a:r>
            <a:r>
              <a:rPr lang="en-US" sz="2800" dirty="0">
                <a:solidFill>
                  <a:srgbClr val="000000"/>
                </a:solidFill>
                <a:latin typeface="Blinker"/>
              </a:rPr>
              <a:t>, </a:t>
            </a:r>
            <a:r>
              <a:rPr lang="sr-Latn-BA" sz="2800" dirty="0">
                <a:solidFill>
                  <a:srgbClr val="000000"/>
                </a:solidFill>
                <a:latin typeface="Blinker"/>
              </a:rPr>
              <a:t>1740</a:t>
            </a:r>
            <a:endParaRPr lang="en-US" sz="2800" dirty="0">
              <a:solidFill>
                <a:srgbClr val="000000"/>
              </a:solidFill>
              <a:latin typeface="Blinker"/>
            </a:endParaRPr>
          </a:p>
          <a:p>
            <a:pPr algn="r">
              <a:lnSpc>
                <a:spcPts val="6715"/>
              </a:lnSpc>
            </a:pPr>
            <a:r>
              <a:rPr lang="sr-Latn-BA" sz="2800" dirty="0">
                <a:solidFill>
                  <a:srgbClr val="000000"/>
                </a:solidFill>
                <a:latin typeface="Blinker"/>
              </a:rPr>
              <a:t>Milenko Marjanović, 1345</a:t>
            </a:r>
            <a:endParaRPr lang="en-US" sz="2800" dirty="0">
              <a:solidFill>
                <a:srgbClr val="000000"/>
              </a:solidFill>
              <a:latin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Enkripcija i dekripcija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AES algoritam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B3DC4B-F13B-5249-4FF3-D5E6CAC2D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6479"/>
              </p:ext>
            </p:extLst>
          </p:nvPr>
        </p:nvGraphicFramePr>
        <p:xfrm>
          <a:off x="3402419" y="1415846"/>
          <a:ext cx="5358121" cy="3592084"/>
        </p:xfrm>
        <a:graphic>
          <a:graphicData uri="http://schemas.openxmlformats.org/drawingml/2006/table">
            <a:tbl>
              <a:tblPr/>
              <a:tblGrid>
                <a:gridCol w="2562579">
                  <a:extLst>
                    <a:ext uri="{9D8B030D-6E8A-4147-A177-3AD203B41FA5}">
                      <a16:colId xmlns:a16="http://schemas.microsoft.com/office/drawing/2014/main" val="4044246475"/>
                    </a:ext>
                  </a:extLst>
                </a:gridCol>
                <a:gridCol w="2795542">
                  <a:extLst>
                    <a:ext uri="{9D8B030D-6E8A-4147-A177-3AD203B41FA5}">
                      <a16:colId xmlns:a16="http://schemas.microsoft.com/office/drawing/2014/main" val="540447621"/>
                    </a:ext>
                  </a:extLst>
                </a:gridCol>
              </a:tblGrid>
              <a:tr h="399631">
                <a:tc>
                  <a:txBody>
                    <a:bodyPr/>
                    <a:lstStyle/>
                    <a:p>
                      <a:pPr algn="ctr"/>
                      <a:r>
                        <a:rPr lang="sr-Latn-RS" sz="1700" b="1" dirty="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Veličina ključa</a:t>
                      </a:r>
                      <a:endParaRPr lang="sr-Latn-RS" sz="1700" dirty="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700" b="1" dirty="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Moguće kombinacije</a:t>
                      </a:r>
                      <a:endParaRPr lang="sr-Latn-RS" sz="1700" dirty="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00877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 bit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2</a:t>
                      </a:r>
                      <a:endParaRPr lang="sr-Cyrl-BA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44189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2 bits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4</a:t>
                      </a:r>
                      <a:endParaRPr lang="sr-Cyrl-BA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361799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4 bits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16</a:t>
                      </a:r>
                      <a:endParaRPr lang="sr-Cyrl-BA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81415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8 bits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256</a:t>
                      </a:r>
                      <a:endParaRPr lang="sr-Cyrl-BA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57731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16 bits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BA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65536</a:t>
                      </a:r>
                      <a:endParaRPr lang="sr-Cyrl-BA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90002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32 bits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4.2 x 10</a:t>
                      </a:r>
                      <a:r>
                        <a:rPr lang="sr-Latn-RS" sz="1700" baseline="300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9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58941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56 bits (DES)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7.2 x 10</a:t>
                      </a:r>
                      <a:r>
                        <a:rPr lang="sr-Latn-RS" sz="1700" baseline="300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16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17147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64 bits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1.8 x 10</a:t>
                      </a:r>
                      <a:r>
                        <a:rPr lang="sr-Latn-RS" sz="1700" baseline="300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19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66898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128 bits (AES)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3.4 x 10</a:t>
                      </a:r>
                      <a:r>
                        <a:rPr lang="sr-Latn-RS" sz="1700" baseline="300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38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1482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192 bits (AES)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6.2 x 10</a:t>
                      </a:r>
                      <a:r>
                        <a:rPr lang="sr-Latn-RS" sz="1700" baseline="300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57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63135"/>
                  </a:ext>
                </a:extLst>
              </a:tr>
              <a:tr h="290223">
                <a:tc>
                  <a:txBody>
                    <a:bodyPr/>
                    <a:lstStyle/>
                    <a:p>
                      <a:pPr algn="ctr"/>
                      <a:r>
                        <a:rPr lang="sr-Latn-RS" sz="170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256 bits (AES)</a:t>
                      </a:r>
                      <a:endParaRPr lang="sr-Latn-RS" sz="170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700" dirty="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1.1 x 10</a:t>
                      </a:r>
                      <a:r>
                        <a:rPr lang="sr-Latn-RS" sz="1700" baseline="30000" dirty="0">
                          <a:solidFill>
                            <a:srgbClr val="5E5F66"/>
                          </a:solidFill>
                          <a:effectLst/>
                          <a:latin typeface="titillium web" panose="020F0502020204030204" pitchFamily="2" charset="-18"/>
                        </a:rPr>
                        <a:t>77</a:t>
                      </a:r>
                      <a:endParaRPr lang="sr-Latn-RS" sz="1700" dirty="0">
                        <a:solidFill>
                          <a:srgbClr val="5E5F66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0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1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Enkripcija i dekripcija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Diffie-Hellman algoritam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AFB99-A893-986F-518C-A625656F2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32" y="1148316"/>
            <a:ext cx="4433251" cy="38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Server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0586F-6669-6A50-275A-18DE81CE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08" y="1494807"/>
            <a:ext cx="5394599" cy="32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Server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9AF83-A80B-EEFC-2050-17FDAC123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88" y="1452738"/>
            <a:ext cx="5604974" cy="34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Klijent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8C659-F195-ED3C-AB8C-F79DD4399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55" y="1415846"/>
            <a:ext cx="4136065" cy="36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Klijent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CDFD0-9516-F389-6307-232402E5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34" y="1192562"/>
            <a:ext cx="4298409" cy="38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6"/>
            <a:ext cx="4108286" cy="3362630"/>
          </a:xfrm>
        </p:spPr>
        <p:txBody>
          <a:bodyPr/>
          <a:lstStyle/>
          <a:p>
            <a:pPr marL="0" indent="0">
              <a:buNone/>
            </a:pPr>
            <a:r>
              <a:rPr lang="sr-Latn-BA" dirty="0"/>
              <a:t>Implementacija Diffie-Hellman algoritma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618A9-C749-BE25-347D-1645C0DE7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639" y="1187755"/>
            <a:ext cx="4124901" cy="38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Enkripcija, dekripcija i razmjena ključa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04D2-1821-E1E5-B910-1FA96A93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19" y="1921755"/>
            <a:ext cx="642074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Enkripcija,dekripcija i razmjena ključa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24CBE-1EF1-B718-ED14-83B472052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32" y="1934803"/>
            <a:ext cx="647790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Dekripcija na serveru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F0AA7-6E6E-BB95-00E6-22A4255AD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78" y="1932058"/>
            <a:ext cx="7636625" cy="30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Uvod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Paralelizacija i njene primjene na enkripciju i dekripciju</a:t>
            </a:r>
            <a:endParaRPr lang="en-US" dirty="0"/>
          </a:p>
          <a:p>
            <a:r>
              <a:rPr lang="sr-Latn-BA" dirty="0"/>
              <a:t>Korištene tehnologije (C#, .NET, Socket)</a:t>
            </a:r>
            <a:endParaRPr lang="en-US" dirty="0"/>
          </a:p>
          <a:p>
            <a:r>
              <a:rPr lang="sr-Latn-BA" dirty="0"/>
              <a:t>AES enkripcija</a:t>
            </a:r>
            <a:endParaRPr lang="en-US" dirty="0"/>
          </a:p>
          <a:p>
            <a:r>
              <a:rPr lang="sr-Latn-BA" dirty="0"/>
              <a:t>Diffie-Hellman algoritam za razmjenu ključa</a:t>
            </a:r>
          </a:p>
          <a:p>
            <a:r>
              <a:rPr lang="sr-Latn-BA" dirty="0"/>
              <a:t>Analiza efikasnosti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6"/>
            <a:ext cx="3885002" cy="3362630"/>
          </a:xfrm>
        </p:spPr>
        <p:txBody>
          <a:bodyPr/>
          <a:lstStyle/>
          <a:p>
            <a:pPr marL="0" indent="0">
              <a:buNone/>
            </a:pPr>
            <a:r>
              <a:rPr lang="sr-Latn-BA" dirty="0"/>
              <a:t>Sekvencijalna enkripcija na serveru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F29FA-FA6D-340B-488F-C67B3BA6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49" y="1173647"/>
            <a:ext cx="4540825" cy="38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6"/>
            <a:ext cx="4049296" cy="3362630"/>
          </a:xfrm>
        </p:spPr>
        <p:txBody>
          <a:bodyPr/>
          <a:lstStyle/>
          <a:p>
            <a:pPr marL="0" indent="0">
              <a:buNone/>
            </a:pPr>
            <a:r>
              <a:rPr lang="sr-Latn-BA" dirty="0"/>
              <a:t>Paralelna enkripcija na serveru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DC8FE-7995-BA39-14B0-FF32B6783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1" y="1173650"/>
            <a:ext cx="4385418" cy="38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Testiranje performansi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D20656-C283-5A53-3DD1-799FBC89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55574"/>
              </p:ext>
            </p:extLst>
          </p:nvPr>
        </p:nvGraphicFramePr>
        <p:xfrm>
          <a:off x="1586353" y="1200146"/>
          <a:ext cx="5971293" cy="3394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876">
                  <a:extLst>
                    <a:ext uri="{9D8B030D-6E8A-4147-A177-3AD203B41FA5}">
                      <a16:colId xmlns:a16="http://schemas.microsoft.com/office/drawing/2014/main" val="2339090032"/>
                    </a:ext>
                  </a:extLst>
                </a:gridCol>
                <a:gridCol w="1555653">
                  <a:extLst>
                    <a:ext uri="{9D8B030D-6E8A-4147-A177-3AD203B41FA5}">
                      <a16:colId xmlns:a16="http://schemas.microsoft.com/office/drawing/2014/main" val="3709873512"/>
                    </a:ext>
                  </a:extLst>
                </a:gridCol>
                <a:gridCol w="1555653">
                  <a:extLst>
                    <a:ext uri="{9D8B030D-6E8A-4147-A177-3AD203B41FA5}">
                      <a16:colId xmlns:a16="http://schemas.microsoft.com/office/drawing/2014/main" val="1611174916"/>
                    </a:ext>
                  </a:extLst>
                </a:gridCol>
                <a:gridCol w="1617111">
                  <a:extLst>
                    <a:ext uri="{9D8B030D-6E8A-4147-A177-3AD203B41FA5}">
                      <a16:colId xmlns:a16="http://schemas.microsoft.com/office/drawing/2014/main" val="2118702267"/>
                    </a:ext>
                  </a:extLst>
                </a:gridCol>
              </a:tblGrid>
              <a:tr h="4990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Broj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klijenata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Način izvršavanja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Vrijeme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izvršavanja</a:t>
                      </a:r>
                      <a:r>
                        <a:rPr lang="sr-Latn-BA" sz="1000" dirty="0">
                          <a:effectLst/>
                        </a:rPr>
                        <a:t> (s)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Razlika</a:t>
                      </a:r>
                      <a:r>
                        <a:rPr lang="en-US" sz="1000" dirty="0">
                          <a:effectLst/>
                        </a:rPr>
                        <a:t> u </a:t>
                      </a:r>
                      <a:r>
                        <a:rPr lang="en-US" sz="1000" dirty="0" err="1">
                          <a:effectLst/>
                        </a:rPr>
                        <a:t>vremenu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izvršavanja</a:t>
                      </a:r>
                      <a:r>
                        <a:rPr lang="en-US" sz="1000" dirty="0">
                          <a:effectLst/>
                        </a:rPr>
                        <a:t> (</a:t>
                      </a:r>
                      <a:r>
                        <a:rPr lang="en-US" sz="1000" dirty="0" err="1">
                          <a:effectLst/>
                        </a:rPr>
                        <a:t>paralelno-sekvencijalno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r>
                        <a:rPr lang="sr-Latn-BA" sz="1000" dirty="0">
                          <a:effectLst/>
                        </a:rPr>
                        <a:t> (s)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1110502037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0.0044485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0.0016243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732410744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0.0060728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01761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0.0094060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0.0013925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305981460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0.0107985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3736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0.0210384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0.0014353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281841730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0.0224737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98518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0.0333167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-0.0071615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774055499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0.0260055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96692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0.0577922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-0.0266108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479768339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0.0311814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4099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0.0479412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-0.0041718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191357920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0.0437694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69962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0.0535184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-0.0342891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4015922809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0.0192293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98230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0.0696097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-0.0100423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1378303709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0.0595674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32116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0.0929398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-0.0322579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749970566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0.0606819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3481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E3FAE3F-6ACA-2592-6B71-63813BBF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197" y="4682998"/>
            <a:ext cx="230560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Testovi</a:t>
            </a:r>
            <a:r>
              <a:rPr kumimoji="0" lang="en-U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kumimoji="0" lang="en-U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lokalnoj</a:t>
            </a:r>
            <a:r>
              <a:rPr kumimoji="0" lang="en-U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š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endParaRPr kumimoji="0" lang="en-U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Testiranje performansi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93B7AA-9ECA-75BD-F9B1-FE8E739FD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41302"/>
              </p:ext>
            </p:extLst>
          </p:nvPr>
        </p:nvGraphicFramePr>
        <p:xfrm>
          <a:off x="1586353" y="1200146"/>
          <a:ext cx="5971293" cy="3394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876">
                  <a:extLst>
                    <a:ext uri="{9D8B030D-6E8A-4147-A177-3AD203B41FA5}">
                      <a16:colId xmlns:a16="http://schemas.microsoft.com/office/drawing/2014/main" val="3824032570"/>
                    </a:ext>
                  </a:extLst>
                </a:gridCol>
                <a:gridCol w="1555653">
                  <a:extLst>
                    <a:ext uri="{9D8B030D-6E8A-4147-A177-3AD203B41FA5}">
                      <a16:colId xmlns:a16="http://schemas.microsoft.com/office/drawing/2014/main" val="1237934641"/>
                    </a:ext>
                  </a:extLst>
                </a:gridCol>
                <a:gridCol w="1555653">
                  <a:extLst>
                    <a:ext uri="{9D8B030D-6E8A-4147-A177-3AD203B41FA5}">
                      <a16:colId xmlns:a16="http://schemas.microsoft.com/office/drawing/2014/main" val="1594424127"/>
                    </a:ext>
                  </a:extLst>
                </a:gridCol>
                <a:gridCol w="1617111">
                  <a:extLst>
                    <a:ext uri="{9D8B030D-6E8A-4147-A177-3AD203B41FA5}">
                      <a16:colId xmlns:a16="http://schemas.microsoft.com/office/drawing/2014/main" val="438264062"/>
                    </a:ext>
                  </a:extLst>
                </a:gridCol>
              </a:tblGrid>
              <a:tr h="4990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Broj klijenata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Način izvršavanja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Vrijeme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izvršavanja</a:t>
                      </a:r>
                      <a:r>
                        <a:rPr lang="sr-Latn-BA" sz="1000" dirty="0">
                          <a:effectLst/>
                        </a:rPr>
                        <a:t> (s)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Razlika</a:t>
                      </a:r>
                      <a:r>
                        <a:rPr lang="en-US" sz="1000" dirty="0">
                          <a:effectLst/>
                        </a:rPr>
                        <a:t> u </a:t>
                      </a:r>
                      <a:r>
                        <a:rPr lang="en-US" sz="1000" dirty="0" err="1">
                          <a:effectLst/>
                        </a:rPr>
                        <a:t>vremenu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izvršavanja</a:t>
                      </a:r>
                      <a:r>
                        <a:rPr lang="sr-Latn-BA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paralelno-sekvencijalno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r>
                        <a:rPr lang="sr-Latn-BA" sz="1000" dirty="0">
                          <a:effectLst/>
                        </a:rPr>
                        <a:t> (s)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137085776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2.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0.0105185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0.1105885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1555212738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0.1211070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07874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3.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0.0152706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-0.0034736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757757453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0.0117970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64319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0.0127824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0.0024558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1444399057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0.0152382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23591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0.0343571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-0.0168304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3282723500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0.0175267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79304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0.0342195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-0.0203842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720652002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0.0138353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42073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0.0289873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-0.0030966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3867702880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0.0258907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109869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0.0672018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-0.0435892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4289212665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0.0236126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3210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0.0567717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-0.0168512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4113418797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0.0399205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5629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0.0647226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-0.0331238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144449012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0.0315988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533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55933F7-EAE2-C379-3BF6-97EB6C42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984" y="4598882"/>
            <a:ext cx="2178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Kombinovani</a:t>
            </a:r>
            <a:r>
              <a:rPr kumimoji="0" lang="en-U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testovi</a:t>
            </a:r>
            <a:endParaRPr kumimoji="0" lang="en-U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Testiranje performansi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57D5D1-CD28-3D81-B4C7-9113780D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12450"/>
              </p:ext>
            </p:extLst>
          </p:nvPr>
        </p:nvGraphicFramePr>
        <p:xfrm>
          <a:off x="1586353" y="1200146"/>
          <a:ext cx="5971293" cy="3394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876">
                  <a:extLst>
                    <a:ext uri="{9D8B030D-6E8A-4147-A177-3AD203B41FA5}">
                      <a16:colId xmlns:a16="http://schemas.microsoft.com/office/drawing/2014/main" val="3315419654"/>
                    </a:ext>
                  </a:extLst>
                </a:gridCol>
                <a:gridCol w="1555653">
                  <a:extLst>
                    <a:ext uri="{9D8B030D-6E8A-4147-A177-3AD203B41FA5}">
                      <a16:colId xmlns:a16="http://schemas.microsoft.com/office/drawing/2014/main" val="1855335681"/>
                    </a:ext>
                  </a:extLst>
                </a:gridCol>
                <a:gridCol w="1555653">
                  <a:extLst>
                    <a:ext uri="{9D8B030D-6E8A-4147-A177-3AD203B41FA5}">
                      <a16:colId xmlns:a16="http://schemas.microsoft.com/office/drawing/2014/main" val="1367271635"/>
                    </a:ext>
                  </a:extLst>
                </a:gridCol>
                <a:gridCol w="1617111">
                  <a:extLst>
                    <a:ext uri="{9D8B030D-6E8A-4147-A177-3AD203B41FA5}">
                      <a16:colId xmlns:a16="http://schemas.microsoft.com/office/drawing/2014/main" val="3154378892"/>
                    </a:ext>
                  </a:extLst>
                </a:gridCol>
              </a:tblGrid>
              <a:tr h="4990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Broj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klijenata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Način izvršavanja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Vrijeme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izvršavanja</a:t>
                      </a:r>
                      <a:r>
                        <a:rPr lang="sr-Latn-BA" sz="1000" dirty="0">
                          <a:effectLst/>
                        </a:rPr>
                        <a:t> (s)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Razlika</a:t>
                      </a:r>
                      <a:r>
                        <a:rPr lang="en-US" sz="1000" dirty="0">
                          <a:effectLst/>
                        </a:rPr>
                        <a:t> u </a:t>
                      </a:r>
                      <a:r>
                        <a:rPr lang="en-US" sz="1000" dirty="0" err="1">
                          <a:effectLst/>
                        </a:rPr>
                        <a:t>vremenu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izvršavanja</a:t>
                      </a:r>
                      <a:r>
                        <a:rPr lang="sr-Latn-BA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paralelno-sekvencijalno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r>
                        <a:rPr lang="sr-Latn-BA" sz="1000" dirty="0">
                          <a:effectLst/>
                        </a:rPr>
                        <a:t> (s)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256333738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0.0101870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-0.0005652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182053120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0.0096218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620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0.0185927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-0.0057801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409167561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0.0128126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3098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0.0217809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-0.01221686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1874529623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0.0096123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19673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0.0190844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-0.0086972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870942568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0.0103872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25124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0.0458459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-0.0335805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4078252057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0.0122654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59065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0.0234431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-0.0126663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2435117874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0.0107768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97435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8.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Sekvencijalno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0.0480330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-0.0353858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671050727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Paralelno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0.0126472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99236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0.0592942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-0.0425470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3202302391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0.0167472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91149"/>
                  </a:ext>
                </a:extLst>
              </a:tr>
              <a:tr h="16083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10.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Sekvencijalno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0.0547889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-0.0356627</a:t>
                      </a:r>
                      <a:endParaRPr lang="sr-Cyrl-B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extLst>
                  <a:ext uri="{0D108BD9-81ED-4DB2-BD59-A6C34878D82A}">
                    <a16:rowId xmlns:a16="http://schemas.microsoft.com/office/drawing/2014/main" val="3049925159"/>
                  </a:ext>
                </a:extLst>
              </a:tr>
              <a:tr h="160834"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Paralelno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0.0191262</a:t>
                      </a:r>
                      <a:endParaRPr lang="sr-Cyrl-B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63" marR="59263" marT="0" marB="0" anchor="ctr"/>
                </a:tc>
                <a:tc vMerge="1">
                  <a:txBody>
                    <a:bodyPr/>
                    <a:lstStyle/>
                    <a:p>
                      <a:endParaRPr lang="sr-Cyrl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4289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7A2CE93-CE92-FEE1-42AD-0C6D8E1F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760" y="4597918"/>
            <a:ext cx="26564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sr-Latn-BA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estovi 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kumimoji="0" lang="en-U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udaljenim</a:t>
            </a:r>
            <a:r>
              <a:rPr kumimoji="0" lang="en-US" altLang="sr-Latn-R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sr-Latn-R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klijentima</a:t>
            </a:r>
            <a:endParaRPr kumimoji="0" lang="en-U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Analiza performansi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Izraženiji uticaj paralelizma sa povećanjem broja klijenata</a:t>
            </a:r>
          </a:p>
          <a:p>
            <a:r>
              <a:rPr lang="sr-Latn-BA" dirty="0"/>
              <a:t>Povećano vrijeme izvršavanja sa malim brojem klijenata</a:t>
            </a:r>
            <a:endParaRPr lang="en-US" dirty="0"/>
          </a:p>
          <a:p>
            <a:r>
              <a:rPr lang="sr-Latn-BA" dirty="0"/>
              <a:t>Očit uticaj pozadinskih procesa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26668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Zaključak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Efikasnost i isplativost paralelizma zavisi od specifičnog zadatka</a:t>
            </a:r>
          </a:p>
          <a:p>
            <a:r>
              <a:rPr lang="sr-Latn-BA" dirty="0"/>
              <a:t>Bitan uticaj pozadinskih procesa</a:t>
            </a:r>
          </a:p>
          <a:p>
            <a:r>
              <a:rPr lang="sr-Latn-BA" dirty="0"/>
              <a:t>Krucijalna uloga planera resursa (resource scheduler)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2AFF-58C3-3292-CAFC-9A07471B03E4}"/>
              </a:ext>
            </a:extLst>
          </p:cNvPr>
          <p:cNvSpPr txBox="1">
            <a:spLocks/>
          </p:cNvSpPr>
          <p:nvPr/>
        </p:nvSpPr>
        <p:spPr>
          <a:xfrm>
            <a:off x="442451" y="2189987"/>
            <a:ext cx="8259098" cy="7635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BA" sz="5400" b="1" dirty="0">
                <a:solidFill>
                  <a:srgbClr val="5DD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Hvala na pažnji!</a:t>
            </a:r>
            <a:endParaRPr lang="en-US" sz="5400" b="1" dirty="0">
              <a:solidFill>
                <a:srgbClr val="5DD5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Sadržaj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dirty="0"/>
              <a:t>Paralelizacija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545CEFB-19EF-3438-7EFF-66C1AECC93E7}"/>
              </a:ext>
            </a:extLst>
          </p:cNvPr>
          <p:cNvSpPr txBox="1">
            <a:spLocks/>
          </p:cNvSpPr>
          <p:nvPr/>
        </p:nvSpPr>
        <p:spPr>
          <a:xfrm>
            <a:off x="522131" y="220949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Radno okruženje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E536BD5-05B0-192C-41F8-7AAD5AE69A67}"/>
              </a:ext>
            </a:extLst>
          </p:cNvPr>
          <p:cNvSpPr txBox="1">
            <a:spLocks/>
          </p:cNvSpPr>
          <p:nvPr/>
        </p:nvSpPr>
        <p:spPr>
          <a:xfrm>
            <a:off x="522131" y="280772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Tehnologije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303E1C9-759B-3999-B608-4E4195549ADF}"/>
              </a:ext>
            </a:extLst>
          </p:cNvPr>
          <p:cNvSpPr txBox="1">
            <a:spLocks/>
          </p:cNvSpPr>
          <p:nvPr/>
        </p:nvSpPr>
        <p:spPr>
          <a:xfrm>
            <a:off x="522131" y="340594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Enkripcija i dekripcija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0BE4FCC-EFB8-F056-9E3C-D2344FB6D2CF}"/>
              </a:ext>
            </a:extLst>
          </p:cNvPr>
          <p:cNvSpPr txBox="1">
            <a:spLocks/>
          </p:cNvSpPr>
          <p:nvPr/>
        </p:nvSpPr>
        <p:spPr>
          <a:xfrm>
            <a:off x="4562319" y="1670473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Izgled i rad aplikacije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8553EE2-5B8A-C6A9-31EF-2E78C731D447}"/>
              </a:ext>
            </a:extLst>
          </p:cNvPr>
          <p:cNvSpPr txBox="1">
            <a:spLocks/>
          </p:cNvSpPr>
          <p:nvPr/>
        </p:nvSpPr>
        <p:spPr>
          <a:xfrm>
            <a:off x="4562319" y="2807721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Analiza performansi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3D90E8A4-F265-4FE5-3D49-11F5F9C4D39A}"/>
              </a:ext>
            </a:extLst>
          </p:cNvPr>
          <p:cNvSpPr txBox="1">
            <a:spLocks/>
          </p:cNvSpPr>
          <p:nvPr/>
        </p:nvSpPr>
        <p:spPr>
          <a:xfrm>
            <a:off x="4593244" y="340594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Zaključak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96A70CA-B45A-6917-00BB-FFF738E8A070}"/>
              </a:ext>
            </a:extLst>
          </p:cNvPr>
          <p:cNvSpPr txBox="1">
            <a:spLocks/>
          </p:cNvSpPr>
          <p:nvPr/>
        </p:nvSpPr>
        <p:spPr>
          <a:xfrm>
            <a:off x="4562319" y="220949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dirty="0"/>
              <a:t>Testiranje performansi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Paralelizacija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Sposobnost obavljanja više zadataka istovremeno, a ne uzastopno</a:t>
            </a:r>
          </a:p>
          <a:p>
            <a:r>
              <a:rPr lang="sr-Latn-BA" dirty="0"/>
              <a:t>Z</a:t>
            </a:r>
            <a:r>
              <a:rPr lang="en-US" dirty="0" err="1"/>
              <a:t>načajno</a:t>
            </a:r>
            <a:r>
              <a:rPr lang="en-US" dirty="0"/>
              <a:t> </a:t>
            </a:r>
            <a:r>
              <a:rPr lang="en-US" dirty="0" err="1"/>
              <a:t>poveća</a:t>
            </a:r>
            <a:r>
              <a:rPr lang="sr-Latn-BA" dirty="0"/>
              <a:t>nje</a:t>
            </a:r>
            <a:r>
              <a:rPr lang="en-US" dirty="0"/>
              <a:t> </a:t>
            </a:r>
            <a:r>
              <a:rPr lang="en-US" dirty="0" err="1"/>
              <a:t>brzin</a:t>
            </a:r>
            <a:r>
              <a:rPr lang="sr-Latn-BA" dirty="0"/>
              <a:t>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sr-Latn-BA" dirty="0"/>
              <a:t>i</a:t>
            </a:r>
            <a:r>
              <a:rPr lang="en-US" dirty="0"/>
              <a:t> </a:t>
            </a:r>
            <a:r>
              <a:rPr lang="en-US" dirty="0" err="1"/>
              <a:t>računara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Radno okruženje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Visual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4895F-FB59-C205-4852-DF5ABEC8C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65" y="1484933"/>
            <a:ext cx="2837749" cy="1086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36DB25-030A-846A-C22A-0F891C98C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18" y="2269418"/>
            <a:ext cx="4251458" cy="29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Radno okruženje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Visual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409F3F-0311-01B2-8164-303A6170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9" y="1829281"/>
            <a:ext cx="6156251" cy="33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Radno okruženje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Windows 10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B2827-3863-2F65-4B6A-736DD0855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02" y="1975105"/>
            <a:ext cx="4670647" cy="26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Tehnologije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/>
              <a:t>C#</a:t>
            </a:r>
            <a:endParaRPr lang="en-US" dirty="0"/>
          </a:p>
          <a:p>
            <a:r>
              <a:rPr lang="sr-Latn-BA" dirty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Enkripcija i dekripcija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BA" dirty="0"/>
              <a:t>AES algoritam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FF2493-9ABD-FB4E-4B79-7B3C7BC39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3" y="1901427"/>
            <a:ext cx="762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On-screen Show (16:9)</PresentationFormat>
  <Paragraphs>272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Blinker</vt:lpstr>
      <vt:lpstr>Calibri</vt:lpstr>
      <vt:lpstr>Times New Roman</vt:lpstr>
      <vt:lpstr>Titillium Web</vt:lpstr>
      <vt:lpstr>Office Theme</vt:lpstr>
      <vt:lpstr>APLIKACIJA ZA DOPISIVANJE SA ENKRIPCIJOM I DEKRIPCIJOM</vt:lpstr>
      <vt:lpstr>Uvod</vt:lpstr>
      <vt:lpstr>Sadržaj</vt:lpstr>
      <vt:lpstr>Paralelizacija</vt:lpstr>
      <vt:lpstr>Radno okruženje</vt:lpstr>
      <vt:lpstr>Radno okruženje</vt:lpstr>
      <vt:lpstr>Radno okruženje</vt:lpstr>
      <vt:lpstr>Tehnologije</vt:lpstr>
      <vt:lpstr>Enkripcija i dekripcija</vt:lpstr>
      <vt:lpstr>Enkripcija i dekripcija</vt:lpstr>
      <vt:lpstr>Enkripcija i dekripcija</vt:lpstr>
      <vt:lpstr>Izgled i rad aplikacije</vt:lpstr>
      <vt:lpstr>Izgled i rad aplikacije</vt:lpstr>
      <vt:lpstr>Izgled i rad aplikacije</vt:lpstr>
      <vt:lpstr>Izgled i rad aplikacije</vt:lpstr>
      <vt:lpstr>Izgled i rad aplikacije</vt:lpstr>
      <vt:lpstr>Izgled i rad aplikacije</vt:lpstr>
      <vt:lpstr>Izgled i rad aplikacije</vt:lpstr>
      <vt:lpstr>Izgled i rad aplikacije</vt:lpstr>
      <vt:lpstr>Izgled i rad aplikacije</vt:lpstr>
      <vt:lpstr>Izgled i rad aplikacije</vt:lpstr>
      <vt:lpstr>Testiranje performansi</vt:lpstr>
      <vt:lpstr>Testiranje performansi</vt:lpstr>
      <vt:lpstr>Testiranje performansi</vt:lpstr>
      <vt:lpstr>Analiza performansi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2023-07-09T19:43:09Z</dcterms:modified>
</cp:coreProperties>
</file>