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0e4f0939c3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0e4f0939c3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e4f0939c3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e4f0939c3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0e4f0939c3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0e4f0939c3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0e4f0939c3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0e4f0939c3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0e4f0939c3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0e4f0939c3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0e9cf2cdc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0e9cf2cd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0e4f0939c3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0e4f0939c3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0e4f0939c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0e4f0939c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0e9cf2cdc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0e9cf2cdc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0e9cf2cdc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0e9cf2cdc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55750" y="7"/>
            <a:ext cx="6567600" cy="28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/>
              <a:t>Introduction to Machine Learning (ML)</a:t>
            </a:r>
            <a:endParaRPr sz="3700"/>
          </a:p>
        </p:txBody>
      </p:sp>
      <p:pic>
        <p:nvPicPr>
          <p:cNvPr id="278" name="Google Shape;2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3950" y="2953076"/>
            <a:ext cx="1542774" cy="178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ctrTitle"/>
          </p:nvPr>
        </p:nvSpPr>
        <p:spPr>
          <a:xfrm>
            <a:off x="824000" y="668550"/>
            <a:ext cx="6268500" cy="19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couple background questions…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type="ctrTitle"/>
          </p:nvPr>
        </p:nvSpPr>
        <p:spPr>
          <a:xfrm>
            <a:off x="824000" y="221699"/>
            <a:ext cx="6532200" cy="177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Get Our Hands Dirty</a:t>
            </a:r>
            <a:endParaRPr/>
          </a:p>
        </p:txBody>
      </p:sp>
      <p:sp>
        <p:nvSpPr>
          <p:cNvPr id="343" name="Google Shape;343;p2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316500" y="-363900"/>
            <a:ext cx="4825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/>
              <a:t>Software / Python</a:t>
            </a:r>
            <a:endParaRPr sz="3700"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800" y="928875"/>
            <a:ext cx="6623152" cy="400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6424" y="3686224"/>
            <a:ext cx="2128621" cy="10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ctrTitle"/>
          </p:nvPr>
        </p:nvSpPr>
        <p:spPr>
          <a:xfrm>
            <a:off x="644125" y="5"/>
            <a:ext cx="5442000" cy="25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/>
              <a:t>What is Machine Learning ?</a:t>
            </a:r>
            <a:r>
              <a:rPr lang="en-GB" sz="2800"/>
              <a:t> </a:t>
            </a:r>
            <a:endParaRPr/>
          </a:p>
        </p:txBody>
      </p:sp>
      <p:sp>
        <p:nvSpPr>
          <p:cNvPr id="292" name="Google Shape;292;p15"/>
          <p:cNvSpPr txBox="1"/>
          <p:nvPr>
            <p:ph idx="1" type="subTitle"/>
          </p:nvPr>
        </p:nvSpPr>
        <p:spPr>
          <a:xfrm>
            <a:off x="741750" y="2187225"/>
            <a:ext cx="7660500" cy="9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-GB" sz="2200">
                <a:solidFill>
                  <a:srgbClr val="FFFFFF"/>
                </a:solidFill>
              </a:rPr>
              <a:t>“ </a:t>
            </a:r>
            <a:r>
              <a:rPr b="1" i="1" lang="en-GB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Machine learning is the science of getting computers to act without being explicitly programmed ” - Andrew Ng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ctrTitle"/>
          </p:nvPr>
        </p:nvSpPr>
        <p:spPr>
          <a:xfrm>
            <a:off x="554200" y="-334900"/>
            <a:ext cx="6476100" cy="18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/>
              <a:t>Artificial Intelligence and AI</a:t>
            </a:r>
            <a:endParaRPr sz="3700"/>
          </a:p>
        </p:txBody>
      </p:sp>
      <p:sp>
        <p:nvSpPr>
          <p:cNvPr id="298" name="Google Shape;298;p16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787" y="1304975"/>
            <a:ext cx="6352425" cy="316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ctrTitle"/>
          </p:nvPr>
        </p:nvSpPr>
        <p:spPr>
          <a:xfrm>
            <a:off x="738075" y="238975"/>
            <a:ext cx="6713400" cy="190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Artificial Intelligence? </a:t>
            </a:r>
            <a:endParaRPr/>
          </a:p>
        </p:txBody>
      </p:sp>
      <p:sp>
        <p:nvSpPr>
          <p:cNvPr id="305" name="Google Shape;305;p17"/>
          <p:cNvSpPr txBox="1"/>
          <p:nvPr>
            <p:ph idx="1" type="subTitle"/>
          </p:nvPr>
        </p:nvSpPr>
        <p:spPr>
          <a:xfrm>
            <a:off x="824000" y="1829075"/>
            <a:ext cx="7388400" cy="24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200"/>
              <a:t>“</a:t>
            </a:r>
            <a:r>
              <a:rPr b="1" i="1" lang="en-GB" sz="2200"/>
              <a:t>Artificial intelligence (AI) is the broader field focused on creating machines capable of performing tasks that mimic human intelligence, such as reasoning, planning, and language understanding. Machine learning (ML), a subset of AI, specifically involves algorithms that enable machines to learn from data and improve automatically, without explicit programming for each task.” - GPT-4o</a:t>
            </a:r>
            <a:endParaRPr b="1" i="1"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ctrTitle"/>
          </p:nvPr>
        </p:nvSpPr>
        <p:spPr>
          <a:xfrm>
            <a:off x="254375" y="-334900"/>
            <a:ext cx="8706900" cy="19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/>
              <a:t>Structure of the course (for now)</a:t>
            </a:r>
            <a:endParaRPr sz="3700"/>
          </a:p>
        </p:txBody>
      </p:sp>
      <p:sp>
        <p:nvSpPr>
          <p:cNvPr id="311" name="Google Shape;311;p18"/>
          <p:cNvSpPr txBox="1"/>
          <p:nvPr>
            <p:ph idx="1" type="subTitle"/>
          </p:nvPr>
        </p:nvSpPr>
        <p:spPr>
          <a:xfrm>
            <a:off x="704075" y="1272825"/>
            <a:ext cx="5651700" cy="26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481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7320"/>
              <a:t>Supervised Learning</a:t>
            </a:r>
            <a:endParaRPr sz="7320"/>
          </a:p>
          <a:p>
            <a:pPr indent="-34481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7320"/>
              <a:t>Simple Linear Regression</a:t>
            </a:r>
            <a:endParaRPr sz="7320"/>
          </a:p>
          <a:p>
            <a:pPr indent="-34481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7320"/>
              <a:t>Multiple Linear Regression</a:t>
            </a:r>
            <a:endParaRPr sz="7320"/>
          </a:p>
          <a:p>
            <a:pPr indent="-34481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7320"/>
              <a:t>Logistic regression</a:t>
            </a:r>
            <a:endParaRPr sz="7320"/>
          </a:p>
          <a:p>
            <a:pPr indent="-34481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7320"/>
              <a:t>Regularization </a:t>
            </a:r>
            <a:r>
              <a:rPr lang="en-GB" sz="7320"/>
              <a:t>Techniques</a:t>
            </a:r>
            <a:endParaRPr sz="7320"/>
          </a:p>
          <a:p>
            <a:pPr indent="-34481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7320"/>
              <a:t>Deep Learning</a:t>
            </a:r>
            <a:endParaRPr sz="7320"/>
          </a:p>
          <a:p>
            <a:pPr indent="-34481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7320"/>
              <a:t>Neural Networks</a:t>
            </a:r>
            <a:endParaRPr sz="7320"/>
          </a:p>
          <a:p>
            <a:pPr indent="-34481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7320"/>
              <a:t>Convolutional Neural Networks</a:t>
            </a:r>
            <a:endParaRPr sz="7320"/>
          </a:p>
          <a:p>
            <a:pPr indent="-34481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7320"/>
              <a:t>Transformers and Large Languages Models (LLMs)</a:t>
            </a:r>
            <a:endParaRPr sz="73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320"/>
          </a:p>
          <a:p>
            <a:pPr indent="-34481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7320"/>
              <a:t>Unsupervised Learning</a:t>
            </a:r>
            <a:endParaRPr sz="7320"/>
          </a:p>
          <a:p>
            <a:pPr indent="-34481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7320"/>
              <a:t>Reinforcement Learning (RL)</a:t>
            </a:r>
            <a:endParaRPr sz="732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ctrTitle"/>
          </p:nvPr>
        </p:nvSpPr>
        <p:spPr>
          <a:xfrm>
            <a:off x="413675" y="-467050"/>
            <a:ext cx="5374500" cy="18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Supervised Learning</a:t>
            </a:r>
            <a:endParaRPr/>
          </a:p>
        </p:txBody>
      </p:sp>
      <p:sp>
        <p:nvSpPr>
          <p:cNvPr id="317" name="Google Shape;317;p19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550" y="878975"/>
            <a:ext cx="5931423" cy="397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ctrTitle"/>
          </p:nvPr>
        </p:nvSpPr>
        <p:spPr>
          <a:xfrm>
            <a:off x="0" y="-488925"/>
            <a:ext cx="8435700" cy="19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Cancer Detection 5 Years in Advance</a:t>
            </a:r>
            <a:endParaRPr/>
          </a:p>
        </p:txBody>
      </p:sp>
      <p:sp>
        <p:nvSpPr>
          <p:cNvPr id="324" name="Google Shape;324;p20"/>
          <p:cNvSpPr txBox="1"/>
          <p:nvPr>
            <p:ph idx="1" type="subTitle"/>
          </p:nvPr>
        </p:nvSpPr>
        <p:spPr>
          <a:xfrm>
            <a:off x="746825" y="4563850"/>
            <a:ext cx="61209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https://jamanetwork.com/journals/jamanetworkopen/fullarticle/2824353#:~:text=In%20this%20retrospective%20population%2Dbased,to%206%20years%20before%20diagnosis.</a:t>
            </a:r>
            <a:endParaRPr/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450" y="808950"/>
            <a:ext cx="5094800" cy="36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ctrTitle"/>
          </p:nvPr>
        </p:nvSpPr>
        <p:spPr>
          <a:xfrm>
            <a:off x="824000" y="-212200"/>
            <a:ext cx="5117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Applications</a:t>
            </a:r>
            <a:endParaRPr/>
          </a:p>
        </p:txBody>
      </p:sp>
      <p:sp>
        <p:nvSpPr>
          <p:cNvPr id="331" name="Google Shape;331;p21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25" y="1193175"/>
            <a:ext cx="8309726" cy="366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