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6" r:id="rId3"/>
    <p:sldId id="428" r:id="rId4"/>
    <p:sldId id="420" r:id="rId5"/>
    <p:sldId id="429" r:id="rId6"/>
    <p:sldId id="470" r:id="rId7"/>
    <p:sldId id="438" r:id="rId8"/>
    <p:sldId id="471" r:id="rId9"/>
    <p:sldId id="472" r:id="rId10"/>
    <p:sldId id="473" r:id="rId11"/>
    <p:sldId id="474" r:id="rId12"/>
    <p:sldId id="475" r:id="rId13"/>
    <p:sldId id="476" r:id="rId14"/>
    <p:sldId id="477" r:id="rId15"/>
    <p:sldId id="478" r:id="rId16"/>
    <p:sldId id="422" r:id="rId17"/>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617B"/>
    <a:srgbClr val="C0D7DE"/>
    <a:srgbClr val="E1ECEF"/>
    <a:srgbClr val="73A5B5"/>
    <a:srgbClr val="95BBC7"/>
    <a:srgbClr val="A2C4CE"/>
    <a:srgbClr val="E6E6E6"/>
    <a:srgbClr val="15627D"/>
    <a:srgbClr val="507937"/>
    <a:srgbClr val="69C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2132" autoAdjust="0"/>
  </p:normalViewPr>
  <p:slideViewPr>
    <p:cSldViewPr snapToGrid="0" showGuides="1">
      <p:cViewPr varScale="1">
        <p:scale>
          <a:sx n="91" d="100"/>
          <a:sy n="91" d="100"/>
        </p:scale>
        <p:origin x="992" y="48"/>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E1A0D0-C5DE-486E-8216-712FF420B88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C8432-437C-40CA-A0F3-8C4B5674BD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84671" y="294186"/>
            <a:ext cx="6019800" cy="5851525"/>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78587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1299368"/>
            <a:ext cx="8229600" cy="489188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矩形 6"/>
          <p:cNvSpPr/>
          <p:nvPr userDrawn="1"/>
        </p:nvSpPr>
        <p:spPr>
          <a:xfrm>
            <a:off x="0" y="1060508"/>
            <a:ext cx="9144000" cy="45719"/>
          </a:xfrm>
          <a:prstGeom prst="rect">
            <a:avLst/>
          </a:prstGeom>
          <a:solidFill>
            <a:srgbClr val="156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Wingdings" panose="05000000000000000000" pitchFamily="2" charset="2"/>
        <a:buChar char="Ø"/>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hemeOverride" Target="../theme/themeOverride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xml"/><Relationship Id="rId2" Type="http://schemas.openxmlformats.org/officeDocument/2006/relationships/image" Target="../media/image4.jpe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矩形 19"/>
          <p:cNvSpPr/>
          <p:nvPr/>
        </p:nvSpPr>
        <p:spPr>
          <a:xfrm>
            <a:off x="0" y="1845476"/>
            <a:ext cx="9144000" cy="2140191"/>
          </a:xfrm>
          <a:custGeom>
            <a:avLst/>
            <a:gdLst>
              <a:gd name="connsiteX0" fmla="*/ 0 w 9144000"/>
              <a:gd name="connsiteY0" fmla="*/ 0 h 1953000"/>
              <a:gd name="connsiteX1" fmla="*/ 9144000 w 9144000"/>
              <a:gd name="connsiteY1" fmla="*/ 0 h 1953000"/>
              <a:gd name="connsiteX2" fmla="*/ 9144000 w 9144000"/>
              <a:gd name="connsiteY2" fmla="*/ 1953000 h 1953000"/>
              <a:gd name="connsiteX3" fmla="*/ 0 w 9144000"/>
              <a:gd name="connsiteY3" fmla="*/ 1953000 h 1953000"/>
              <a:gd name="connsiteX4" fmla="*/ 0 w 9144000"/>
              <a:gd name="connsiteY4" fmla="*/ 0 h 1953000"/>
              <a:gd name="connsiteX0-1" fmla="*/ 0 w 9144000"/>
              <a:gd name="connsiteY0-2" fmla="*/ 0 h 2046133"/>
              <a:gd name="connsiteX1-3" fmla="*/ 9144000 w 9144000"/>
              <a:gd name="connsiteY1-4" fmla="*/ 0 h 2046133"/>
              <a:gd name="connsiteX2-5" fmla="*/ 9144000 w 9144000"/>
              <a:gd name="connsiteY2-6" fmla="*/ 1953000 h 2046133"/>
              <a:gd name="connsiteX3-7" fmla="*/ 0 w 9144000"/>
              <a:gd name="connsiteY3-8" fmla="*/ 1953000 h 2046133"/>
              <a:gd name="connsiteX4-9" fmla="*/ 0 w 9144000"/>
              <a:gd name="connsiteY4-10" fmla="*/ 0 h 2046133"/>
              <a:gd name="connsiteX0-11" fmla="*/ 0 w 9144000"/>
              <a:gd name="connsiteY0-12" fmla="*/ 0 h 2083137"/>
              <a:gd name="connsiteX1-13" fmla="*/ 9144000 w 9144000"/>
              <a:gd name="connsiteY1-14" fmla="*/ 0 h 2083137"/>
              <a:gd name="connsiteX2-15" fmla="*/ 9144000 w 9144000"/>
              <a:gd name="connsiteY2-16" fmla="*/ 1953000 h 2083137"/>
              <a:gd name="connsiteX3-17" fmla="*/ 0 w 9144000"/>
              <a:gd name="connsiteY3-18" fmla="*/ 1953000 h 2083137"/>
              <a:gd name="connsiteX4-19" fmla="*/ 0 w 9144000"/>
              <a:gd name="connsiteY4-20" fmla="*/ 0 h 2083137"/>
              <a:gd name="connsiteX0-21" fmla="*/ 0 w 9144000"/>
              <a:gd name="connsiteY0-22" fmla="*/ 0 h 2060275"/>
              <a:gd name="connsiteX1-23" fmla="*/ 9144000 w 9144000"/>
              <a:gd name="connsiteY1-24" fmla="*/ 0 h 2060275"/>
              <a:gd name="connsiteX2-25" fmla="*/ 9144000 w 9144000"/>
              <a:gd name="connsiteY2-26" fmla="*/ 1953000 h 2060275"/>
              <a:gd name="connsiteX3-27" fmla="*/ 0 w 9144000"/>
              <a:gd name="connsiteY3-28" fmla="*/ 1953000 h 2060275"/>
              <a:gd name="connsiteX4-29" fmla="*/ 0 w 9144000"/>
              <a:gd name="connsiteY4-30" fmla="*/ 0 h 2060275"/>
              <a:gd name="connsiteX0-31" fmla="*/ 0 w 9144000"/>
              <a:gd name="connsiteY0-32" fmla="*/ 0 h 2053517"/>
              <a:gd name="connsiteX1-33" fmla="*/ 9144000 w 9144000"/>
              <a:gd name="connsiteY1-34" fmla="*/ 0 h 2053517"/>
              <a:gd name="connsiteX2-35" fmla="*/ 9144000 w 9144000"/>
              <a:gd name="connsiteY2-36" fmla="*/ 1953000 h 2053517"/>
              <a:gd name="connsiteX3-37" fmla="*/ 0 w 9144000"/>
              <a:gd name="connsiteY3-38" fmla="*/ 1953000 h 2053517"/>
              <a:gd name="connsiteX4-39" fmla="*/ 0 w 9144000"/>
              <a:gd name="connsiteY4-40" fmla="*/ 0 h 2053517"/>
              <a:gd name="connsiteX0-41" fmla="*/ 0 w 9144000"/>
              <a:gd name="connsiteY0-42" fmla="*/ 84666 h 2138183"/>
              <a:gd name="connsiteX1-43" fmla="*/ 9144000 w 9144000"/>
              <a:gd name="connsiteY1-44" fmla="*/ 84666 h 2138183"/>
              <a:gd name="connsiteX2-45" fmla="*/ 9144000 w 9144000"/>
              <a:gd name="connsiteY2-46" fmla="*/ 2037666 h 2138183"/>
              <a:gd name="connsiteX3-47" fmla="*/ 0 w 9144000"/>
              <a:gd name="connsiteY3-48" fmla="*/ 2037666 h 2138183"/>
              <a:gd name="connsiteX4-49" fmla="*/ 0 w 9144000"/>
              <a:gd name="connsiteY4-50" fmla="*/ 84666 h 2138183"/>
              <a:gd name="connsiteX0-51" fmla="*/ 0 w 9144000"/>
              <a:gd name="connsiteY0-52" fmla="*/ 122375 h 2175892"/>
              <a:gd name="connsiteX1-53" fmla="*/ 9144000 w 9144000"/>
              <a:gd name="connsiteY1-54" fmla="*/ 122375 h 2175892"/>
              <a:gd name="connsiteX2-55" fmla="*/ 9144000 w 9144000"/>
              <a:gd name="connsiteY2-56" fmla="*/ 2075375 h 2175892"/>
              <a:gd name="connsiteX3-57" fmla="*/ 0 w 9144000"/>
              <a:gd name="connsiteY3-58" fmla="*/ 2075375 h 2175892"/>
              <a:gd name="connsiteX4-59" fmla="*/ 0 w 9144000"/>
              <a:gd name="connsiteY4-60" fmla="*/ 122375 h 2175892"/>
              <a:gd name="connsiteX0-61" fmla="*/ 0 w 9144000"/>
              <a:gd name="connsiteY0-62" fmla="*/ 172624 h 2226141"/>
              <a:gd name="connsiteX1-63" fmla="*/ 9144000 w 9144000"/>
              <a:gd name="connsiteY1-64" fmla="*/ 172624 h 2226141"/>
              <a:gd name="connsiteX2-65" fmla="*/ 9144000 w 9144000"/>
              <a:gd name="connsiteY2-66" fmla="*/ 2125624 h 2226141"/>
              <a:gd name="connsiteX3-67" fmla="*/ 0 w 9144000"/>
              <a:gd name="connsiteY3-68" fmla="*/ 2125624 h 2226141"/>
              <a:gd name="connsiteX4-69" fmla="*/ 0 w 9144000"/>
              <a:gd name="connsiteY4-70" fmla="*/ 172624 h 2226141"/>
              <a:gd name="connsiteX0-71" fmla="*/ 0 w 9144000"/>
              <a:gd name="connsiteY0-72" fmla="*/ 179232 h 2232749"/>
              <a:gd name="connsiteX1-73" fmla="*/ 9144000 w 9144000"/>
              <a:gd name="connsiteY1-74" fmla="*/ 179232 h 2232749"/>
              <a:gd name="connsiteX2-75" fmla="*/ 9144000 w 9144000"/>
              <a:gd name="connsiteY2-76" fmla="*/ 2132232 h 2232749"/>
              <a:gd name="connsiteX3-77" fmla="*/ 0 w 9144000"/>
              <a:gd name="connsiteY3-78" fmla="*/ 2132232 h 2232749"/>
              <a:gd name="connsiteX4-79" fmla="*/ 0 w 9144000"/>
              <a:gd name="connsiteY4-80" fmla="*/ 179232 h 2232749"/>
              <a:gd name="connsiteX0-81" fmla="*/ 0 w 9144000"/>
              <a:gd name="connsiteY0-82" fmla="*/ 207230 h 2260747"/>
              <a:gd name="connsiteX1-83" fmla="*/ 9144000 w 9144000"/>
              <a:gd name="connsiteY1-84" fmla="*/ 207230 h 2260747"/>
              <a:gd name="connsiteX2-85" fmla="*/ 9144000 w 9144000"/>
              <a:gd name="connsiteY2-86" fmla="*/ 2160230 h 2260747"/>
              <a:gd name="connsiteX3-87" fmla="*/ 0 w 9144000"/>
              <a:gd name="connsiteY3-88" fmla="*/ 2160230 h 2260747"/>
              <a:gd name="connsiteX4-89" fmla="*/ 0 w 9144000"/>
              <a:gd name="connsiteY4-90" fmla="*/ 207230 h 2260747"/>
              <a:gd name="connsiteX0-91" fmla="*/ 0 w 9144000"/>
              <a:gd name="connsiteY0-92" fmla="*/ 207230 h 2336206"/>
              <a:gd name="connsiteX1-93" fmla="*/ 9144000 w 9144000"/>
              <a:gd name="connsiteY1-94" fmla="*/ 207230 h 2336206"/>
              <a:gd name="connsiteX2-95" fmla="*/ 9144000 w 9144000"/>
              <a:gd name="connsiteY2-96" fmla="*/ 2160230 h 2336206"/>
              <a:gd name="connsiteX3-97" fmla="*/ 0 w 9144000"/>
              <a:gd name="connsiteY3-98" fmla="*/ 2160230 h 2336206"/>
              <a:gd name="connsiteX4-99" fmla="*/ 0 w 9144000"/>
              <a:gd name="connsiteY4-100" fmla="*/ 207230 h 2336206"/>
              <a:gd name="connsiteX0-101" fmla="*/ 0 w 9144000"/>
              <a:gd name="connsiteY0-102" fmla="*/ 207230 h 2160230"/>
              <a:gd name="connsiteX1-103" fmla="*/ 9144000 w 9144000"/>
              <a:gd name="connsiteY1-104" fmla="*/ 207230 h 2160230"/>
              <a:gd name="connsiteX2-105" fmla="*/ 9144000 w 9144000"/>
              <a:gd name="connsiteY2-106" fmla="*/ 2160230 h 2160230"/>
              <a:gd name="connsiteX3-107" fmla="*/ 0 w 9144000"/>
              <a:gd name="connsiteY3-108" fmla="*/ 2160230 h 2160230"/>
              <a:gd name="connsiteX4-109" fmla="*/ 0 w 9144000"/>
              <a:gd name="connsiteY4-110" fmla="*/ 207230 h 2160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160230">
                <a:moveTo>
                  <a:pt x="0" y="207230"/>
                </a:moveTo>
                <a:cubicBezTo>
                  <a:pt x="2552700" y="-59470"/>
                  <a:pt x="6134100" y="-78520"/>
                  <a:pt x="9144000" y="207230"/>
                </a:cubicBezTo>
                <a:lnTo>
                  <a:pt x="9144000" y="2160230"/>
                </a:lnTo>
                <a:cubicBezTo>
                  <a:pt x="6096000" y="2465030"/>
                  <a:pt x="3200400" y="2465030"/>
                  <a:pt x="0" y="2160230"/>
                </a:cubicBezTo>
                <a:lnTo>
                  <a:pt x="0" y="207230"/>
                </a:lnTo>
                <a:close/>
              </a:path>
            </a:pathLst>
          </a:custGeom>
          <a:solidFill>
            <a:srgbClr val="C0D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latin typeface="微软雅黑" panose="020B0503020204020204" pitchFamily="34" charset="-122"/>
              <a:ea typeface="微软雅黑" panose="020B0503020204020204" pitchFamily="34" charset="-122"/>
            </a:endParaRPr>
          </a:p>
        </p:txBody>
      </p:sp>
      <p:sp>
        <p:nvSpPr>
          <p:cNvPr id="2" name="矩形 19"/>
          <p:cNvSpPr/>
          <p:nvPr/>
        </p:nvSpPr>
        <p:spPr>
          <a:xfrm>
            <a:off x="0" y="1693076"/>
            <a:ext cx="9144000" cy="2160230"/>
          </a:xfrm>
          <a:custGeom>
            <a:avLst/>
            <a:gdLst>
              <a:gd name="connsiteX0" fmla="*/ 0 w 9144000"/>
              <a:gd name="connsiteY0" fmla="*/ 0 h 1953000"/>
              <a:gd name="connsiteX1" fmla="*/ 9144000 w 9144000"/>
              <a:gd name="connsiteY1" fmla="*/ 0 h 1953000"/>
              <a:gd name="connsiteX2" fmla="*/ 9144000 w 9144000"/>
              <a:gd name="connsiteY2" fmla="*/ 1953000 h 1953000"/>
              <a:gd name="connsiteX3" fmla="*/ 0 w 9144000"/>
              <a:gd name="connsiteY3" fmla="*/ 1953000 h 1953000"/>
              <a:gd name="connsiteX4" fmla="*/ 0 w 9144000"/>
              <a:gd name="connsiteY4" fmla="*/ 0 h 1953000"/>
              <a:gd name="connsiteX0-1" fmla="*/ 0 w 9144000"/>
              <a:gd name="connsiteY0-2" fmla="*/ 0 h 2046133"/>
              <a:gd name="connsiteX1-3" fmla="*/ 9144000 w 9144000"/>
              <a:gd name="connsiteY1-4" fmla="*/ 0 h 2046133"/>
              <a:gd name="connsiteX2-5" fmla="*/ 9144000 w 9144000"/>
              <a:gd name="connsiteY2-6" fmla="*/ 1953000 h 2046133"/>
              <a:gd name="connsiteX3-7" fmla="*/ 0 w 9144000"/>
              <a:gd name="connsiteY3-8" fmla="*/ 1953000 h 2046133"/>
              <a:gd name="connsiteX4-9" fmla="*/ 0 w 9144000"/>
              <a:gd name="connsiteY4-10" fmla="*/ 0 h 2046133"/>
              <a:gd name="connsiteX0-11" fmla="*/ 0 w 9144000"/>
              <a:gd name="connsiteY0-12" fmla="*/ 0 h 2083137"/>
              <a:gd name="connsiteX1-13" fmla="*/ 9144000 w 9144000"/>
              <a:gd name="connsiteY1-14" fmla="*/ 0 h 2083137"/>
              <a:gd name="connsiteX2-15" fmla="*/ 9144000 w 9144000"/>
              <a:gd name="connsiteY2-16" fmla="*/ 1953000 h 2083137"/>
              <a:gd name="connsiteX3-17" fmla="*/ 0 w 9144000"/>
              <a:gd name="connsiteY3-18" fmla="*/ 1953000 h 2083137"/>
              <a:gd name="connsiteX4-19" fmla="*/ 0 w 9144000"/>
              <a:gd name="connsiteY4-20" fmla="*/ 0 h 2083137"/>
              <a:gd name="connsiteX0-21" fmla="*/ 0 w 9144000"/>
              <a:gd name="connsiteY0-22" fmla="*/ 0 h 2060275"/>
              <a:gd name="connsiteX1-23" fmla="*/ 9144000 w 9144000"/>
              <a:gd name="connsiteY1-24" fmla="*/ 0 h 2060275"/>
              <a:gd name="connsiteX2-25" fmla="*/ 9144000 w 9144000"/>
              <a:gd name="connsiteY2-26" fmla="*/ 1953000 h 2060275"/>
              <a:gd name="connsiteX3-27" fmla="*/ 0 w 9144000"/>
              <a:gd name="connsiteY3-28" fmla="*/ 1953000 h 2060275"/>
              <a:gd name="connsiteX4-29" fmla="*/ 0 w 9144000"/>
              <a:gd name="connsiteY4-30" fmla="*/ 0 h 2060275"/>
              <a:gd name="connsiteX0-31" fmla="*/ 0 w 9144000"/>
              <a:gd name="connsiteY0-32" fmla="*/ 0 h 2053517"/>
              <a:gd name="connsiteX1-33" fmla="*/ 9144000 w 9144000"/>
              <a:gd name="connsiteY1-34" fmla="*/ 0 h 2053517"/>
              <a:gd name="connsiteX2-35" fmla="*/ 9144000 w 9144000"/>
              <a:gd name="connsiteY2-36" fmla="*/ 1953000 h 2053517"/>
              <a:gd name="connsiteX3-37" fmla="*/ 0 w 9144000"/>
              <a:gd name="connsiteY3-38" fmla="*/ 1953000 h 2053517"/>
              <a:gd name="connsiteX4-39" fmla="*/ 0 w 9144000"/>
              <a:gd name="connsiteY4-40" fmla="*/ 0 h 2053517"/>
              <a:gd name="connsiteX0-41" fmla="*/ 0 w 9144000"/>
              <a:gd name="connsiteY0-42" fmla="*/ 84666 h 2138183"/>
              <a:gd name="connsiteX1-43" fmla="*/ 9144000 w 9144000"/>
              <a:gd name="connsiteY1-44" fmla="*/ 84666 h 2138183"/>
              <a:gd name="connsiteX2-45" fmla="*/ 9144000 w 9144000"/>
              <a:gd name="connsiteY2-46" fmla="*/ 2037666 h 2138183"/>
              <a:gd name="connsiteX3-47" fmla="*/ 0 w 9144000"/>
              <a:gd name="connsiteY3-48" fmla="*/ 2037666 h 2138183"/>
              <a:gd name="connsiteX4-49" fmla="*/ 0 w 9144000"/>
              <a:gd name="connsiteY4-50" fmla="*/ 84666 h 2138183"/>
              <a:gd name="connsiteX0-51" fmla="*/ 0 w 9144000"/>
              <a:gd name="connsiteY0-52" fmla="*/ 122375 h 2175892"/>
              <a:gd name="connsiteX1-53" fmla="*/ 9144000 w 9144000"/>
              <a:gd name="connsiteY1-54" fmla="*/ 122375 h 2175892"/>
              <a:gd name="connsiteX2-55" fmla="*/ 9144000 w 9144000"/>
              <a:gd name="connsiteY2-56" fmla="*/ 2075375 h 2175892"/>
              <a:gd name="connsiteX3-57" fmla="*/ 0 w 9144000"/>
              <a:gd name="connsiteY3-58" fmla="*/ 2075375 h 2175892"/>
              <a:gd name="connsiteX4-59" fmla="*/ 0 w 9144000"/>
              <a:gd name="connsiteY4-60" fmla="*/ 122375 h 2175892"/>
              <a:gd name="connsiteX0-61" fmla="*/ 0 w 9144000"/>
              <a:gd name="connsiteY0-62" fmla="*/ 172624 h 2226141"/>
              <a:gd name="connsiteX1-63" fmla="*/ 9144000 w 9144000"/>
              <a:gd name="connsiteY1-64" fmla="*/ 172624 h 2226141"/>
              <a:gd name="connsiteX2-65" fmla="*/ 9144000 w 9144000"/>
              <a:gd name="connsiteY2-66" fmla="*/ 2125624 h 2226141"/>
              <a:gd name="connsiteX3-67" fmla="*/ 0 w 9144000"/>
              <a:gd name="connsiteY3-68" fmla="*/ 2125624 h 2226141"/>
              <a:gd name="connsiteX4-69" fmla="*/ 0 w 9144000"/>
              <a:gd name="connsiteY4-70" fmla="*/ 172624 h 2226141"/>
              <a:gd name="connsiteX0-71" fmla="*/ 0 w 9144000"/>
              <a:gd name="connsiteY0-72" fmla="*/ 179232 h 2232749"/>
              <a:gd name="connsiteX1-73" fmla="*/ 9144000 w 9144000"/>
              <a:gd name="connsiteY1-74" fmla="*/ 179232 h 2232749"/>
              <a:gd name="connsiteX2-75" fmla="*/ 9144000 w 9144000"/>
              <a:gd name="connsiteY2-76" fmla="*/ 2132232 h 2232749"/>
              <a:gd name="connsiteX3-77" fmla="*/ 0 w 9144000"/>
              <a:gd name="connsiteY3-78" fmla="*/ 2132232 h 2232749"/>
              <a:gd name="connsiteX4-79" fmla="*/ 0 w 9144000"/>
              <a:gd name="connsiteY4-80" fmla="*/ 179232 h 2232749"/>
              <a:gd name="connsiteX0-81" fmla="*/ 0 w 9144000"/>
              <a:gd name="connsiteY0-82" fmla="*/ 207230 h 2260747"/>
              <a:gd name="connsiteX1-83" fmla="*/ 9144000 w 9144000"/>
              <a:gd name="connsiteY1-84" fmla="*/ 207230 h 2260747"/>
              <a:gd name="connsiteX2-85" fmla="*/ 9144000 w 9144000"/>
              <a:gd name="connsiteY2-86" fmla="*/ 2160230 h 2260747"/>
              <a:gd name="connsiteX3-87" fmla="*/ 0 w 9144000"/>
              <a:gd name="connsiteY3-88" fmla="*/ 2160230 h 2260747"/>
              <a:gd name="connsiteX4-89" fmla="*/ 0 w 9144000"/>
              <a:gd name="connsiteY4-90" fmla="*/ 207230 h 2260747"/>
              <a:gd name="connsiteX0-91" fmla="*/ 0 w 9144000"/>
              <a:gd name="connsiteY0-92" fmla="*/ 207230 h 2336206"/>
              <a:gd name="connsiteX1-93" fmla="*/ 9144000 w 9144000"/>
              <a:gd name="connsiteY1-94" fmla="*/ 207230 h 2336206"/>
              <a:gd name="connsiteX2-95" fmla="*/ 9144000 w 9144000"/>
              <a:gd name="connsiteY2-96" fmla="*/ 2160230 h 2336206"/>
              <a:gd name="connsiteX3-97" fmla="*/ 0 w 9144000"/>
              <a:gd name="connsiteY3-98" fmla="*/ 2160230 h 2336206"/>
              <a:gd name="connsiteX4-99" fmla="*/ 0 w 9144000"/>
              <a:gd name="connsiteY4-100" fmla="*/ 207230 h 2336206"/>
              <a:gd name="connsiteX0-101" fmla="*/ 0 w 9144000"/>
              <a:gd name="connsiteY0-102" fmla="*/ 207230 h 2160230"/>
              <a:gd name="connsiteX1-103" fmla="*/ 9144000 w 9144000"/>
              <a:gd name="connsiteY1-104" fmla="*/ 207230 h 2160230"/>
              <a:gd name="connsiteX2-105" fmla="*/ 9144000 w 9144000"/>
              <a:gd name="connsiteY2-106" fmla="*/ 2160230 h 2160230"/>
              <a:gd name="connsiteX3-107" fmla="*/ 0 w 9144000"/>
              <a:gd name="connsiteY3-108" fmla="*/ 2160230 h 2160230"/>
              <a:gd name="connsiteX4-109" fmla="*/ 0 w 9144000"/>
              <a:gd name="connsiteY4-110" fmla="*/ 207230 h 2160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160230">
                <a:moveTo>
                  <a:pt x="0" y="207230"/>
                </a:moveTo>
                <a:cubicBezTo>
                  <a:pt x="2552700" y="-59470"/>
                  <a:pt x="6134100" y="-78520"/>
                  <a:pt x="9144000" y="207230"/>
                </a:cubicBezTo>
                <a:lnTo>
                  <a:pt x="9144000" y="2160230"/>
                </a:lnTo>
                <a:cubicBezTo>
                  <a:pt x="6096000" y="2465030"/>
                  <a:pt x="3200400" y="2465030"/>
                  <a:pt x="0" y="2160230"/>
                </a:cubicBezTo>
                <a:lnTo>
                  <a:pt x="0" y="207230"/>
                </a:lnTo>
                <a:close/>
              </a:path>
            </a:pathLst>
          </a:custGeom>
          <a:solidFill>
            <a:srgbClr val="73A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latin typeface="微软雅黑" panose="020B0503020204020204" pitchFamily="34" charset="-122"/>
              <a:ea typeface="微软雅黑" panose="020B0503020204020204" pitchFamily="34" charset="-122"/>
            </a:endParaRPr>
          </a:p>
        </p:txBody>
      </p:sp>
      <p:sp>
        <p:nvSpPr>
          <p:cNvPr id="7" name="矩形 19"/>
          <p:cNvSpPr/>
          <p:nvPr/>
        </p:nvSpPr>
        <p:spPr>
          <a:xfrm>
            <a:off x="0" y="1540676"/>
            <a:ext cx="9144000" cy="2160230"/>
          </a:xfrm>
          <a:custGeom>
            <a:avLst/>
            <a:gdLst>
              <a:gd name="connsiteX0" fmla="*/ 0 w 9144000"/>
              <a:gd name="connsiteY0" fmla="*/ 0 h 1953000"/>
              <a:gd name="connsiteX1" fmla="*/ 9144000 w 9144000"/>
              <a:gd name="connsiteY1" fmla="*/ 0 h 1953000"/>
              <a:gd name="connsiteX2" fmla="*/ 9144000 w 9144000"/>
              <a:gd name="connsiteY2" fmla="*/ 1953000 h 1953000"/>
              <a:gd name="connsiteX3" fmla="*/ 0 w 9144000"/>
              <a:gd name="connsiteY3" fmla="*/ 1953000 h 1953000"/>
              <a:gd name="connsiteX4" fmla="*/ 0 w 9144000"/>
              <a:gd name="connsiteY4" fmla="*/ 0 h 1953000"/>
              <a:gd name="connsiteX0-1" fmla="*/ 0 w 9144000"/>
              <a:gd name="connsiteY0-2" fmla="*/ 0 h 2046133"/>
              <a:gd name="connsiteX1-3" fmla="*/ 9144000 w 9144000"/>
              <a:gd name="connsiteY1-4" fmla="*/ 0 h 2046133"/>
              <a:gd name="connsiteX2-5" fmla="*/ 9144000 w 9144000"/>
              <a:gd name="connsiteY2-6" fmla="*/ 1953000 h 2046133"/>
              <a:gd name="connsiteX3-7" fmla="*/ 0 w 9144000"/>
              <a:gd name="connsiteY3-8" fmla="*/ 1953000 h 2046133"/>
              <a:gd name="connsiteX4-9" fmla="*/ 0 w 9144000"/>
              <a:gd name="connsiteY4-10" fmla="*/ 0 h 2046133"/>
              <a:gd name="connsiteX0-11" fmla="*/ 0 w 9144000"/>
              <a:gd name="connsiteY0-12" fmla="*/ 0 h 2083137"/>
              <a:gd name="connsiteX1-13" fmla="*/ 9144000 w 9144000"/>
              <a:gd name="connsiteY1-14" fmla="*/ 0 h 2083137"/>
              <a:gd name="connsiteX2-15" fmla="*/ 9144000 w 9144000"/>
              <a:gd name="connsiteY2-16" fmla="*/ 1953000 h 2083137"/>
              <a:gd name="connsiteX3-17" fmla="*/ 0 w 9144000"/>
              <a:gd name="connsiteY3-18" fmla="*/ 1953000 h 2083137"/>
              <a:gd name="connsiteX4-19" fmla="*/ 0 w 9144000"/>
              <a:gd name="connsiteY4-20" fmla="*/ 0 h 2083137"/>
              <a:gd name="connsiteX0-21" fmla="*/ 0 w 9144000"/>
              <a:gd name="connsiteY0-22" fmla="*/ 0 h 2060275"/>
              <a:gd name="connsiteX1-23" fmla="*/ 9144000 w 9144000"/>
              <a:gd name="connsiteY1-24" fmla="*/ 0 h 2060275"/>
              <a:gd name="connsiteX2-25" fmla="*/ 9144000 w 9144000"/>
              <a:gd name="connsiteY2-26" fmla="*/ 1953000 h 2060275"/>
              <a:gd name="connsiteX3-27" fmla="*/ 0 w 9144000"/>
              <a:gd name="connsiteY3-28" fmla="*/ 1953000 h 2060275"/>
              <a:gd name="connsiteX4-29" fmla="*/ 0 w 9144000"/>
              <a:gd name="connsiteY4-30" fmla="*/ 0 h 2060275"/>
              <a:gd name="connsiteX0-31" fmla="*/ 0 w 9144000"/>
              <a:gd name="connsiteY0-32" fmla="*/ 0 h 2053517"/>
              <a:gd name="connsiteX1-33" fmla="*/ 9144000 w 9144000"/>
              <a:gd name="connsiteY1-34" fmla="*/ 0 h 2053517"/>
              <a:gd name="connsiteX2-35" fmla="*/ 9144000 w 9144000"/>
              <a:gd name="connsiteY2-36" fmla="*/ 1953000 h 2053517"/>
              <a:gd name="connsiteX3-37" fmla="*/ 0 w 9144000"/>
              <a:gd name="connsiteY3-38" fmla="*/ 1953000 h 2053517"/>
              <a:gd name="connsiteX4-39" fmla="*/ 0 w 9144000"/>
              <a:gd name="connsiteY4-40" fmla="*/ 0 h 2053517"/>
              <a:gd name="connsiteX0-41" fmla="*/ 0 w 9144000"/>
              <a:gd name="connsiteY0-42" fmla="*/ 84666 h 2138183"/>
              <a:gd name="connsiteX1-43" fmla="*/ 9144000 w 9144000"/>
              <a:gd name="connsiteY1-44" fmla="*/ 84666 h 2138183"/>
              <a:gd name="connsiteX2-45" fmla="*/ 9144000 w 9144000"/>
              <a:gd name="connsiteY2-46" fmla="*/ 2037666 h 2138183"/>
              <a:gd name="connsiteX3-47" fmla="*/ 0 w 9144000"/>
              <a:gd name="connsiteY3-48" fmla="*/ 2037666 h 2138183"/>
              <a:gd name="connsiteX4-49" fmla="*/ 0 w 9144000"/>
              <a:gd name="connsiteY4-50" fmla="*/ 84666 h 2138183"/>
              <a:gd name="connsiteX0-51" fmla="*/ 0 w 9144000"/>
              <a:gd name="connsiteY0-52" fmla="*/ 122375 h 2175892"/>
              <a:gd name="connsiteX1-53" fmla="*/ 9144000 w 9144000"/>
              <a:gd name="connsiteY1-54" fmla="*/ 122375 h 2175892"/>
              <a:gd name="connsiteX2-55" fmla="*/ 9144000 w 9144000"/>
              <a:gd name="connsiteY2-56" fmla="*/ 2075375 h 2175892"/>
              <a:gd name="connsiteX3-57" fmla="*/ 0 w 9144000"/>
              <a:gd name="connsiteY3-58" fmla="*/ 2075375 h 2175892"/>
              <a:gd name="connsiteX4-59" fmla="*/ 0 w 9144000"/>
              <a:gd name="connsiteY4-60" fmla="*/ 122375 h 2175892"/>
              <a:gd name="connsiteX0-61" fmla="*/ 0 w 9144000"/>
              <a:gd name="connsiteY0-62" fmla="*/ 172624 h 2226141"/>
              <a:gd name="connsiteX1-63" fmla="*/ 9144000 w 9144000"/>
              <a:gd name="connsiteY1-64" fmla="*/ 172624 h 2226141"/>
              <a:gd name="connsiteX2-65" fmla="*/ 9144000 w 9144000"/>
              <a:gd name="connsiteY2-66" fmla="*/ 2125624 h 2226141"/>
              <a:gd name="connsiteX3-67" fmla="*/ 0 w 9144000"/>
              <a:gd name="connsiteY3-68" fmla="*/ 2125624 h 2226141"/>
              <a:gd name="connsiteX4-69" fmla="*/ 0 w 9144000"/>
              <a:gd name="connsiteY4-70" fmla="*/ 172624 h 2226141"/>
              <a:gd name="connsiteX0-71" fmla="*/ 0 w 9144000"/>
              <a:gd name="connsiteY0-72" fmla="*/ 179232 h 2232749"/>
              <a:gd name="connsiteX1-73" fmla="*/ 9144000 w 9144000"/>
              <a:gd name="connsiteY1-74" fmla="*/ 179232 h 2232749"/>
              <a:gd name="connsiteX2-75" fmla="*/ 9144000 w 9144000"/>
              <a:gd name="connsiteY2-76" fmla="*/ 2132232 h 2232749"/>
              <a:gd name="connsiteX3-77" fmla="*/ 0 w 9144000"/>
              <a:gd name="connsiteY3-78" fmla="*/ 2132232 h 2232749"/>
              <a:gd name="connsiteX4-79" fmla="*/ 0 w 9144000"/>
              <a:gd name="connsiteY4-80" fmla="*/ 179232 h 2232749"/>
              <a:gd name="connsiteX0-81" fmla="*/ 0 w 9144000"/>
              <a:gd name="connsiteY0-82" fmla="*/ 207230 h 2260747"/>
              <a:gd name="connsiteX1-83" fmla="*/ 9144000 w 9144000"/>
              <a:gd name="connsiteY1-84" fmla="*/ 207230 h 2260747"/>
              <a:gd name="connsiteX2-85" fmla="*/ 9144000 w 9144000"/>
              <a:gd name="connsiteY2-86" fmla="*/ 2160230 h 2260747"/>
              <a:gd name="connsiteX3-87" fmla="*/ 0 w 9144000"/>
              <a:gd name="connsiteY3-88" fmla="*/ 2160230 h 2260747"/>
              <a:gd name="connsiteX4-89" fmla="*/ 0 w 9144000"/>
              <a:gd name="connsiteY4-90" fmla="*/ 207230 h 2260747"/>
              <a:gd name="connsiteX0-91" fmla="*/ 0 w 9144000"/>
              <a:gd name="connsiteY0-92" fmla="*/ 207230 h 2336206"/>
              <a:gd name="connsiteX1-93" fmla="*/ 9144000 w 9144000"/>
              <a:gd name="connsiteY1-94" fmla="*/ 207230 h 2336206"/>
              <a:gd name="connsiteX2-95" fmla="*/ 9144000 w 9144000"/>
              <a:gd name="connsiteY2-96" fmla="*/ 2160230 h 2336206"/>
              <a:gd name="connsiteX3-97" fmla="*/ 0 w 9144000"/>
              <a:gd name="connsiteY3-98" fmla="*/ 2160230 h 2336206"/>
              <a:gd name="connsiteX4-99" fmla="*/ 0 w 9144000"/>
              <a:gd name="connsiteY4-100" fmla="*/ 207230 h 2336206"/>
              <a:gd name="connsiteX0-101" fmla="*/ 0 w 9144000"/>
              <a:gd name="connsiteY0-102" fmla="*/ 207230 h 2160230"/>
              <a:gd name="connsiteX1-103" fmla="*/ 9144000 w 9144000"/>
              <a:gd name="connsiteY1-104" fmla="*/ 207230 h 2160230"/>
              <a:gd name="connsiteX2-105" fmla="*/ 9144000 w 9144000"/>
              <a:gd name="connsiteY2-106" fmla="*/ 2160230 h 2160230"/>
              <a:gd name="connsiteX3-107" fmla="*/ 0 w 9144000"/>
              <a:gd name="connsiteY3-108" fmla="*/ 2160230 h 2160230"/>
              <a:gd name="connsiteX4-109" fmla="*/ 0 w 9144000"/>
              <a:gd name="connsiteY4-110" fmla="*/ 207230 h 2160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00" h="2160230">
                <a:moveTo>
                  <a:pt x="0" y="207230"/>
                </a:moveTo>
                <a:cubicBezTo>
                  <a:pt x="2552700" y="-59470"/>
                  <a:pt x="6134100" y="-78520"/>
                  <a:pt x="9144000" y="207230"/>
                </a:cubicBezTo>
                <a:lnTo>
                  <a:pt x="9144000" y="2160230"/>
                </a:lnTo>
                <a:cubicBezTo>
                  <a:pt x="6096000" y="2465030"/>
                  <a:pt x="3200400" y="2465030"/>
                  <a:pt x="0" y="2160230"/>
                </a:cubicBezTo>
                <a:lnTo>
                  <a:pt x="0" y="207230"/>
                </a:lnTo>
                <a:close/>
              </a:path>
            </a:pathLst>
          </a:custGeom>
          <a:solidFill>
            <a:srgbClr val="1562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latin typeface="微软雅黑" panose="020B0503020204020204" pitchFamily="34" charset="-122"/>
                <a:ea typeface="微软雅黑" panose="020B0503020204020204" pitchFamily="34" charset="-122"/>
              </a:rPr>
              <a:t>G</a:t>
            </a:r>
            <a:r>
              <a:rPr lang="en-US" altLang="zh-CN" sz="4800" b="1" dirty="0">
                <a:latin typeface="微软雅黑" panose="020B0503020204020204" pitchFamily="34" charset="-122"/>
                <a:ea typeface="微软雅黑" panose="020B0503020204020204" pitchFamily="34" charset="-122"/>
              </a:rPr>
              <a:t>roup Project</a:t>
            </a:r>
            <a:endParaRPr lang="en-US" altLang="zh-CN" sz="4800" b="1" dirty="0">
              <a:latin typeface="微软雅黑" panose="020B0503020204020204" pitchFamily="34" charset="-122"/>
              <a:ea typeface="微软雅黑" panose="020B0503020204020204" pitchFamily="34" charset="-122"/>
            </a:endParaRPr>
          </a:p>
        </p:txBody>
      </p:sp>
      <p:sp>
        <p:nvSpPr>
          <p:cNvPr id="6" name="副标题 7"/>
          <p:cNvSpPr txBox="1"/>
          <p:nvPr/>
        </p:nvSpPr>
        <p:spPr bwMode="auto">
          <a:xfrm>
            <a:off x="4844226" y="4642846"/>
            <a:ext cx="4155901" cy="179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eaLnBrk="1" hangingPunct="1">
              <a:buNone/>
              <a:defRPr/>
            </a:pPr>
            <a:r>
              <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rPr>
              <a:t>Reported by </a:t>
            </a:r>
            <a:r>
              <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sym typeface="+mn-ea"/>
              </a:rPr>
              <a:t>09020119 </a:t>
            </a:r>
            <a:r>
              <a:rPr lang="zh-CN" altLang="en-US" sz="2000" dirty="0">
                <a:solidFill>
                  <a:srgbClr val="15627D"/>
                </a:solidFill>
                <a:latin typeface="Tahoma" panose="020B0604030504040204" pitchFamily="34" charset="0"/>
                <a:ea typeface="Tahoma" panose="020B0604030504040204" pitchFamily="34" charset="0"/>
                <a:cs typeface="Tahoma" panose="020B0604030504040204" pitchFamily="34" charset="0"/>
                <a:sym typeface="+mn-ea"/>
              </a:rPr>
              <a:t>陈闵恒</a:t>
            </a:r>
            <a:endPar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endParaRPr>
          </a:p>
          <a:p>
            <a:pPr marL="0" indent="0" algn="r" eaLnBrk="1" hangingPunct="1">
              <a:buNone/>
              <a:defRPr/>
            </a:pPr>
            <a:endParaRPr lang="en-US" altLang="zh-CN" sz="2400" b="1" dirty="0">
              <a:solidFill>
                <a:srgbClr val="15627D"/>
              </a:solidFill>
              <a:latin typeface="Tahoma" panose="020B0604030504040204" pitchFamily="34" charset="0"/>
              <a:ea typeface="Tahoma" panose="020B0604030504040204" pitchFamily="34" charset="0"/>
              <a:cs typeface="Tahoma" panose="020B0604030504040204" pitchFamily="34" charset="0"/>
            </a:endParaRPr>
          </a:p>
          <a:p>
            <a:pPr marL="0" indent="0" algn="r" eaLnBrk="1" hangingPunct="1">
              <a:buNone/>
              <a:defRPr/>
            </a:pPr>
            <a:r>
              <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rPr>
              <a:t>Group</a:t>
            </a:r>
            <a:r>
              <a:rPr lang="zh-CN" altLang="en-US" sz="2000" dirty="0">
                <a:solidFill>
                  <a:srgbClr val="15627D"/>
                </a:solidFill>
                <a:latin typeface="Tahoma" panose="020B0604030504040204" pitchFamily="34" charset="0"/>
                <a:ea typeface="Tahoma" panose="020B0604030504040204" pitchFamily="34" charset="0"/>
                <a:cs typeface="Tahoma" panose="020B0604030504040204" pitchFamily="34" charset="0"/>
              </a:rPr>
              <a:t>：</a:t>
            </a:r>
            <a:r>
              <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rPr>
              <a:t>09020115 </a:t>
            </a:r>
            <a:r>
              <a:rPr lang="zh-CN" altLang="en-US" sz="2000" dirty="0">
                <a:solidFill>
                  <a:srgbClr val="15627D"/>
                </a:solidFill>
                <a:latin typeface="Tahoma" panose="020B0604030504040204" pitchFamily="34" charset="0"/>
                <a:ea typeface="Tahoma" panose="020B0604030504040204" pitchFamily="34" charset="0"/>
                <a:cs typeface="Tahoma" panose="020B0604030504040204" pitchFamily="34" charset="0"/>
              </a:rPr>
              <a:t>张星喆</a:t>
            </a:r>
            <a:endPar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endParaRPr>
          </a:p>
          <a:p>
            <a:pPr marL="0" indent="0" algn="r" eaLnBrk="1" hangingPunct="1">
              <a:buNone/>
              <a:defRPr/>
            </a:pPr>
            <a:r>
              <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rPr>
              <a:t>09020119 </a:t>
            </a:r>
            <a:r>
              <a:rPr lang="zh-CN" altLang="en-US" sz="2000" dirty="0">
                <a:solidFill>
                  <a:srgbClr val="15627D"/>
                </a:solidFill>
                <a:latin typeface="Tahoma" panose="020B0604030504040204" pitchFamily="34" charset="0"/>
                <a:ea typeface="Tahoma" panose="020B0604030504040204" pitchFamily="34" charset="0"/>
                <a:cs typeface="Tahoma" panose="020B0604030504040204" pitchFamily="34" charset="0"/>
              </a:rPr>
              <a:t>陈闵恒</a:t>
            </a:r>
            <a:endParaRPr lang="en-US" altLang="zh-CN" sz="2000" dirty="0">
              <a:solidFill>
                <a:srgbClr val="15627D"/>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Recognition</a:t>
            </a:r>
            <a:endParaRPr lang="en-US" altLang="zh-CN" sz="4000" dirty="0"/>
          </a:p>
        </p:txBody>
      </p:sp>
      <p:sp>
        <p:nvSpPr>
          <p:cNvPr id="3" name="文本框 2"/>
          <p:cNvSpPr txBox="1"/>
          <p:nvPr/>
        </p:nvSpPr>
        <p:spPr>
          <a:xfrm>
            <a:off x="658495" y="1444625"/>
            <a:ext cx="8347075" cy="1984375"/>
          </a:xfrm>
          <a:prstGeom prst="rect">
            <a:avLst/>
          </a:prstGeom>
          <a:noFill/>
        </p:spPr>
        <p:txBody>
          <a:bodyPr wrap="square" rtlCol="0" anchor="t">
            <a:noAutofit/>
          </a:bodyPr>
          <a:p>
            <a:pPr marL="342900" lvl="0" indent="-342900" algn="l">
              <a:buClrTx/>
              <a:buSzTx/>
              <a:buFont typeface="Arial" panose="020B0604020202020204" pitchFamily="34" charset="0"/>
              <a:buChar char="•"/>
            </a:pPr>
            <a:r>
              <a:rPr lang="en-US" altLang="zh-CN" sz="2400" b="1" dirty="0">
                <a:solidFill>
                  <a:srgbClr val="04617B"/>
                </a:solidFill>
                <a:latin typeface="+mj-lt"/>
                <a:ea typeface="微软雅黑" panose="020B0503020204020204" pitchFamily="34" charset="-122"/>
                <a:cs typeface="Arial" panose="020B0604020202020204" pitchFamily="34" charset="0"/>
                <a:sym typeface="+mn-ea"/>
              </a:rPr>
              <a:t>HOG </a:t>
            </a:r>
            <a:r>
              <a:rPr lang="en-US" altLang="zh-CN" sz="2400" dirty="0">
                <a:latin typeface="+mj-lt"/>
                <a:ea typeface="微软雅黑" panose="020B0503020204020204" pitchFamily="34" charset="-122"/>
                <a:cs typeface="Arial" panose="020B0604020202020204" pitchFamily="34" charset="0"/>
                <a:sym typeface="+mn-ea"/>
              </a:rPr>
              <a:t>feature has been proved efficient in human detection.</a:t>
            </a:r>
            <a:endParaRPr lang="en-US" altLang="zh-CN" sz="2400" dirty="0">
              <a:latin typeface="+mj-lt"/>
              <a:ea typeface="微软雅黑" panose="020B0503020204020204" pitchFamily="34" charset="-122"/>
              <a:cs typeface="Arial" panose="020B0604020202020204" pitchFamily="34" charset="0"/>
              <a:sym typeface="+mn-ea"/>
            </a:endParaRPr>
          </a:p>
          <a:p>
            <a:pPr marL="342900" lvl="0" indent="-342900" algn="l">
              <a:buClrTx/>
              <a:buSzTx/>
              <a:buFont typeface="Arial" panose="020B0604020202020204" pitchFamily="34" charset="0"/>
              <a:buChar char="•"/>
            </a:pPr>
            <a:r>
              <a:rPr lang="en-US" altLang="zh-CN" sz="2400" dirty="0">
                <a:latin typeface="+mj-lt"/>
                <a:ea typeface="微软雅黑" panose="020B0503020204020204" pitchFamily="34" charset="-122"/>
                <a:cs typeface="Arial" panose="020B0604020202020204" pitchFamily="34" charset="0"/>
                <a:sym typeface="+mn-ea"/>
              </a:rPr>
              <a:t>The process of extracting HOG features in our method can be divided into three steps. </a:t>
            </a:r>
            <a:endParaRPr lang="en-US" altLang="zh-CN" sz="2400" dirty="0">
              <a:latin typeface="+mj-lt"/>
              <a:ea typeface="微软雅黑" panose="020B0503020204020204" pitchFamily="34" charset="-122"/>
              <a:cs typeface="Arial" panose="020B0604020202020204" pitchFamily="34" charset="0"/>
              <a:sym typeface="+mn-ea"/>
            </a:endParaRPr>
          </a:p>
          <a:p>
            <a:pPr marL="800100" lvl="1" indent="-342900" algn="l">
              <a:buClrTx/>
              <a:buSzTx/>
              <a:buFont typeface="Arial" panose="020B0604020202020204" pitchFamily="34" charset="0"/>
              <a:buChar char="•"/>
            </a:pPr>
            <a:r>
              <a:rPr lang="en-US" altLang="zh-CN" sz="2400" dirty="0">
                <a:latin typeface="+mj-lt"/>
                <a:ea typeface="微软雅黑" panose="020B0503020204020204" pitchFamily="34" charset="-122"/>
                <a:cs typeface="Arial" panose="020B0604020202020204" pitchFamily="34" charset="0"/>
                <a:sym typeface="+mn-ea"/>
              </a:rPr>
              <a:t>resize image to the size same as the input image of the detection network</a:t>
            </a:r>
            <a:endParaRPr lang="en-US" altLang="zh-CN" sz="2400" dirty="0">
              <a:latin typeface="+mj-lt"/>
              <a:ea typeface="微软雅黑" panose="020B0503020204020204" pitchFamily="34" charset="-122"/>
              <a:cs typeface="Arial" panose="020B0604020202020204" pitchFamily="34" charset="0"/>
              <a:sym typeface="+mn-ea"/>
            </a:endParaRPr>
          </a:p>
          <a:p>
            <a:pPr marL="800100" lvl="1" indent="-342900" algn="l">
              <a:buClrTx/>
              <a:buSzTx/>
              <a:buFont typeface="Arial" panose="020B0604020202020204" pitchFamily="34" charset="0"/>
              <a:buChar char="•"/>
            </a:pPr>
            <a:r>
              <a:rPr lang="en-US" altLang="zh-CN" sz="2400" dirty="0">
                <a:latin typeface="+mj-lt"/>
                <a:ea typeface="微软雅黑" panose="020B0503020204020204" pitchFamily="34" charset="-122"/>
                <a:cs typeface="Arial" panose="020B0604020202020204" pitchFamily="34" charset="0"/>
                <a:sym typeface="+mn-ea"/>
              </a:rPr>
              <a:t>convert it from RGB image to grayscale image</a:t>
            </a:r>
            <a:endParaRPr lang="en-US" altLang="zh-CN" sz="2400" dirty="0">
              <a:latin typeface="+mj-lt"/>
              <a:ea typeface="微软雅黑" panose="020B0503020204020204" pitchFamily="34" charset="-122"/>
              <a:cs typeface="Arial" panose="020B0604020202020204" pitchFamily="34" charset="0"/>
              <a:sym typeface="+mn-ea"/>
            </a:endParaRPr>
          </a:p>
          <a:p>
            <a:pPr marL="800100" lvl="1" indent="-342900" algn="l">
              <a:buClrTx/>
              <a:buSzTx/>
              <a:buFont typeface="Arial" panose="020B0604020202020204" pitchFamily="34" charset="0"/>
              <a:buChar char="•"/>
            </a:pPr>
            <a:r>
              <a:rPr lang="en-US" altLang="zh-CN" sz="2400" dirty="0">
                <a:latin typeface="+mj-lt"/>
                <a:ea typeface="微软雅黑" panose="020B0503020204020204" pitchFamily="34" charset="-122"/>
                <a:cs typeface="Arial" panose="020B0604020202020204" pitchFamily="34" charset="0"/>
                <a:sym typeface="+mn-ea"/>
              </a:rPr>
              <a:t>extract its HOG features from this grayscale image.</a:t>
            </a:r>
            <a:endParaRPr lang="en-US" altLang="zh-CN" sz="2400" dirty="0">
              <a:latin typeface="+mj-lt"/>
              <a:ea typeface="微软雅黑" panose="020B0503020204020204" pitchFamily="34" charset="-122"/>
              <a:cs typeface="Arial" panose="020B0604020202020204" pitchFamily="34" charset="0"/>
              <a:sym typeface="+mn-ea"/>
            </a:endParaRPr>
          </a:p>
        </p:txBody>
      </p:sp>
      <p:pic>
        <p:nvPicPr>
          <p:cNvPr id="6" name="图片 5" descr="Figure_3"/>
          <p:cNvPicPr>
            <a:picLocks noChangeAspect="1"/>
          </p:cNvPicPr>
          <p:nvPr/>
        </p:nvPicPr>
        <p:blipFill>
          <a:blip r:embed="rId1"/>
          <a:stretch>
            <a:fillRect/>
          </a:stretch>
        </p:blipFill>
        <p:spPr>
          <a:xfrm>
            <a:off x="1108710" y="4127500"/>
            <a:ext cx="7620000" cy="19050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Recognition</a:t>
            </a:r>
            <a:endParaRPr lang="en-US" altLang="zh-CN" sz="4000" dirty="0"/>
          </a:p>
        </p:txBody>
      </p:sp>
      <p:sp>
        <p:nvSpPr>
          <p:cNvPr id="4" name="文本框 3"/>
          <p:cNvSpPr txBox="1"/>
          <p:nvPr/>
        </p:nvSpPr>
        <p:spPr>
          <a:xfrm>
            <a:off x="1007110" y="1540510"/>
            <a:ext cx="7595870" cy="1887855"/>
          </a:xfrm>
          <a:prstGeom prst="rect">
            <a:avLst/>
          </a:prstGeom>
          <a:noFill/>
        </p:spPr>
        <p:txBody>
          <a:bodyPr wrap="square" rtlCol="0">
            <a:noAutofit/>
          </a:bodyPr>
          <a:p>
            <a:pPr marL="342900" indent="-342900">
              <a:buFont typeface="Arial" panose="020B0604020202020204" pitchFamily="34" charset="0"/>
              <a:buChar char="•"/>
            </a:pPr>
            <a:r>
              <a:rPr lang="en-US" altLang="zh-CN" sz="2400" b="1" dirty="0">
                <a:solidFill>
                  <a:srgbClr val="04617B"/>
                </a:solidFill>
                <a:latin typeface="+mj-lt"/>
                <a:ea typeface="微软雅黑" panose="020B0503020204020204" pitchFamily="34" charset="-122"/>
                <a:cs typeface="Arial" panose="020B0604020202020204" pitchFamily="34" charset="0"/>
                <a:sym typeface="+mn-ea"/>
              </a:rPr>
              <a:t>Feature extracted by CNN</a:t>
            </a:r>
            <a:endParaRPr lang="en-US" altLang="zh-CN" sz="2400" b="1" dirty="0">
              <a:solidFill>
                <a:srgbClr val="04617B"/>
              </a:solidFill>
              <a:latin typeface="+mj-lt"/>
              <a:ea typeface="微软雅黑" panose="020B0503020204020204" pitchFamily="34" charset="-122"/>
              <a:cs typeface="Arial" panose="020B0604020202020204" pitchFamily="34" charset="0"/>
              <a:sym typeface="+mn-ea"/>
            </a:endParaRPr>
          </a:p>
          <a:p>
            <a:pPr marL="342900" indent="-342900">
              <a:buFont typeface="Arial" panose="020B0604020202020204" pitchFamily="34" charset="0"/>
              <a:buChar char="•"/>
            </a:pPr>
            <a:r>
              <a:rPr lang="en-US" altLang="zh-CN" sz="2400" dirty="0">
                <a:latin typeface="+mj-lt"/>
                <a:ea typeface="微软雅黑" panose="020B0503020204020204" pitchFamily="34" charset="-122"/>
                <a:cs typeface="Arial" panose="020B0604020202020204" pitchFamily="34" charset="0"/>
                <a:sym typeface="+mn-ea"/>
              </a:rPr>
              <a:t>A pre-trained neural network can extract the feature maps it needs</a:t>
            </a:r>
            <a:endParaRPr lang="en-US" altLang="zh-CN" sz="2400" dirty="0">
              <a:latin typeface="+mj-lt"/>
              <a:ea typeface="微软雅黑" panose="020B0503020204020204" pitchFamily="34" charset="-122"/>
              <a:cs typeface="Arial" panose="020B0604020202020204" pitchFamily="34" charset="0"/>
              <a:sym typeface="+mn-ea"/>
            </a:endParaRPr>
          </a:p>
        </p:txBody>
      </p:sp>
      <p:pic>
        <p:nvPicPr>
          <p:cNvPr id="103" name="图片 102"/>
          <p:cNvPicPr/>
          <p:nvPr/>
        </p:nvPicPr>
        <p:blipFill>
          <a:blip r:embed="rId1"/>
          <a:stretch>
            <a:fillRect/>
          </a:stretch>
        </p:blipFill>
        <p:spPr>
          <a:xfrm>
            <a:off x="2228215" y="3311208"/>
            <a:ext cx="4514850" cy="21621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Recognition</a:t>
            </a:r>
            <a:endParaRPr lang="en-US" altLang="zh-CN" sz="4000" dirty="0"/>
          </a:p>
        </p:txBody>
      </p:sp>
      <p:sp>
        <p:nvSpPr>
          <p:cNvPr id="4" name="文本框 3"/>
          <p:cNvSpPr txBox="1"/>
          <p:nvPr/>
        </p:nvSpPr>
        <p:spPr>
          <a:xfrm>
            <a:off x="208280" y="1188720"/>
            <a:ext cx="9201150" cy="1887855"/>
          </a:xfrm>
          <a:prstGeom prst="rect">
            <a:avLst/>
          </a:prstGeom>
          <a:noFill/>
        </p:spPr>
        <p:txBody>
          <a:bodyPr wrap="square" rtlCol="0">
            <a:noAutofit/>
          </a:bodyPr>
          <a:p>
            <a:pPr marL="342900" indent="-342900" algn="l">
              <a:buClrTx/>
              <a:buSzTx/>
              <a:buFont typeface="Arial" panose="020B0604020202020204" pitchFamily="34" charset="0"/>
              <a:buChar char="•"/>
            </a:pPr>
            <a:r>
              <a:rPr lang="en-US" altLang="zh-CN" sz="2400" b="1" dirty="0">
                <a:solidFill>
                  <a:srgbClr val="04617B"/>
                </a:solidFill>
                <a:latin typeface="+mj-lt"/>
                <a:ea typeface="微软雅黑" panose="020B0503020204020204" pitchFamily="34" charset="-122"/>
                <a:cs typeface="Arial" panose="020B0604020202020204" pitchFamily="34" charset="0"/>
                <a:sym typeface="+mn-ea"/>
              </a:rPr>
              <a:t>DBSCAN:</a:t>
            </a:r>
            <a:r>
              <a:rPr lang="en-US" altLang="zh-CN" sz="2400" dirty="0">
                <a:solidFill>
                  <a:schemeClr val="tx1"/>
                </a:solidFill>
                <a:latin typeface="+mj-lt"/>
                <a:ea typeface="微软雅黑" panose="020B0503020204020204" pitchFamily="34" charset="-122"/>
                <a:cs typeface="Arial" panose="020B0604020202020204" pitchFamily="34" charset="0"/>
                <a:sym typeface="+mn-ea"/>
              </a:rPr>
              <a:t>is a density-based spatial clustering algorithm.  We believe that this unsupervised density-based algorithm is suitable in feature clustering stage of our model.</a:t>
            </a:r>
            <a:endParaRPr lang="en-US" altLang="zh-CN" sz="2400" dirty="0">
              <a:solidFill>
                <a:schemeClr val="tx1"/>
              </a:solidFill>
              <a:latin typeface="+mj-lt"/>
              <a:ea typeface="微软雅黑" panose="020B0503020204020204" pitchFamily="34" charset="-122"/>
              <a:cs typeface="Arial" panose="020B0604020202020204" pitchFamily="34" charset="0"/>
              <a:sym typeface="+mn-ea"/>
            </a:endParaRPr>
          </a:p>
        </p:txBody>
      </p:sp>
      <p:pic>
        <p:nvPicPr>
          <p:cNvPr id="3" name="图片 2" descr="Figure_4"/>
          <p:cNvPicPr>
            <a:picLocks noChangeAspect="1"/>
          </p:cNvPicPr>
          <p:nvPr/>
        </p:nvPicPr>
        <p:blipFill>
          <a:blip r:embed="rId1"/>
          <a:stretch>
            <a:fillRect/>
          </a:stretch>
        </p:blipFill>
        <p:spPr>
          <a:xfrm>
            <a:off x="1368425" y="2360295"/>
            <a:ext cx="6880860" cy="4492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Code Demo</a:t>
            </a:r>
            <a:endParaRPr lang="en-US" altLang="zh-CN" sz="4000" dirty="0"/>
          </a:p>
        </p:txBody>
      </p:sp>
      <p:sp>
        <p:nvSpPr>
          <p:cNvPr id="5" name="文本框 4"/>
          <p:cNvSpPr txBox="1"/>
          <p:nvPr/>
        </p:nvSpPr>
        <p:spPr>
          <a:xfrm>
            <a:off x="1242060" y="2211070"/>
            <a:ext cx="6660515" cy="2169795"/>
          </a:xfrm>
          <a:prstGeom prst="rect">
            <a:avLst/>
          </a:prstGeom>
          <a:noFill/>
        </p:spPr>
        <p:txBody>
          <a:bodyPr wrap="square" rtlCol="0">
            <a:noAutofit/>
          </a:bodyPr>
          <a:p>
            <a:r>
              <a:rPr lang="en-US" altLang="zh-CN" sz="3600" b="1" dirty="0">
                <a:solidFill>
                  <a:srgbClr val="04617B"/>
                </a:solidFill>
                <a:latin typeface="+mj-lt"/>
                <a:ea typeface="微软雅黑" panose="020B0503020204020204" pitchFamily="34" charset="-122"/>
                <a:cs typeface="Arial" panose="020B0604020202020204" pitchFamily="34" charset="0"/>
              </a:rPr>
              <a:t>Talk is cheap, show me the code!</a:t>
            </a:r>
            <a:endParaRPr lang="en-US" altLang="zh-CN" sz="3600" b="1" dirty="0">
              <a:solidFill>
                <a:srgbClr val="04617B"/>
              </a:solidFill>
              <a:latin typeface="+mj-lt"/>
              <a:ea typeface="微软雅黑" panose="020B0503020204020204" pitchFamily="34"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Conclusion</a:t>
            </a:r>
            <a:endParaRPr lang="en-US" altLang="zh-CN" sz="4000" dirty="0"/>
          </a:p>
        </p:txBody>
      </p:sp>
      <p:sp>
        <p:nvSpPr>
          <p:cNvPr id="5" name="文本框 4"/>
          <p:cNvSpPr txBox="1"/>
          <p:nvPr/>
        </p:nvSpPr>
        <p:spPr>
          <a:xfrm>
            <a:off x="1242060" y="1414145"/>
            <a:ext cx="8426450" cy="2169795"/>
          </a:xfrm>
          <a:prstGeom prst="rect">
            <a:avLst/>
          </a:prstGeom>
          <a:noFill/>
        </p:spPr>
        <p:txBody>
          <a:bodyPr wrap="square" rtlCol="0">
            <a:noAutofit/>
          </a:bodyPr>
          <a:p>
            <a:pPr marL="457200" indent="-457200">
              <a:buFont typeface="Arial" panose="020B0604020202020204" pitchFamily="34" charset="0"/>
              <a:buChar char="•"/>
            </a:pPr>
            <a:r>
              <a:rPr lang="en-US" altLang="zh-CN" sz="2800" b="1" dirty="0">
                <a:solidFill>
                  <a:srgbClr val="04617B"/>
                </a:solidFill>
                <a:latin typeface="+mj-lt"/>
                <a:ea typeface="微软雅黑" panose="020B0503020204020204" pitchFamily="34" charset="-122"/>
                <a:cs typeface="Arial" panose="020B0604020202020204" pitchFamily="34" charset="0"/>
              </a:rPr>
              <a:t>Detectors have room for improvement</a:t>
            </a:r>
            <a:endParaRPr lang="en-US" altLang="zh-CN" sz="2800" b="1" dirty="0">
              <a:solidFill>
                <a:srgbClr val="04617B"/>
              </a:solidFill>
              <a:latin typeface="+mj-lt"/>
              <a:ea typeface="微软雅黑" panose="020B0503020204020204" pitchFamily="34" charset="-122"/>
              <a:cs typeface="Arial" panose="020B0604020202020204" pitchFamily="34" charset="0"/>
            </a:endParaRPr>
          </a:p>
          <a:p>
            <a:pPr indent="0">
              <a:buFont typeface="Arial" panose="020B0604020202020204" pitchFamily="34" charset="0"/>
              <a:buNone/>
            </a:pPr>
            <a:r>
              <a:rPr lang="en-US" altLang="zh-CN" sz="2800" b="1" dirty="0">
                <a:solidFill>
                  <a:srgbClr val="04617B"/>
                </a:solidFill>
                <a:latin typeface="+mj-lt"/>
                <a:ea typeface="微软雅黑" panose="020B0503020204020204" pitchFamily="34" charset="-122"/>
                <a:cs typeface="Arial" panose="020B0604020202020204" pitchFamily="34" charset="0"/>
              </a:rPr>
              <a:t> </a:t>
            </a:r>
            <a:endParaRPr lang="en-US" altLang="zh-CN" sz="2800" b="1" dirty="0">
              <a:solidFill>
                <a:srgbClr val="04617B"/>
              </a:solidFill>
              <a:latin typeface="+mj-lt"/>
              <a:ea typeface="微软雅黑" panose="020B0503020204020204" pitchFamily="34" charset="-122"/>
              <a:cs typeface="Arial" panose="020B0604020202020204" pitchFamily="34" charset="0"/>
            </a:endParaRPr>
          </a:p>
          <a:p>
            <a:pPr marL="457200" indent="-457200">
              <a:buFont typeface="Arial" panose="020B0604020202020204" pitchFamily="34" charset="0"/>
              <a:buChar char="•"/>
            </a:pPr>
            <a:r>
              <a:rPr lang="en-US" altLang="zh-CN" sz="2800" b="1" dirty="0">
                <a:solidFill>
                  <a:srgbClr val="04617B"/>
                </a:solidFill>
                <a:latin typeface="+mj-lt"/>
                <a:ea typeface="微软雅黑" panose="020B0503020204020204" pitchFamily="34" charset="-122"/>
                <a:cs typeface="Arial" panose="020B0604020202020204" pitchFamily="34" charset="0"/>
              </a:rPr>
              <a:t>Better Feature Extraction Methods</a:t>
            </a:r>
            <a:endParaRPr lang="en-US" altLang="zh-CN" sz="2800" b="1" dirty="0">
              <a:solidFill>
                <a:srgbClr val="04617B"/>
              </a:solidFill>
              <a:latin typeface="+mj-lt"/>
              <a:ea typeface="微软雅黑" panose="020B0503020204020204" pitchFamily="34" charset="-122"/>
              <a:cs typeface="Arial" panose="020B0604020202020204" pitchFamily="34" charset="0"/>
            </a:endParaRPr>
          </a:p>
          <a:p>
            <a:pPr marL="457200" indent="-457200">
              <a:buFont typeface="Arial" panose="020B0604020202020204" pitchFamily="34" charset="0"/>
              <a:buChar char="•"/>
            </a:pPr>
            <a:endParaRPr lang="en-US" altLang="zh-CN" sz="2800" b="1" dirty="0">
              <a:solidFill>
                <a:srgbClr val="04617B"/>
              </a:solidFill>
              <a:latin typeface="+mj-lt"/>
              <a:ea typeface="微软雅黑" panose="020B0503020204020204" pitchFamily="34" charset="-122"/>
              <a:cs typeface="Arial" panose="020B0604020202020204" pitchFamily="34" charset="0"/>
            </a:endParaRPr>
          </a:p>
          <a:p>
            <a:pPr marL="457200" indent="-457200">
              <a:buFont typeface="Arial" panose="020B0604020202020204" pitchFamily="34" charset="0"/>
              <a:buChar char="•"/>
            </a:pPr>
            <a:endParaRPr lang="en-US" altLang="zh-CN" sz="2800" b="1" dirty="0">
              <a:solidFill>
                <a:srgbClr val="04617B"/>
              </a:solidFill>
              <a:latin typeface="+mj-lt"/>
              <a:ea typeface="微软雅黑" panose="020B0503020204020204" pitchFamily="34"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99080" y="2686549"/>
            <a:ext cx="8229600" cy="15477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5400" dirty="0">
                <a:solidFill>
                  <a:srgbClr val="C0D7DE"/>
                </a:solidFill>
              </a:rPr>
              <a:t>Thanks</a:t>
            </a:r>
            <a:r>
              <a:rPr lang="zh-CN" altLang="en-US" sz="5400" dirty="0">
                <a:solidFill>
                  <a:srgbClr val="C0D7DE"/>
                </a:solidFill>
              </a:rPr>
              <a:t>！</a:t>
            </a:r>
            <a:endParaRPr lang="zh-CN" altLang="en-US" sz="5400" dirty="0">
              <a:solidFill>
                <a:srgbClr val="C0D7DE"/>
              </a:solidFill>
            </a:endParaRPr>
          </a:p>
        </p:txBody>
      </p:sp>
      <p:sp>
        <p:nvSpPr>
          <p:cNvPr id="3" name="标题 1"/>
          <p:cNvSpPr txBox="1"/>
          <p:nvPr/>
        </p:nvSpPr>
        <p:spPr>
          <a:xfrm>
            <a:off x="478140" y="2676079"/>
            <a:ext cx="8229600" cy="15477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5400" dirty="0">
                <a:solidFill>
                  <a:srgbClr val="73A5B5"/>
                </a:solidFill>
              </a:rPr>
              <a:t>Thanks</a:t>
            </a:r>
            <a:r>
              <a:rPr lang="zh-CN" altLang="en-US" sz="5400" dirty="0">
                <a:solidFill>
                  <a:srgbClr val="73A5B5"/>
                </a:solidFill>
              </a:rPr>
              <a:t>！</a:t>
            </a:r>
            <a:endParaRPr lang="zh-CN" altLang="en-US" sz="5400" dirty="0">
              <a:solidFill>
                <a:srgbClr val="73A5B5"/>
              </a:solidFill>
            </a:endParaRPr>
          </a:p>
        </p:txBody>
      </p:sp>
      <p:sp>
        <p:nvSpPr>
          <p:cNvPr id="2" name="标题 1"/>
          <p:cNvSpPr>
            <a:spLocks noGrp="1"/>
          </p:cNvSpPr>
          <p:nvPr>
            <p:ph type="title"/>
          </p:nvPr>
        </p:nvSpPr>
        <p:spPr>
          <a:xfrm>
            <a:off x="457200" y="2655139"/>
            <a:ext cx="8229600" cy="1547722"/>
          </a:xfrm>
        </p:spPr>
        <p:txBody>
          <a:bodyPr>
            <a:normAutofit/>
          </a:bodyPr>
          <a:lstStyle/>
          <a:p>
            <a:r>
              <a:rPr lang="en-US" altLang="zh-CN" sz="5400" dirty="0">
                <a:solidFill>
                  <a:srgbClr val="15627D"/>
                </a:solidFill>
              </a:rPr>
              <a:t>Thanks</a:t>
            </a:r>
            <a:r>
              <a:rPr lang="zh-CN" altLang="en-US" sz="5400" dirty="0">
                <a:solidFill>
                  <a:srgbClr val="15627D"/>
                </a:solidFill>
              </a:rPr>
              <a:t>！</a:t>
            </a:r>
            <a:endParaRPr lang="zh-CN" altLang="en-US" sz="5400" dirty="0">
              <a:solidFill>
                <a:srgbClr val="15627D"/>
              </a:solidFill>
            </a:endParaRPr>
          </a:p>
        </p:txBody>
      </p:sp>
      <p:cxnSp>
        <p:nvCxnSpPr>
          <p:cNvPr id="4" name="直接连接符 3"/>
          <p:cNvCxnSpPr/>
          <p:nvPr/>
        </p:nvCxnSpPr>
        <p:spPr>
          <a:xfrm>
            <a:off x="-51522" y="5846999"/>
            <a:ext cx="9216000" cy="0"/>
          </a:xfrm>
          <a:prstGeom prst="line">
            <a:avLst/>
          </a:prstGeom>
          <a:ln w="38100">
            <a:solidFill>
              <a:srgbClr val="04617B"/>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p:nvGrpSpPr>
        <p:grpSpPr>
          <a:xfrm>
            <a:off x="208364" y="1959606"/>
            <a:ext cx="3049754" cy="2984130"/>
            <a:chOff x="5322280" y="390377"/>
            <a:chExt cx="5883812" cy="5757205"/>
          </a:xfrm>
          <a:effectLst/>
        </p:grpSpPr>
        <p:sp>
          <p:nvSpPr>
            <p:cNvPr id="3" name="椭圆 2"/>
            <p:cNvSpPr/>
            <p:nvPr/>
          </p:nvSpPr>
          <p:spPr>
            <a:xfrm>
              <a:off x="5322280" y="390377"/>
              <a:ext cx="5757205" cy="5757205"/>
            </a:xfrm>
            <a:prstGeom prst="ellipse">
              <a:avLst/>
            </a:prstGeom>
            <a:noFill/>
            <a:ln w="95250">
              <a:solidFill>
                <a:srgbClr val="C0D7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4" name="椭圆 3"/>
            <p:cNvSpPr/>
            <p:nvPr/>
          </p:nvSpPr>
          <p:spPr>
            <a:xfrm>
              <a:off x="5378548" y="390377"/>
              <a:ext cx="5757205" cy="5757205"/>
            </a:xfrm>
            <a:prstGeom prst="ellipse">
              <a:avLst/>
            </a:prstGeom>
            <a:noFill/>
            <a:ln w="95250">
              <a:solidFill>
                <a:srgbClr val="73A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sp>
          <p:nvSpPr>
            <p:cNvPr id="5" name="椭圆 4"/>
            <p:cNvSpPr/>
            <p:nvPr/>
          </p:nvSpPr>
          <p:spPr>
            <a:xfrm>
              <a:off x="5448887" y="390377"/>
              <a:ext cx="5757205" cy="5757205"/>
            </a:xfrm>
            <a:prstGeom prst="ellipse">
              <a:avLst/>
            </a:prstGeom>
            <a:noFill/>
            <a:ln w="82550">
              <a:solidFill>
                <a:srgbClr val="046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grpSp>
      <p:sp>
        <p:nvSpPr>
          <p:cNvPr id="8" name="椭圆 7"/>
          <p:cNvSpPr/>
          <p:nvPr/>
        </p:nvSpPr>
        <p:spPr>
          <a:xfrm>
            <a:off x="146720" y="591557"/>
            <a:ext cx="5674885" cy="5674885"/>
          </a:xfrm>
          <a:prstGeom prst="ellipse">
            <a:avLst/>
          </a:prstGeom>
          <a:noFill/>
          <a:ln w="19050">
            <a:solidFill>
              <a:srgbClr val="95BB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15334" y="3170732"/>
            <a:ext cx="2018309" cy="584775"/>
          </a:xfrm>
          <a:prstGeom prst="rect">
            <a:avLst/>
          </a:prstGeom>
          <a:noFill/>
        </p:spPr>
        <p:txBody>
          <a:bodyPr wrap="none" rtlCol="0">
            <a:spAutoFit/>
          </a:bodyPr>
          <a:lstStyle/>
          <a:p>
            <a:r>
              <a:rPr lang="en-US" altLang="zh-CN" sz="3200" b="1" dirty="0">
                <a:solidFill>
                  <a:srgbClr val="04617B"/>
                </a:solidFill>
                <a:latin typeface="+mj-lt"/>
              </a:rPr>
              <a:t>CONTENTS</a:t>
            </a:r>
            <a:endParaRPr lang="zh-CN" altLang="en-US" sz="3200" b="1" dirty="0">
              <a:solidFill>
                <a:srgbClr val="04617B"/>
              </a:solidFill>
              <a:latin typeface="+mj-lt"/>
            </a:endParaRPr>
          </a:p>
        </p:txBody>
      </p:sp>
      <p:sp>
        <p:nvSpPr>
          <p:cNvPr id="10" name="椭圆 9"/>
          <p:cNvSpPr/>
          <p:nvPr/>
        </p:nvSpPr>
        <p:spPr>
          <a:xfrm>
            <a:off x="4771891" y="1161542"/>
            <a:ext cx="638746" cy="638746"/>
          </a:xfrm>
          <a:prstGeom prst="ellipse">
            <a:avLst/>
          </a:prstGeom>
          <a:solidFill>
            <a:srgbClr val="046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ndParaRPr>
          </a:p>
        </p:txBody>
      </p:sp>
      <p:sp>
        <p:nvSpPr>
          <p:cNvPr id="12" name="椭圆 11"/>
          <p:cNvSpPr/>
          <p:nvPr/>
        </p:nvSpPr>
        <p:spPr>
          <a:xfrm>
            <a:off x="5502232" y="3116761"/>
            <a:ext cx="638746" cy="638746"/>
          </a:xfrm>
          <a:prstGeom prst="ellipse">
            <a:avLst/>
          </a:prstGeom>
          <a:solidFill>
            <a:srgbClr val="046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ndParaRPr>
          </a:p>
        </p:txBody>
      </p:sp>
      <p:sp>
        <p:nvSpPr>
          <p:cNvPr id="13" name="矩形 12"/>
          <p:cNvSpPr/>
          <p:nvPr/>
        </p:nvSpPr>
        <p:spPr>
          <a:xfrm>
            <a:off x="6255495" y="3251468"/>
            <a:ext cx="1366520" cy="521970"/>
          </a:xfrm>
          <a:prstGeom prst="rect">
            <a:avLst/>
          </a:prstGeom>
        </p:spPr>
        <p:txBody>
          <a:bodyPr wrap="none">
            <a:spAutoFit/>
          </a:bodyPr>
          <a:lstStyle/>
          <a:p>
            <a:r>
              <a:rPr lang="en-US" altLang="zh-CN" sz="2800" b="1" dirty="0">
                <a:latin typeface="+mj-lt"/>
              </a:rPr>
              <a:t>Method</a:t>
            </a:r>
            <a:endParaRPr lang="zh-CN" altLang="en-US" sz="2800" b="1" dirty="0">
              <a:latin typeface="+mj-lt"/>
            </a:endParaRPr>
          </a:p>
        </p:txBody>
      </p:sp>
      <p:sp>
        <p:nvSpPr>
          <p:cNvPr id="14" name="椭圆 13"/>
          <p:cNvSpPr/>
          <p:nvPr/>
        </p:nvSpPr>
        <p:spPr>
          <a:xfrm>
            <a:off x="4782165" y="4965209"/>
            <a:ext cx="638746" cy="638746"/>
          </a:xfrm>
          <a:prstGeom prst="ellipse">
            <a:avLst/>
          </a:prstGeom>
          <a:solidFill>
            <a:srgbClr val="046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mj-lt"/>
            </a:endParaRPr>
          </a:p>
        </p:txBody>
      </p:sp>
      <p:sp>
        <p:nvSpPr>
          <p:cNvPr id="15" name="矩形 14"/>
          <p:cNvSpPr/>
          <p:nvPr/>
        </p:nvSpPr>
        <p:spPr>
          <a:xfrm>
            <a:off x="5535428" y="5099916"/>
            <a:ext cx="3747770" cy="521970"/>
          </a:xfrm>
          <a:prstGeom prst="rect">
            <a:avLst/>
          </a:prstGeom>
        </p:spPr>
        <p:txBody>
          <a:bodyPr wrap="none">
            <a:spAutoFit/>
          </a:bodyPr>
          <a:lstStyle/>
          <a:p>
            <a:pPr algn="l"/>
            <a:r>
              <a:rPr lang="en-US" altLang="zh-CN" sz="2800" b="1" dirty="0">
                <a:latin typeface="+mj-lt"/>
              </a:rPr>
              <a:t>code demo</a:t>
            </a:r>
            <a:r>
              <a:rPr lang="zh-CN" altLang="en-US" sz="2800" b="1" dirty="0">
                <a:latin typeface="+mj-lt"/>
              </a:rPr>
              <a:t>＆</a:t>
            </a:r>
            <a:r>
              <a:rPr lang="en-US" altLang="zh-CN" sz="2800" b="1" dirty="0">
                <a:latin typeface="+mj-lt"/>
              </a:rPr>
              <a:t>conclusion</a:t>
            </a:r>
            <a:endParaRPr lang="en-US" altLang="zh-CN" sz="2800" b="1" dirty="0">
              <a:latin typeface="+mj-lt"/>
            </a:endParaRPr>
          </a:p>
        </p:txBody>
      </p:sp>
      <p:sp>
        <p:nvSpPr>
          <p:cNvPr id="18" name="矩形 17"/>
          <p:cNvSpPr/>
          <p:nvPr/>
        </p:nvSpPr>
        <p:spPr>
          <a:xfrm>
            <a:off x="4921185" y="1254045"/>
            <a:ext cx="340158" cy="461665"/>
          </a:xfrm>
          <a:prstGeom prst="rect">
            <a:avLst/>
          </a:prstGeom>
        </p:spPr>
        <p:txBody>
          <a:bodyPr wrap="none">
            <a:spAutoFit/>
          </a:bodyPr>
          <a:lstStyle/>
          <a:p>
            <a:pPr algn="ctr"/>
            <a:r>
              <a:rPr lang="en-US" altLang="zh-CN" sz="2400" dirty="0">
                <a:solidFill>
                  <a:schemeClr val="bg1"/>
                </a:solidFill>
                <a:latin typeface="+mj-lt"/>
              </a:rPr>
              <a:t>1</a:t>
            </a:r>
            <a:endParaRPr lang="zh-CN" altLang="en-US" sz="2400" dirty="0">
              <a:solidFill>
                <a:schemeClr val="bg1"/>
              </a:solidFill>
              <a:latin typeface="+mj-lt"/>
            </a:endParaRPr>
          </a:p>
        </p:txBody>
      </p:sp>
      <p:sp>
        <p:nvSpPr>
          <p:cNvPr id="19" name="矩形 18"/>
          <p:cNvSpPr/>
          <p:nvPr/>
        </p:nvSpPr>
        <p:spPr>
          <a:xfrm>
            <a:off x="5663616" y="3221545"/>
            <a:ext cx="340158" cy="461665"/>
          </a:xfrm>
          <a:prstGeom prst="rect">
            <a:avLst/>
          </a:prstGeom>
        </p:spPr>
        <p:txBody>
          <a:bodyPr wrap="none">
            <a:spAutoFit/>
          </a:bodyPr>
          <a:lstStyle/>
          <a:p>
            <a:pPr algn="ctr"/>
            <a:r>
              <a:rPr lang="en-US" altLang="zh-CN" sz="2400" dirty="0">
                <a:solidFill>
                  <a:schemeClr val="bg1"/>
                </a:solidFill>
                <a:latin typeface="+mj-lt"/>
              </a:rPr>
              <a:t>2</a:t>
            </a:r>
            <a:endParaRPr lang="zh-CN" altLang="en-US" sz="2400" dirty="0">
              <a:solidFill>
                <a:schemeClr val="bg1"/>
              </a:solidFill>
              <a:latin typeface="+mj-lt"/>
            </a:endParaRPr>
          </a:p>
        </p:txBody>
      </p:sp>
      <p:sp>
        <p:nvSpPr>
          <p:cNvPr id="20" name="矩形 19"/>
          <p:cNvSpPr/>
          <p:nvPr/>
        </p:nvSpPr>
        <p:spPr>
          <a:xfrm>
            <a:off x="4941631" y="5046789"/>
            <a:ext cx="340158" cy="461665"/>
          </a:xfrm>
          <a:prstGeom prst="rect">
            <a:avLst/>
          </a:prstGeom>
        </p:spPr>
        <p:txBody>
          <a:bodyPr wrap="none">
            <a:spAutoFit/>
          </a:bodyPr>
          <a:lstStyle/>
          <a:p>
            <a:pPr algn="ctr"/>
            <a:r>
              <a:rPr lang="en-US" altLang="zh-CN" sz="2400" dirty="0">
                <a:solidFill>
                  <a:schemeClr val="bg1"/>
                </a:solidFill>
                <a:latin typeface="+mj-lt"/>
              </a:rPr>
              <a:t>3</a:t>
            </a:r>
            <a:endParaRPr lang="zh-CN" altLang="en-US" sz="2400" dirty="0">
              <a:solidFill>
                <a:schemeClr val="bg1"/>
              </a:solidFill>
              <a:latin typeface="+mj-lt"/>
            </a:endParaRPr>
          </a:p>
        </p:txBody>
      </p:sp>
      <p:sp>
        <p:nvSpPr>
          <p:cNvPr id="22" name="矩形 21"/>
          <p:cNvSpPr/>
          <p:nvPr/>
        </p:nvSpPr>
        <p:spPr>
          <a:xfrm>
            <a:off x="5420911" y="1300927"/>
            <a:ext cx="2734945" cy="521970"/>
          </a:xfrm>
          <a:prstGeom prst="rect">
            <a:avLst/>
          </a:prstGeom>
        </p:spPr>
        <p:txBody>
          <a:bodyPr wrap="none">
            <a:spAutoFit/>
          </a:bodyPr>
          <a:lstStyle/>
          <a:p>
            <a:pPr algn="l"/>
            <a:r>
              <a:rPr lang="en-US" altLang="zh-CN" sz="2800" b="1" dirty="0">
                <a:latin typeface="+mj-lt"/>
              </a:rPr>
              <a:t>Task introduction</a:t>
            </a:r>
            <a:endParaRPr lang="en-US" altLang="zh-CN" sz="2800" b="1" dirty="0">
              <a:latin typeface="+mj-lt"/>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8698 -0.0088 L 2.77778E-7 -7.40741E-7 " pathEditMode="relative" rAng="0" ptsTypes="AA">
                                          <p:cBhvr>
                                            <p:cTn id="6" dur="1000" fill="hold"/>
                                            <p:tgtEl>
                                              <p:spTgt spid="2"/>
                                            </p:tgtEl>
                                            <p:attrNameLst>
                                              <p:attrName>ppt_x</p:attrName>
                                              <p:attrName>ppt_y</p:attrName>
                                            </p:attrNameLst>
                                          </p:cBhvr>
                                          <p:rCtr x="9340" y="440"/>
                                        </p:animMotion>
                                      </p:childTnLst>
                                    </p:cTn>
                                  </p:par>
                                  <p:par>
                                    <p:cTn id="7" presetID="6" presetClass="emph" presetSubtype="0" accel="50000" decel="50000" fill="hold" nodeType="withEffect">
                                      <p:stCondLst>
                                        <p:cond delay="0"/>
                                      </p:stCondLst>
                                      <p:childTnLst>
                                        <p:animScale>
                                          <p:cBhvr>
                                            <p:cTn id="8" dur="1000" fill="hold"/>
                                            <p:tgtEl>
                                              <p:spTgt spid="2"/>
                                            </p:tgtEl>
                                          </p:cBhvr>
                                          <p:by x="150000" y="150000"/>
                                          <p:from x="250010" y="250010"/>
                                          <p:to x="100000" y="100000"/>
                                        </p:animScale>
                                      </p:childTnLst>
                                    </p:cTn>
                                  </p:par>
                                </p:childTnLst>
                              </p:cTn>
                            </p:par>
                            <p:par>
                              <p:cTn id="9" fill="hold">
                                <p:stCondLst>
                                  <p:cond delay="1000"/>
                                </p:stCondLst>
                                <p:childTnLst>
                                  <p:par>
                                    <p:cTn id="10" presetID="2" presetClass="entr" presetSubtype="8" fill="hold" grpId="0" nodeType="afterEffect" p14:presetBounceEnd="50000">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14:bounceEnd="50000">
                                          <p:cBhvr additive="base">
                                            <p:cTn id="12" dur="75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13" dur="750" fill="hold"/>
                                            <p:tgtEl>
                                              <p:spTgt spid="9"/>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250"/>
                                            <p:tgtEl>
                                              <p:spTgt spid="8"/>
                                            </p:tgtEl>
                                          </p:cBhvr>
                                        </p:animEffect>
                                      </p:childTnLst>
                                    </p:cTn>
                                  </p:par>
                                  <p:par>
                                    <p:cTn id="17" presetID="8" presetClass="emph" presetSubtype="0" fill="hold" grpId="1" nodeType="withEffect">
                                      <p:stCondLst>
                                        <p:cond delay="250"/>
                                      </p:stCondLst>
                                      <p:childTnLst>
                                        <p:animRot by="16200000">
                                          <p:cBhvr>
                                            <p:cTn id="18" dur="10" fill="hold"/>
                                            <p:tgtEl>
                                              <p:spTgt spid="8"/>
                                            </p:tgtEl>
                                            <p:attrNameLst>
                                              <p:attrName>r</p:attrName>
                                            </p:attrNameLst>
                                          </p:cBhvr>
                                        </p:animRot>
                                      </p:childTnLst>
                                    </p:cTn>
                                  </p:par>
                                  <p:par>
                                    <p:cTn id="19" presetID="10" presetClass="entr" presetSubtype="0" fill="hold" grpId="1"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35" presetClass="path" presetSubtype="0" fill="hold" grpId="0" nodeType="withEffect" p14:presetBounceEnd="38000">
                                      <p:stCondLst>
                                        <p:cond delay="1000"/>
                                      </p:stCondLst>
                                      <p:childTnLst>
                                        <p:animMotion origin="layout" path="M -8.33333E-7 -2.22222E-6 L -0.09774 0.00209 " pathEditMode="relative" rAng="0" ptsTypes="AA" p14:bounceEnd="38000">
                                          <p:cBhvr>
                                            <p:cTn id="23" dur="500" spd="-100000" fill="hold"/>
                                            <p:tgtEl>
                                              <p:spTgt spid="10"/>
                                            </p:tgtEl>
                                            <p:attrNameLst>
                                              <p:attrName>ppt_x</p:attrName>
                                              <p:attrName>ppt_y</p:attrName>
                                            </p:attrNameLst>
                                          </p:cBhvr>
                                          <p:rCtr x="-4896" y="93"/>
                                        </p:animMotion>
                                      </p:childTnLst>
                                    </p:cTn>
                                  </p:par>
                                  <p:par>
                                    <p:cTn id="24" presetID="10" presetClass="entr" presetSubtype="0" fill="hold" grpId="0" nodeType="withEffect">
                                      <p:stCondLst>
                                        <p:cond delay="1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22" presetClass="entr" presetSubtype="8" fill="hold" grpId="0" nodeType="withEffect">
                                      <p:stCondLst>
                                        <p:cond delay="175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22" presetClass="entr" presetSubtype="8" fill="hold" grpId="0" nodeType="withEffect">
                                      <p:stCondLst>
                                        <p:cond delay="225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35" presetClass="path" presetSubtype="0" fill="hold" grpId="1" nodeType="withEffect" p14:presetBounceEnd="38000">
                                      <p:stCondLst>
                                        <p:cond delay="1500"/>
                                      </p:stCondLst>
                                      <p:childTnLst>
                                        <p:animMotion origin="layout" path="M -1.94444E-6 4.07407E-6 L -0.09774 0.00208 " pathEditMode="relative" rAng="0" ptsTypes="AA" p14:bounceEnd="38000">
                                          <p:cBhvr>
                                            <p:cTn id="43" dur="500" spd="-100000" fill="hold"/>
                                            <p:tgtEl>
                                              <p:spTgt spid="12"/>
                                            </p:tgtEl>
                                            <p:attrNameLst>
                                              <p:attrName>ppt_x</p:attrName>
                                              <p:attrName>ppt_y</p:attrName>
                                            </p:attrNameLst>
                                          </p:cBhvr>
                                          <p:rCtr x="-4896" y="93"/>
                                        </p:animMotion>
                                      </p:childTnLst>
                                    </p:cTn>
                                  </p:par>
                                  <p:par>
                                    <p:cTn id="44" presetID="10" presetClass="entr" presetSubtype="0" fill="hold" grpId="0" nodeType="withEffect">
                                      <p:stCondLst>
                                        <p:cond delay="20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35" presetClass="path" presetSubtype="0" fill="hold" grpId="1" nodeType="withEffect" p14:presetBounceEnd="38000">
                                      <p:stCondLst>
                                        <p:cond delay="2000"/>
                                      </p:stCondLst>
                                      <p:childTnLst>
                                        <p:animMotion origin="layout" path="M -2.5E-6 -1.85185E-6 L -0.09774 0.00209 " pathEditMode="relative" rAng="0" ptsTypes="AA" p14:bounceEnd="38000">
                                          <p:cBhvr>
                                            <p:cTn id="48" dur="500" spd="-100000" fill="hold"/>
                                            <p:tgtEl>
                                              <p:spTgt spid="14"/>
                                            </p:tgtEl>
                                            <p:attrNameLst>
                                              <p:attrName>ppt_x</p:attrName>
                                              <p:attrName>ppt_y</p:attrName>
                                            </p:attrNameLst>
                                          </p:cBhvr>
                                          <p:rCtr x="-4896" y="93"/>
                                        </p:animMotion>
                                      </p:childTnLst>
                                    </p:cTn>
                                  </p:par>
                                  <p:par>
                                    <p:cTn id="49" presetID="22" presetClass="entr" presetSubtype="8" fill="hold" grpId="0" nodeType="withEffect">
                                      <p:stCondLst>
                                        <p:cond delay="175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0" grpId="0" animBg="1"/>
          <p:bldP spid="10" grpId="1" animBg="1"/>
          <p:bldP spid="12" grpId="0" animBg="1"/>
          <p:bldP spid="12" grpId="1" animBg="1"/>
          <p:bldP spid="13" grpId="0"/>
          <p:bldP spid="14" grpId="0" animBg="1"/>
          <p:bldP spid="14" grpId="1" animBg="1"/>
          <p:bldP spid="15" grpId="0"/>
          <p:bldP spid="18" grpId="0"/>
          <p:bldP spid="19" grpId="0"/>
          <p:bldP spid="20" grpId="0"/>
          <p:bldP spid="2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8698 -0.0088 L 2.77778E-7 -7.40741E-7 " pathEditMode="relative" rAng="0" ptsTypes="AA">
                                          <p:cBhvr>
                                            <p:cTn id="6" dur="1000" fill="hold"/>
                                            <p:tgtEl>
                                              <p:spTgt spid="2"/>
                                            </p:tgtEl>
                                            <p:attrNameLst>
                                              <p:attrName>ppt_x</p:attrName>
                                              <p:attrName>ppt_y</p:attrName>
                                            </p:attrNameLst>
                                          </p:cBhvr>
                                          <p:rCtr x="9340" y="440"/>
                                        </p:animMotion>
                                      </p:childTnLst>
                                    </p:cTn>
                                  </p:par>
                                  <p:par>
                                    <p:cTn id="7" presetID="6" presetClass="emph" presetSubtype="0" accel="50000" decel="50000" fill="hold" nodeType="withEffect">
                                      <p:stCondLst>
                                        <p:cond delay="0"/>
                                      </p:stCondLst>
                                      <p:childTnLst>
                                        <p:animScale>
                                          <p:cBhvr>
                                            <p:cTn id="8" dur="1000" fill="hold"/>
                                            <p:tgtEl>
                                              <p:spTgt spid="2"/>
                                            </p:tgtEl>
                                          </p:cBhvr>
                                          <p:by x="150000" y="150000"/>
                                          <p:from x="250010" y="250010"/>
                                          <p:to x="100000" y="100000"/>
                                        </p:animScale>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0-#ppt_w/2"/>
                                              </p:val>
                                            </p:tav>
                                            <p:tav tm="100000">
                                              <p:val>
                                                <p:strVal val="#ppt_x"/>
                                              </p:val>
                                            </p:tav>
                                          </p:tavLst>
                                        </p:anim>
                                        <p:anim calcmode="lin" valueType="num">
                                          <p:cBhvr additive="base">
                                            <p:cTn id="13" dur="750" fill="hold"/>
                                            <p:tgtEl>
                                              <p:spTgt spid="9"/>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1250"/>
                                            <p:tgtEl>
                                              <p:spTgt spid="8"/>
                                            </p:tgtEl>
                                          </p:cBhvr>
                                        </p:animEffect>
                                      </p:childTnLst>
                                    </p:cTn>
                                  </p:par>
                                  <p:par>
                                    <p:cTn id="17" presetID="8" presetClass="emph" presetSubtype="0" fill="hold" grpId="1" nodeType="withEffect">
                                      <p:stCondLst>
                                        <p:cond delay="250"/>
                                      </p:stCondLst>
                                      <p:childTnLst>
                                        <p:animRot by="16200000">
                                          <p:cBhvr>
                                            <p:cTn id="18" dur="10" fill="hold"/>
                                            <p:tgtEl>
                                              <p:spTgt spid="8"/>
                                            </p:tgtEl>
                                            <p:attrNameLst>
                                              <p:attrName>r</p:attrName>
                                            </p:attrNameLst>
                                          </p:cBhvr>
                                        </p:animRot>
                                      </p:childTnLst>
                                    </p:cTn>
                                  </p:par>
                                  <p:par>
                                    <p:cTn id="19" presetID="10" presetClass="entr" presetSubtype="0" fill="hold" grpId="1"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35" presetClass="path" presetSubtype="0" fill="hold" grpId="0" nodeType="withEffect">
                                      <p:stCondLst>
                                        <p:cond delay="1000"/>
                                      </p:stCondLst>
                                      <p:childTnLst>
                                        <p:animMotion origin="layout" path="M -8.33333E-7 -2.22222E-6 L -0.09774 0.00209 " pathEditMode="relative" rAng="0" ptsTypes="AA">
                                          <p:cBhvr>
                                            <p:cTn id="23" dur="500" spd="-100000" fill="hold"/>
                                            <p:tgtEl>
                                              <p:spTgt spid="10"/>
                                            </p:tgtEl>
                                            <p:attrNameLst>
                                              <p:attrName>ppt_x</p:attrName>
                                              <p:attrName>ppt_y</p:attrName>
                                            </p:attrNameLst>
                                          </p:cBhvr>
                                          <p:rCtr x="-4896" y="93"/>
                                        </p:animMotion>
                                      </p:childTnLst>
                                    </p:cTn>
                                  </p:par>
                                  <p:par>
                                    <p:cTn id="24" presetID="10" presetClass="entr" presetSubtype="0" fill="hold" grpId="0" nodeType="withEffect">
                                      <p:stCondLst>
                                        <p:cond delay="1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22" presetClass="entr" presetSubtype="8" fill="hold" grpId="0" nodeType="withEffect">
                                      <p:stCondLst>
                                        <p:cond delay="175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22" presetClass="entr" presetSubtype="8" fill="hold" grpId="0" nodeType="withEffect">
                                      <p:stCondLst>
                                        <p:cond delay="225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35" presetClass="path" presetSubtype="0" fill="hold" grpId="1" nodeType="withEffect">
                                      <p:stCondLst>
                                        <p:cond delay="1500"/>
                                      </p:stCondLst>
                                      <p:childTnLst>
                                        <p:animMotion origin="layout" path="M -1.94444E-6 4.07407E-6 L -0.09774 0.00208 " pathEditMode="relative" rAng="0" ptsTypes="AA">
                                          <p:cBhvr>
                                            <p:cTn id="43" dur="500" spd="-100000" fill="hold"/>
                                            <p:tgtEl>
                                              <p:spTgt spid="12"/>
                                            </p:tgtEl>
                                            <p:attrNameLst>
                                              <p:attrName>ppt_x</p:attrName>
                                              <p:attrName>ppt_y</p:attrName>
                                            </p:attrNameLst>
                                          </p:cBhvr>
                                          <p:rCtr x="-4896" y="93"/>
                                        </p:animMotion>
                                      </p:childTnLst>
                                    </p:cTn>
                                  </p:par>
                                  <p:par>
                                    <p:cTn id="44" presetID="10" presetClass="entr" presetSubtype="0" fill="hold" grpId="0" nodeType="withEffect">
                                      <p:stCondLst>
                                        <p:cond delay="20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35" presetClass="path" presetSubtype="0" fill="hold" grpId="1" nodeType="withEffect">
                                      <p:stCondLst>
                                        <p:cond delay="2000"/>
                                      </p:stCondLst>
                                      <p:childTnLst>
                                        <p:animMotion origin="layout" path="M -2.5E-6 -1.85185E-6 L -0.09774 0.00209 " pathEditMode="relative" rAng="0" ptsTypes="AA">
                                          <p:cBhvr>
                                            <p:cTn id="48" dur="500" spd="-100000" fill="hold"/>
                                            <p:tgtEl>
                                              <p:spTgt spid="14"/>
                                            </p:tgtEl>
                                            <p:attrNameLst>
                                              <p:attrName>ppt_x</p:attrName>
                                              <p:attrName>ppt_y</p:attrName>
                                            </p:attrNameLst>
                                          </p:cBhvr>
                                          <p:rCtr x="-4896" y="93"/>
                                        </p:animMotion>
                                      </p:childTnLst>
                                    </p:cTn>
                                  </p:par>
                                  <p:par>
                                    <p:cTn id="49" presetID="22" presetClass="entr" presetSubtype="8" fill="hold" grpId="0" nodeType="withEffect">
                                      <p:stCondLst>
                                        <p:cond delay="1750"/>
                                      </p:stCondLst>
                                      <p:childTnLst>
                                        <p:set>
                                          <p:cBhvr>
                                            <p:cTn id="50" dur="1" fill="hold">
                                              <p:stCondLst>
                                                <p:cond delay="0"/>
                                              </p:stCondLst>
                                            </p:cTn>
                                            <p:tgtEl>
                                              <p:spTgt spid="22"/>
                                            </p:tgtEl>
                                            <p:attrNameLst>
                                              <p:attrName>style.visibility</p:attrName>
                                            </p:attrNameLst>
                                          </p:cBhvr>
                                          <p:to>
                                            <p:strVal val="visible"/>
                                          </p:to>
                                        </p:set>
                                        <p:animEffect transition="in" filter="wipe(left)">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0" grpId="0" animBg="1"/>
          <p:bldP spid="10" grpId="1" animBg="1"/>
          <p:bldP spid="12" grpId="0" animBg="1"/>
          <p:bldP spid="12" grpId="1" animBg="1"/>
          <p:bldP spid="13" grpId="0"/>
          <p:bldP spid="14" grpId="0" animBg="1"/>
          <p:bldP spid="14" grpId="1" animBg="1"/>
          <p:bldP spid="15" grpId="0"/>
          <p:bldP spid="18" grpId="0"/>
          <p:bldP spid="19" grpId="0"/>
          <p:bldP spid="20" grpId="0"/>
          <p:bldP spid="22"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normAutofit/>
          </a:bodyPr>
          <a:lstStyle/>
          <a:p>
            <a:r>
              <a:rPr lang="en-US" altLang="zh-CN" sz="4000" b="1" dirty="0">
                <a:sym typeface="+mn-ea"/>
              </a:rPr>
              <a:t>Task introduction</a:t>
            </a:r>
            <a:endParaRPr lang="en-US" sz="4000" dirty="0"/>
          </a:p>
        </p:txBody>
      </p:sp>
      <p:sp>
        <p:nvSpPr>
          <p:cNvPr id="3" name="Content Placeholder 2"/>
          <p:cNvSpPr>
            <a:spLocks noGrp="1"/>
          </p:cNvSpPr>
          <p:nvPr>
            <p:ph idx="1"/>
          </p:nvPr>
        </p:nvSpPr>
        <p:spPr/>
        <p:txBody>
          <a:bodyPr>
            <a:normAutofit/>
          </a:bodyPr>
          <a:lstStyle/>
          <a:p>
            <a:pPr marL="457200" indent="-457200">
              <a:buClr>
                <a:schemeClr val="tx1"/>
              </a:buClr>
              <a:buFont typeface="Arial" panose="020B0604020202020204" pitchFamily="34" charset="0"/>
              <a:buChar char="•"/>
            </a:pPr>
            <a:r>
              <a:rPr lang="en-US" altLang="zh-CN" sz="2800" dirty="0"/>
              <a:t>PR0 :Fur-seal face recognition, Specifically, you are required to </a:t>
            </a:r>
            <a:r>
              <a:rPr lang="en-US" altLang="zh-CN" sz="2800" dirty="0">
                <a:sym typeface="+mn-ea"/>
              </a:rPr>
              <a:t>develop a model </a:t>
            </a:r>
            <a:endParaRPr lang="en-US" altLang="zh-CN" sz="2800" dirty="0"/>
          </a:p>
          <a:p>
            <a:pPr marL="457200" indent="-457200">
              <a:buClr>
                <a:schemeClr val="tx1"/>
              </a:buClr>
              <a:buFont typeface="Arial" panose="020B0604020202020204" pitchFamily="34" charset="0"/>
              <a:buChar char="•"/>
            </a:pPr>
            <a:r>
              <a:rPr lang="en-US" altLang="zh-CN" sz="2800" b="1" dirty="0">
                <a:solidFill>
                  <a:srgbClr val="04617B"/>
                </a:solidFill>
              </a:rPr>
              <a:t>Face Detection</a:t>
            </a:r>
            <a:r>
              <a:rPr lang="en-US" altLang="zh-CN" sz="2800" dirty="0"/>
              <a:t> detects all the faces from a image that containing fur-seals</a:t>
            </a:r>
            <a:endParaRPr lang="en-US" altLang="zh-CN" sz="2800" dirty="0"/>
          </a:p>
          <a:p>
            <a:pPr marL="457200" indent="-457200">
              <a:buClr>
                <a:schemeClr val="tx1"/>
              </a:buClr>
              <a:buFont typeface="Arial" panose="020B0604020202020204" pitchFamily="34" charset="0"/>
              <a:buChar char="•"/>
            </a:pPr>
            <a:r>
              <a:rPr lang="en-US" altLang="zh-CN" sz="2800" b="1" dirty="0">
                <a:solidFill>
                  <a:srgbClr val="04617B"/>
                </a:solidFill>
              </a:rPr>
              <a:t>Face Recognition</a:t>
            </a:r>
            <a:r>
              <a:rPr lang="en-US" altLang="zh-CN" sz="2800" dirty="0"/>
              <a:t> determines which faces are from the same fur-seal on an unlabeled dataset </a:t>
            </a: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dirty="0">
                <a:sym typeface="+mn-ea"/>
              </a:rPr>
              <a:t>Task introduction</a:t>
            </a:r>
            <a:endParaRPr lang="en-US" altLang="zh-CN" sz="4000" dirty="0"/>
          </a:p>
        </p:txBody>
      </p:sp>
      <p:sp>
        <p:nvSpPr>
          <p:cNvPr id="3" name="Content Placeholder 2"/>
          <p:cNvSpPr>
            <a:spLocks noGrp="1"/>
          </p:cNvSpPr>
          <p:nvPr>
            <p:ph idx="1"/>
          </p:nvPr>
        </p:nvSpPr>
        <p:spPr/>
        <p:txBody>
          <a:bodyPr>
            <a:normAutofit/>
          </a:bodyPr>
          <a:lstStyle/>
          <a:p>
            <a:pPr marL="457200" indent="-457200">
              <a:buClr>
                <a:schemeClr val="tx1"/>
              </a:buClr>
              <a:buFont typeface="Arial" panose="020B0604020202020204" pitchFamily="34" charset="0"/>
              <a:buChar char="•"/>
            </a:pPr>
            <a:r>
              <a:rPr lang="en-US" altLang="zh-CN" sz="2000" dirty="0"/>
              <a:t>The dataset of our task are provided by our unite chair which contains 74 fur-seal images(5472X3648). A labelled data set available at Github and its format is completely consistent with the public MS COCO dataset. There are 96 images in the dataset, which have be divided into three folders. All the images have been highly augmented in advance.</a:t>
            </a:r>
            <a:endParaRPr lang="en-US" altLang="zh-CN" sz="2000" dirty="0"/>
          </a:p>
        </p:txBody>
      </p:sp>
      <p:pic>
        <p:nvPicPr>
          <p:cNvPr id="4" name="图片 3" descr="Figure_1"/>
          <p:cNvPicPr>
            <a:picLocks noChangeAspect="1"/>
          </p:cNvPicPr>
          <p:nvPr>
            <p:custDataLst>
              <p:tags r:id="rId1"/>
            </p:custDataLst>
          </p:nvPr>
        </p:nvPicPr>
        <p:blipFill>
          <a:blip r:embed="rId2"/>
          <a:stretch>
            <a:fillRect/>
          </a:stretch>
        </p:blipFill>
        <p:spPr>
          <a:xfrm>
            <a:off x="1003300" y="3112135"/>
            <a:ext cx="3220720" cy="2491105"/>
          </a:xfrm>
          <a:prstGeom prst="rect">
            <a:avLst/>
          </a:prstGeom>
        </p:spPr>
      </p:pic>
      <p:pic>
        <p:nvPicPr>
          <p:cNvPr id="5" name="图片 4" descr="Figure_2"/>
          <p:cNvPicPr>
            <a:picLocks noChangeAspect="1"/>
          </p:cNvPicPr>
          <p:nvPr/>
        </p:nvPicPr>
        <p:blipFill>
          <a:blip r:embed="rId3"/>
          <a:stretch>
            <a:fillRect/>
          </a:stretch>
        </p:blipFill>
        <p:spPr>
          <a:xfrm>
            <a:off x="5553075" y="3112135"/>
            <a:ext cx="3019425" cy="2547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b="1" dirty="0">
                <a:sym typeface="+mn-ea"/>
              </a:rPr>
              <a:t>Task introduction</a:t>
            </a:r>
            <a:endParaRPr lang="en-US" altLang="zh-CN" sz="4000" dirty="0"/>
          </a:p>
        </p:txBody>
      </p:sp>
      <p:sp>
        <p:nvSpPr>
          <p:cNvPr id="3" name="Content Placeholder 2"/>
          <p:cNvSpPr>
            <a:spLocks noGrp="1"/>
          </p:cNvSpPr>
          <p:nvPr>
            <p:ph idx="1"/>
          </p:nvPr>
        </p:nvSpPr>
        <p:spPr/>
        <p:txBody>
          <a:bodyPr>
            <a:normAutofit/>
          </a:bodyPr>
          <a:lstStyle/>
          <a:p>
            <a:pPr marL="457200" indent="-457200">
              <a:buClr>
                <a:schemeClr val="tx1"/>
              </a:buClr>
              <a:buFont typeface="Arial" panose="020B0604020202020204" pitchFamily="34" charset="0"/>
              <a:buChar char="•"/>
            </a:pPr>
            <a:r>
              <a:rPr lang="en-US" altLang="zh-CN" sz="2400" dirty="0"/>
              <a:t>The designed model can help answer the following questions:</a:t>
            </a:r>
            <a:endParaRPr lang="en-US" altLang="zh-CN" sz="2400" dirty="0"/>
          </a:p>
          <a:p>
            <a:pPr indent="457200">
              <a:buClr>
                <a:schemeClr val="tx1"/>
              </a:buClr>
              <a:buFont typeface="Arial" panose="020B0604020202020204" pitchFamily="34" charset="0"/>
            </a:pPr>
            <a:r>
              <a:rPr lang="en-US" altLang="zh-CN" sz="2400" dirty="0"/>
              <a:t>• How many individual fur-seals in a given set of photos?</a:t>
            </a:r>
            <a:endParaRPr lang="en-US" altLang="zh-CN" sz="2400" dirty="0"/>
          </a:p>
          <a:p>
            <a:pPr indent="457200">
              <a:buClr>
                <a:schemeClr val="tx1"/>
              </a:buClr>
              <a:buFont typeface="Arial" panose="020B0604020202020204" pitchFamily="34" charset="0"/>
            </a:pPr>
            <a:r>
              <a:rPr lang="en-US" altLang="zh-CN" sz="2400" dirty="0"/>
              <a:t>• Which fur-seals are often seen on the same beach at the       	same time (using image meta data)? or for simplification, 	appear on the same images.</a:t>
            </a:r>
            <a:endParaRPr lang="en-US" altLang="zh-CN" sz="2400" dirty="0"/>
          </a:p>
          <a:p>
            <a:pPr indent="457200">
              <a:buClr>
                <a:schemeClr val="tx1"/>
              </a:buClr>
              <a:buFont typeface="Arial" panose="020B0604020202020204" pitchFamily="34" charset="0"/>
            </a:pPr>
            <a:r>
              <a:rPr lang="en-US" altLang="zh-CN" sz="2400" dirty="0"/>
              <a:t>• What is the potential relationship between those co-occurred fur-seals?</a:t>
            </a:r>
            <a:endParaRPr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Method</a:t>
            </a:r>
            <a:endParaRPr lang="en-US" altLang="zh-CN" sz="4000" dirty="0"/>
          </a:p>
        </p:txBody>
      </p:sp>
      <p:sp>
        <p:nvSpPr>
          <p:cNvPr id="3" name="Content Placeholder 2"/>
          <p:cNvSpPr>
            <a:spLocks noGrp="1"/>
          </p:cNvSpPr>
          <p:nvPr>
            <p:ph idx="1"/>
          </p:nvPr>
        </p:nvSpPr>
        <p:spPr>
          <a:xfrm>
            <a:off x="410845" y="3429000"/>
            <a:ext cx="7905750" cy="1959610"/>
          </a:xfrm>
        </p:spPr>
        <p:txBody>
          <a:bodyPr>
            <a:normAutofit/>
          </a:bodyPr>
          <a:lstStyle/>
          <a:p>
            <a:pPr marL="457200" indent="-457200">
              <a:buClr>
                <a:schemeClr val="tx1"/>
              </a:buClr>
              <a:buFont typeface="Arial" panose="020B0604020202020204" pitchFamily="34" charset="0"/>
              <a:buChar char="•"/>
            </a:pPr>
            <a:r>
              <a:rPr lang="en-US" altLang="zh-CN" sz="2800" b="1" dirty="0">
                <a:solidFill>
                  <a:srgbClr val="04617B"/>
                </a:solidFill>
                <a:sym typeface="+mn-ea"/>
              </a:rPr>
              <a:t>Face Detection</a:t>
            </a:r>
            <a:r>
              <a:rPr lang="en-US" altLang="zh-CN" sz="2800" dirty="0">
                <a:sym typeface="+mn-ea"/>
              </a:rPr>
              <a:t> </a:t>
            </a:r>
            <a:endParaRPr lang="en-US" altLang="zh-CN" sz="2800" dirty="0">
              <a:sym typeface="+mn-ea"/>
            </a:endParaRPr>
          </a:p>
          <a:p>
            <a:pPr marL="457200" indent="-457200">
              <a:buClr>
                <a:schemeClr val="tx1"/>
              </a:buClr>
              <a:buFont typeface="Arial" panose="020B0604020202020204" pitchFamily="34" charset="0"/>
              <a:buChar char="•"/>
            </a:pPr>
            <a:r>
              <a:rPr lang="en-US" altLang="zh-CN" sz="2800" b="1" dirty="0">
                <a:solidFill>
                  <a:srgbClr val="04617B"/>
                </a:solidFill>
                <a:sym typeface="+mn-ea"/>
              </a:rPr>
              <a:t>Face Recognition</a:t>
            </a:r>
            <a:r>
              <a:rPr lang="en-US" altLang="zh-CN" sz="2800" dirty="0">
                <a:sym typeface="+mn-ea"/>
              </a:rPr>
              <a:t> </a:t>
            </a:r>
            <a:endParaRPr lang="en-US" altLang="zh-CN" sz="2800" dirty="0">
              <a:sym typeface="+mn-ea"/>
            </a:endParaRPr>
          </a:p>
        </p:txBody>
      </p:sp>
      <p:pic>
        <p:nvPicPr>
          <p:cNvPr id="4" name="图片 3"/>
          <p:cNvPicPr>
            <a:picLocks noChangeAspect="1"/>
          </p:cNvPicPr>
          <p:nvPr>
            <p:custDataLst>
              <p:tags r:id="rId1"/>
            </p:custDataLst>
          </p:nvPr>
        </p:nvPicPr>
        <p:blipFill>
          <a:blip r:embed="rId2"/>
          <a:stretch>
            <a:fillRect/>
          </a:stretch>
        </p:blipFill>
        <p:spPr>
          <a:xfrm>
            <a:off x="213360" y="1565910"/>
            <a:ext cx="8930640" cy="1485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Detection</a:t>
            </a:r>
            <a:endParaRPr lang="en-US" altLang="zh-CN" sz="4000" dirty="0"/>
          </a:p>
        </p:txBody>
      </p:sp>
      <p:pic>
        <p:nvPicPr>
          <p:cNvPr id="100" name="图片 99"/>
          <p:cNvPicPr/>
          <p:nvPr>
            <p:custDataLst>
              <p:tags r:id="rId1"/>
            </p:custDataLst>
          </p:nvPr>
        </p:nvPicPr>
        <p:blipFill>
          <a:blip r:embed="rId2"/>
          <a:stretch>
            <a:fillRect/>
          </a:stretch>
        </p:blipFill>
        <p:spPr>
          <a:xfrm>
            <a:off x="1193800" y="1188720"/>
            <a:ext cx="7031355" cy="2883535"/>
          </a:xfrm>
          <a:prstGeom prst="rect">
            <a:avLst/>
          </a:prstGeom>
          <a:noFill/>
          <a:ln w="9525">
            <a:noFill/>
          </a:ln>
        </p:spPr>
      </p:pic>
      <p:sp>
        <p:nvSpPr>
          <p:cNvPr id="6" name="文本框 5"/>
          <p:cNvSpPr txBox="1"/>
          <p:nvPr/>
        </p:nvSpPr>
        <p:spPr>
          <a:xfrm>
            <a:off x="4069080" y="4234180"/>
            <a:ext cx="1005840" cy="368300"/>
          </a:xfrm>
          <a:prstGeom prst="rect">
            <a:avLst/>
          </a:prstGeom>
          <a:noFill/>
        </p:spPr>
        <p:txBody>
          <a:bodyPr wrap="square" rtlCol="0">
            <a:spAutoFit/>
          </a:bodyPr>
          <a:p>
            <a:r>
              <a:rPr lang="en-US" altLang="zh-CN"/>
              <a:t>YOLOv5</a:t>
            </a:r>
            <a:endParaRPr lang="en-US" altLang="zh-CN"/>
          </a:p>
        </p:txBody>
      </p:sp>
      <p:sp>
        <p:nvSpPr>
          <p:cNvPr id="7" name="Content Placeholder 2"/>
          <p:cNvSpPr>
            <a:spLocks noGrp="1"/>
          </p:cNvSpPr>
          <p:nvPr>
            <p:ph idx="1"/>
            <p:custDataLst>
              <p:tags r:id="rId3"/>
            </p:custDataLst>
          </p:nvPr>
        </p:nvSpPr>
        <p:spPr>
          <a:xfrm>
            <a:off x="594360" y="4493895"/>
            <a:ext cx="8229600" cy="5257800"/>
          </a:xfrm>
        </p:spPr>
        <p:txBody>
          <a:bodyPr>
            <a:normAutofit/>
          </a:bodyPr>
          <a:p>
            <a:pPr marL="457200" indent="-457200">
              <a:buClr>
                <a:schemeClr val="tx1"/>
              </a:buClr>
              <a:buFont typeface="Arial" panose="020B0604020202020204" pitchFamily="34" charset="0"/>
              <a:buChar char="•"/>
            </a:pPr>
            <a:r>
              <a:rPr lang="en-US" altLang="zh-CN" sz="2400" b="1" dirty="0">
                <a:solidFill>
                  <a:srgbClr val="04617B"/>
                </a:solidFill>
              </a:rPr>
              <a:t>One-shot learning</a:t>
            </a:r>
            <a:r>
              <a:rPr lang="en-US" altLang="zh-CN" sz="2400" dirty="0"/>
              <a:t>: only a few examples in target domain</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Detection</a:t>
            </a:r>
            <a:endParaRPr lang="en-US" altLang="zh-CN" sz="4000" dirty="0"/>
          </a:p>
        </p:txBody>
      </p:sp>
      <p:pic>
        <p:nvPicPr>
          <p:cNvPr id="4" name="图片 3"/>
          <p:cNvPicPr>
            <a:picLocks noChangeAspect="1"/>
          </p:cNvPicPr>
          <p:nvPr>
            <p:custDataLst>
              <p:tags r:id="rId1"/>
            </p:custDataLst>
          </p:nvPr>
        </p:nvPicPr>
        <p:blipFill>
          <a:blip r:embed="rId2"/>
          <a:stretch>
            <a:fillRect/>
          </a:stretch>
        </p:blipFill>
        <p:spPr>
          <a:xfrm>
            <a:off x="268605" y="1188720"/>
            <a:ext cx="8606155" cy="4669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000" dirty="0"/>
              <a:t>F</a:t>
            </a:r>
            <a:r>
              <a:rPr lang="en-US" altLang="zh-CN" sz="4000" dirty="0"/>
              <a:t>ace Detection</a:t>
            </a:r>
            <a:endParaRPr lang="en-US" altLang="zh-CN" sz="4000" dirty="0"/>
          </a:p>
        </p:txBody>
      </p:sp>
      <p:sp>
        <p:nvSpPr>
          <p:cNvPr id="3" name="文本框 2"/>
          <p:cNvSpPr txBox="1"/>
          <p:nvPr/>
        </p:nvSpPr>
        <p:spPr>
          <a:xfrm>
            <a:off x="658495" y="1444625"/>
            <a:ext cx="8347075" cy="1984375"/>
          </a:xfrm>
          <a:prstGeom prst="rect">
            <a:avLst/>
          </a:prstGeom>
          <a:noFill/>
        </p:spPr>
        <p:txBody>
          <a:bodyPr wrap="square" rtlCol="0" anchor="t">
            <a:noAutofit/>
          </a:bodyPr>
          <a:p>
            <a:pPr lvl="0" algn="l">
              <a:buClrTx/>
              <a:buSzTx/>
              <a:buFontTx/>
            </a:pPr>
            <a:r>
              <a:rPr lang="en-US" altLang="zh-CN" sz="2400" dirty="0">
                <a:latin typeface="+mj-lt"/>
                <a:ea typeface="微软雅黑" panose="020B0503020204020204" pitchFamily="34" charset="-122"/>
                <a:cs typeface="Arial" panose="020B0604020202020204" pitchFamily="34" charset="0"/>
                <a:sym typeface="+mn-ea"/>
              </a:rPr>
              <a:t>Hyperparam</a:t>
            </a:r>
            <a:r>
              <a:rPr lang="en-US" altLang="zh-CN" sz="2400" dirty="0">
                <a:latin typeface="+mj-lt"/>
                <a:ea typeface="微软雅黑" panose="020B0503020204020204" pitchFamily="34" charset="-122"/>
                <a:cs typeface="Arial" panose="020B0604020202020204" pitchFamily="34" charset="0"/>
                <a:sym typeface="+mn-ea"/>
              </a:rPr>
              <a:t>eters</a:t>
            </a:r>
            <a:r>
              <a:rPr lang="en-US" altLang="zh-CN" sz="2400" dirty="0">
                <a:latin typeface="+mj-lt"/>
                <a:ea typeface="微软雅黑" panose="020B0503020204020204" pitchFamily="34" charset="-122"/>
                <a:cs typeface="Arial" panose="020B0604020202020204" pitchFamily="34" charset="0"/>
                <a:sym typeface="+mn-ea"/>
              </a:rPr>
              <a:t> </a:t>
            </a:r>
            <a:r>
              <a:rPr lang="en-US" altLang="zh-CN" sz="2400" dirty="0">
                <a:latin typeface="+mj-lt"/>
                <a:ea typeface="微软雅黑" panose="020B0503020204020204" pitchFamily="34" charset="-122"/>
                <a:cs typeface="Arial" panose="020B0604020202020204" pitchFamily="34" charset="0"/>
                <a:sym typeface="+mn-ea"/>
              </a:rPr>
              <a:t>i</a:t>
            </a:r>
            <a:r>
              <a:rPr lang="en-US" altLang="zh-CN" sz="2400" dirty="0">
                <a:latin typeface="+mj-lt"/>
                <a:ea typeface="微软雅黑" panose="020B0503020204020204" pitchFamily="34" charset="-122"/>
                <a:cs typeface="Arial" panose="020B0604020202020204" pitchFamily="34" charset="0"/>
                <a:sym typeface="+mn-ea"/>
              </a:rPr>
              <a:t>n ML control various aspects of training, and finding optimal values for them can be a challenge. </a:t>
            </a:r>
            <a:endParaRPr lang="en-US" altLang="zh-CN" sz="2400" dirty="0">
              <a:latin typeface="+mj-lt"/>
              <a:ea typeface="微软雅黑" panose="020B0503020204020204" pitchFamily="34" charset="-122"/>
              <a:cs typeface="Arial" panose="020B0604020202020204" pitchFamily="34" charset="0"/>
              <a:sym typeface="+mn-ea"/>
            </a:endParaRPr>
          </a:p>
          <a:p>
            <a:pPr lvl="0" algn="l">
              <a:buClrTx/>
              <a:buSzTx/>
              <a:buFontTx/>
            </a:pPr>
            <a:r>
              <a:rPr lang="en-US" altLang="zh-CN" sz="2400" b="1" dirty="0">
                <a:solidFill>
                  <a:srgbClr val="04617B"/>
                </a:solidFill>
                <a:latin typeface="+mj-lt"/>
                <a:ea typeface="微软雅黑" panose="020B0503020204020204" pitchFamily="34" charset="-122"/>
                <a:cs typeface="Arial" panose="020B0604020202020204" pitchFamily="34" charset="0"/>
                <a:sym typeface="+mn-ea"/>
              </a:rPr>
              <a:t>Hyperparameter evolution</a:t>
            </a:r>
            <a:r>
              <a:rPr lang="en-US" altLang="zh-CN" sz="2400" dirty="0">
                <a:latin typeface="+mj-lt"/>
                <a:ea typeface="微软雅黑" panose="020B0503020204020204" pitchFamily="34" charset="-122"/>
                <a:cs typeface="Arial" panose="020B0604020202020204" pitchFamily="34" charset="0"/>
                <a:sym typeface="+mn-ea"/>
              </a:rPr>
              <a:t> is a method of Hyperparameter Optimization using a Genetic Algorithm (GA) for optimization. </a:t>
            </a:r>
            <a:endParaRPr lang="en-US" altLang="zh-CN" sz="2400" dirty="0">
              <a:latin typeface="+mj-lt"/>
              <a:ea typeface="微软雅黑" panose="020B0503020204020204" pitchFamily="34" charset="-122"/>
              <a:cs typeface="Arial" panose="020B0604020202020204" pitchFamily="34" charset="0"/>
              <a:sym typeface="+mn-ea"/>
            </a:endParaRPr>
          </a:p>
        </p:txBody>
      </p:sp>
      <p:pic>
        <p:nvPicPr>
          <p:cNvPr id="5" name="图片 4"/>
          <p:cNvPicPr>
            <a:picLocks noChangeAspect="1"/>
          </p:cNvPicPr>
          <p:nvPr>
            <p:custDataLst>
              <p:tags r:id="rId1"/>
            </p:custDataLst>
          </p:nvPr>
        </p:nvPicPr>
        <p:blipFill>
          <a:blip r:embed="rId2"/>
          <a:stretch>
            <a:fillRect/>
          </a:stretch>
        </p:blipFill>
        <p:spPr>
          <a:xfrm>
            <a:off x="658495" y="3429000"/>
            <a:ext cx="8820150" cy="198374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668,&quot;width&quot;:6036}"/>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MMPROD_NEXTUNIQUEID" val="10011"/>
  <p:tag name="MMPROD_UIDATA" val="&lt;database version=&quot;7.0&quot;&gt;&lt;object type=&quot;1&quot; unique_id=&quot;10001&quot;&gt;&lt;object type=&quot;8&quot; unique_id=&quot;10401&quot;&gt;&lt;/object&gt;&lt;object type=&quot;2&quot; unique_id=&quot;10402&quot;&gt;&lt;object type=&quot;3&quot; unique_id=&quot;10403&quot;&gt;&lt;property id=&quot;20148&quot; value=&quot;5&quot;/&gt;&lt;property id=&quot;20300&quot; value=&quot;Slide 1&quot;/&gt;&lt;property id=&quot;20307&quot; value=&quot;266&quot;/&gt;&lt;/object&gt;&lt;object type=&quot;3&quot; unique_id=&quot;10404&quot;&gt;&lt;property id=&quot;20148&quot; value=&quot;5&quot;/&gt;&lt;property id=&quot;20300&quot; value=&quot;Slide 2&quot;/&gt;&lt;property id=&quot;20307&quot; value=&quot;260&quot;/&gt;&lt;/object&gt;&lt;object type=&quot;3&quot; unique_id=&quot;10405&quot;&gt;&lt;property id=&quot;20148&quot; value=&quot;5&quot;/&gt;&lt;property id=&quot;20300&quot; value=&quot;Slide 3&quot;/&gt;&lt;property id=&quot;20307&quot; value=&quot;267&quot;/&gt;&lt;/object&gt;&lt;object type=&quot;3&quot; unique_id=&quot;10406&quot;&gt;&lt;property id=&quot;20148&quot; value=&quot;5&quot;/&gt;&lt;property id=&quot;20300&quot; value=&quot;Slide 4&quot;/&gt;&lt;property id=&quot;20307&quot; value=&quot;268&quot;/&gt;&lt;/object&gt;&lt;/object&gt;&lt;/object&gt;&lt;/database&gt;"/>
  <p:tag name="SECTOMILLISECCONVERTED" val="1"/>
  <p:tag name="ISPRING_RESOURCE_PATHS_HASH_PRESENTER" val="d0872a6660fc91248e72808aaa5fc3ab9f682377"/>
  <p:tag name="KSO_WPP_MARK_KEY" val="01e74f63-c728-446a-b37f-a5b7bd3208fc"/>
  <p:tag name="COMMONDATA" val="eyJoZGlkIjoiNDI4MmRkMjI1OWNmOTM5ZDY2MDAwMGY0ZWNhNGI2NzEifQ=="/>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alpha val="38000"/>
              </a:schemeClr>
            </a:gs>
            <a:gs pos="57000">
              <a:schemeClr val="accent1"/>
            </a:gs>
          </a:gsLst>
          <a:lin ang="10800000" scaled="1"/>
          <a:tileRect/>
        </a:gradFill>
        <a:ln>
          <a:noFill/>
        </a:ln>
      </a:spPr>
      <a:bodyPr rtlCol="0" anchor="ctr"/>
      <a:lstStyle>
        <a:defPPr algn="ctr">
          <a:defRPr b="1"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离散数学</Template>
  <TotalTime>0</TotalTime>
  <Words>2236</Words>
  <Application>WPS 演示</Application>
  <PresentationFormat>全屏显示(4:3)</PresentationFormat>
  <Paragraphs>91</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Calibri</vt:lpstr>
      <vt:lpstr>微软雅黑</vt:lpstr>
      <vt:lpstr>Tahoma</vt:lpstr>
      <vt:lpstr>Arial Unicode MS</vt:lpstr>
      <vt:lpstr>等线</vt:lpstr>
      <vt:lpstr>Calibri</vt:lpstr>
      <vt:lpstr>2_Office 主题</vt:lpstr>
      <vt:lpstr>PowerPoint 演示文稿</vt:lpstr>
      <vt:lpstr>PowerPoint 演示文稿</vt:lpstr>
      <vt:lpstr>Task introduction</vt:lpstr>
      <vt:lpstr>Task introduction</vt:lpstr>
      <vt:lpstr>Task introduction</vt:lpstr>
      <vt:lpstr>Method</vt:lpstr>
      <vt:lpstr>Face Detection</vt:lpstr>
      <vt:lpstr>Face Detection</vt:lpstr>
      <vt:lpstr>Face Detection</vt:lpstr>
      <vt:lpstr>Face Recognition</vt:lpstr>
      <vt:lpstr>Face Recognition</vt:lpstr>
      <vt:lpstr>Face Recognition</vt:lpstr>
      <vt:lpstr>Code Demo</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lcy</dc:creator>
  <cp:keywords>专业申报PPT制作</cp:keywords>
  <cp:lastModifiedBy>Mr.c.m.h</cp:lastModifiedBy>
  <cp:revision>89</cp:revision>
  <dcterms:created xsi:type="dcterms:W3CDTF">2021-01-14T02:43:00Z</dcterms:created>
  <dcterms:modified xsi:type="dcterms:W3CDTF">2022-12-30T10:18:30Z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6FF3B5EDA7B646938574C85EF60C430F</vt:lpwstr>
  </property>
  <property fmtid="{D5CDD505-2E9C-101B-9397-08002B2CF9AE}" pid="3" name="KSOProductBuildVer">
    <vt:lpwstr>2052-11.1.0.12980</vt:lpwstr>
  </property>
</Properties>
</file>