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sldIdLst>
    <p:sldId id="280" r:id="rId5"/>
    <p:sldId id="291" r:id="rId6"/>
    <p:sldId id="282" r:id="rId7"/>
    <p:sldId id="296" r:id="rId8"/>
    <p:sldId id="297" r:id="rId9"/>
    <p:sldId id="29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9" autoAdjust="0"/>
    <p:restoredTop sz="63492" autoAdjust="0"/>
  </p:normalViewPr>
  <p:slideViewPr>
    <p:cSldViewPr snapToGrid="0">
      <p:cViewPr varScale="1">
        <p:scale>
          <a:sx n="72" d="100"/>
          <a:sy n="72" d="100"/>
        </p:scale>
        <p:origin x="907" y="62"/>
      </p:cViewPr>
      <p:guideLst/>
    </p:cSldViewPr>
  </p:slideViewPr>
  <p:outlineViewPr>
    <p:cViewPr>
      <p:scale>
        <a:sx n="33" d="100"/>
        <a:sy n="33" d="100"/>
      </p:scale>
      <p:origin x="0" y="-88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369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D8D8-8D6A-40D4-88BE-B2338AA9FE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CBF79-9D4A-45E9-88B5-49517AE8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Instructions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This presentation will highlight your understanding of public key infrastructure (PKI). Imagine that you were asked to present to a group of new hires at your organization about how PKI works. Create a seven-slide PowerPoint presentation, and explain how PKI works.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Slide requirements are listed below.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Slide 1: Title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Slide 2: PKI introduction slide (short paragraph)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Slides 3-4: How messages are sent using PKI (use graphics and text)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Slides 5-6: How messages are received using PKI (use graphics and text)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Slide 7: Reference slide (list at least two references)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Utilize graphics in your PowerPoint slides by using the "Insert" tab and clicking on "Online Pictures."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Use the slide notes function to provide a full description of the slides, explaining PKI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as if the individuals you are briefing do not know anything about PKI. 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All sources should be cited in-text and included on the reference slide.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CBF79-9D4A-45E9-88B5-49517AE869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0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CBF79-9D4A-45E9-88B5-49517AE869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CBF79-9D4A-45E9-88B5-49517AE86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CBF79-9D4A-45E9-88B5-49517AE86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CBF79-9D4A-45E9-88B5-49517AE86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CBF79-9D4A-45E9-88B5-49517AE86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CBF79-9D4A-45E9-88B5-49517AE86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rivateinternetaccess.com/blog/2018/11/beginners-guide-to-encryption/" TargetMode="Externa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hyperlink" Target="http://www.freestockphotos.biz/stockphoto/1536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cloud-server-png" TargetMode="External"/><Relationship Id="rId9" Type="http://schemas.openxmlformats.org/officeDocument/2006/relationships/hyperlink" Target="https://pixabay.com/en/computer-user-icon-peolpe-avatar-1331579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hyperlink" Target="http://pngimg.com/download/3033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cloud-server-png" TargetMode="External"/><Relationship Id="rId9" Type="http://schemas.openxmlformats.org/officeDocument/2006/relationships/hyperlink" Target="https://freepngimg.com/png/93652-united-clinton-of-bill-states-facial-presiden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hyperlink" Target="http://pngimg.com/download/3033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://commons.wikimedia.org/wiki/File:Mail-sealed-send.svg" TargetMode="External"/><Relationship Id="rId5" Type="http://schemas.openxmlformats.org/officeDocument/2006/relationships/hyperlink" Target="https://creativecommons.org/licenses/by-nc/3.0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pngall.com/cloud-server-png" TargetMode="External"/><Relationship Id="rId9" Type="http://schemas.openxmlformats.org/officeDocument/2006/relationships/hyperlink" Target="https://freepngimg.com/png/93652-united-clinton-of-bill-states-facial-presiden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hyperlink" Target="http://pngimg.com/download/3033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cloud-server-png" TargetMode="External"/><Relationship Id="rId9" Type="http://schemas.openxmlformats.org/officeDocument/2006/relationships/hyperlink" Target="https://freepngimg.com/png/93652-united-clinton-of-bill-states-facial-presid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mike-meyers-comptia/9781260473704/ch00_fm03_title.x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F763886-3A29-4A3F-B336-1DE7DBCA3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156594" y="-7191"/>
            <a:ext cx="12348594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DD0A89-FCB8-4091-AC99-930B79B2431B}"/>
              </a:ext>
            </a:extLst>
          </p:cNvPr>
          <p:cNvSpPr txBox="1"/>
          <p:nvPr/>
        </p:nvSpPr>
        <p:spPr>
          <a:xfrm>
            <a:off x="5177405" y="6100779"/>
            <a:ext cx="9605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hlinkClick r:id="rId6" tooltip="https://www.privateinternetaccess.com/blog/2018/11/beginners-guide-to-encryption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How PKI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SEC 3301</a:t>
            </a:r>
            <a:endParaRPr lang="en-US" sz="2300" dirty="0">
              <a:solidFill>
                <a:srgbClr val="5792B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A92A2-2453-46BC-8C30-F16122EE7EF1}"/>
              </a:ext>
            </a:extLst>
          </p:cNvPr>
          <p:cNvSpPr txBox="1"/>
          <p:nvPr/>
        </p:nvSpPr>
        <p:spPr>
          <a:xfrm>
            <a:off x="630572" y="6115161"/>
            <a:ext cx="9605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www.privateinternetaccess.com/blog/2018/11/beginners-guide-to-encryption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 (Public Key Infrastructure)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/>
              <a:t> Framework for secure communication</a:t>
            </a:r>
          </a:p>
          <a:p>
            <a:pPr lvl="1"/>
            <a:r>
              <a:rPr lang="en-US" sz="3200" dirty="0"/>
              <a:t>	Digital keys are used for encryption and decryption</a:t>
            </a: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	Examples:</a:t>
            </a:r>
          </a:p>
          <a:p>
            <a:pPr lvl="1"/>
            <a:r>
              <a:rPr lang="en-US" sz="2400" dirty="0"/>
              <a:t>Certificates for logins and authentications</a:t>
            </a:r>
          </a:p>
          <a:p>
            <a:pPr lvl="1"/>
            <a:r>
              <a:rPr lang="en-US" sz="2400" dirty="0"/>
              <a:t>Use of certificates for secure websites (Meyers &amp; </a:t>
            </a:r>
            <a:r>
              <a:rPr lang="en-US" sz="2400" dirty="0">
                <a:effectLst/>
                <a:cs typeface="Times New Roman" panose="02020603050405020304" pitchFamily="18" charset="0"/>
              </a:rPr>
              <a:t>Jernigan, 2021)</a:t>
            </a:r>
            <a:endParaRPr lang="en-US" sz="2400" dirty="0"/>
          </a:p>
          <a:p>
            <a:pPr lvl="1"/>
            <a:r>
              <a:rPr lang="en-US" sz="2400" dirty="0"/>
              <a:t>Email certificates</a:t>
            </a:r>
          </a:p>
          <a:p>
            <a:pPr lvl="1"/>
            <a:r>
              <a:rPr lang="en-US" sz="2400" dirty="0"/>
              <a:t>Programs and utilities encryption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with PKI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44A4F-E6D7-49E0-821A-94BBA8337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3795" y="2025613"/>
            <a:ext cx="2190749" cy="1814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D778B-0D83-458C-8B91-30F663101DE1}"/>
              </a:ext>
            </a:extLst>
          </p:cNvPr>
          <p:cNvSpPr txBox="1"/>
          <p:nvPr/>
        </p:nvSpPr>
        <p:spPr>
          <a:xfrm>
            <a:off x="1237601" y="4621769"/>
            <a:ext cx="18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pngall.com/cloud-server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DA6B4-22B5-4F61-8D75-1157D231A5B4}"/>
              </a:ext>
            </a:extLst>
          </p:cNvPr>
          <p:cNvSpPr txBox="1"/>
          <p:nvPr/>
        </p:nvSpPr>
        <p:spPr>
          <a:xfrm>
            <a:off x="4983324" y="4514415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/ Domain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DC8369-2CBD-4173-AB0F-F6786AD91ABC}"/>
              </a:ext>
            </a:extLst>
          </p:cNvPr>
          <p:cNvSpPr/>
          <p:nvPr/>
        </p:nvSpPr>
        <p:spPr>
          <a:xfrm>
            <a:off x="3551100" y="28234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E2DF7-4BD7-4EE5-92BA-D36F7CA4AA7F}"/>
              </a:ext>
            </a:extLst>
          </p:cNvPr>
          <p:cNvSpPr txBox="1"/>
          <p:nvPr/>
        </p:nvSpPr>
        <p:spPr>
          <a:xfrm>
            <a:off x="2944930" y="3443427"/>
            <a:ext cx="204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Issue certificates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75EF4-CE2A-4F6D-90F6-163AC4ADC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853314" y="2101813"/>
            <a:ext cx="2412602" cy="24126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417797-5FE2-4580-9FEF-115681A37157}"/>
              </a:ext>
            </a:extLst>
          </p:cNvPr>
          <p:cNvSpPr txBox="1"/>
          <p:nvPr/>
        </p:nvSpPr>
        <p:spPr>
          <a:xfrm>
            <a:off x="1066195" y="4127838"/>
            <a:ext cx="219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Certificate Authority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DE16AA0-9262-441E-B4DB-27E1E41AF881}"/>
              </a:ext>
            </a:extLst>
          </p:cNvPr>
          <p:cNvSpPr/>
          <p:nvPr/>
        </p:nvSpPr>
        <p:spPr>
          <a:xfrm>
            <a:off x="7557273" y="27979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AEECE-0410-4C8F-B6E7-696859457A69}"/>
              </a:ext>
            </a:extLst>
          </p:cNvPr>
          <p:cNvSpPr txBox="1"/>
          <p:nvPr/>
        </p:nvSpPr>
        <p:spPr>
          <a:xfrm>
            <a:off x="7088351" y="3473629"/>
            <a:ext cx="219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Issues certificates to users or servers (i.e. Secure e-mail)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21322E-FC42-47F8-89E3-C8D2D4B45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364331" y="2025613"/>
            <a:ext cx="2658035" cy="26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with PKI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44A4F-E6D7-49E0-821A-94BBA8337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8892" y="1386262"/>
            <a:ext cx="2190749" cy="1814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D778B-0D83-458C-8B91-30F663101DE1}"/>
              </a:ext>
            </a:extLst>
          </p:cNvPr>
          <p:cNvSpPr txBox="1"/>
          <p:nvPr/>
        </p:nvSpPr>
        <p:spPr>
          <a:xfrm>
            <a:off x="882996" y="3977436"/>
            <a:ext cx="18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pngall.com/cloud-server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DC8369-2CBD-4173-AB0F-F6786AD91ABC}"/>
              </a:ext>
            </a:extLst>
          </p:cNvPr>
          <p:cNvSpPr/>
          <p:nvPr/>
        </p:nvSpPr>
        <p:spPr>
          <a:xfrm rot="13374949">
            <a:off x="2651187" y="4051794"/>
            <a:ext cx="10281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E2DF7-4BD7-4EE5-92BA-D36F7CA4AA7F}"/>
              </a:ext>
            </a:extLst>
          </p:cNvPr>
          <p:cNvSpPr txBox="1"/>
          <p:nvPr/>
        </p:nvSpPr>
        <p:spPr>
          <a:xfrm>
            <a:off x="2769526" y="3150463"/>
            <a:ext cx="204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 if certificates valid checks 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17797-5FE2-4580-9FEF-115681A37157}"/>
              </a:ext>
            </a:extLst>
          </p:cNvPr>
          <p:cNvSpPr txBox="1"/>
          <p:nvPr/>
        </p:nvSpPr>
        <p:spPr>
          <a:xfrm>
            <a:off x="528891" y="3331105"/>
            <a:ext cx="219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Certificate Authority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DE16AA0-9262-441E-B4DB-27E1E41AF881}"/>
              </a:ext>
            </a:extLst>
          </p:cNvPr>
          <p:cNvSpPr/>
          <p:nvPr/>
        </p:nvSpPr>
        <p:spPr>
          <a:xfrm>
            <a:off x="6580264" y="49336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AEECE-0410-4C8F-B6E7-696859457A69}"/>
              </a:ext>
            </a:extLst>
          </p:cNvPr>
          <p:cNvSpPr txBox="1"/>
          <p:nvPr/>
        </p:nvSpPr>
        <p:spPr>
          <a:xfrm>
            <a:off x="3723798" y="5309932"/>
            <a:ext cx="260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has a Public Key/Private Key Pair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34A941-60ED-453E-A5A2-A7B8C789F71F}"/>
              </a:ext>
            </a:extLst>
          </p:cNvPr>
          <p:cNvSpPr txBox="1"/>
          <p:nvPr/>
        </p:nvSpPr>
        <p:spPr>
          <a:xfrm>
            <a:off x="6090676" y="5417403"/>
            <a:ext cx="204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a message Requests end user’s public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F5546-1DA8-4BE1-A7F2-FED4F1CAA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93160" y="3903570"/>
            <a:ext cx="2018444" cy="1513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62D73-2158-41D9-B1E7-07186F6FE227}"/>
              </a:ext>
            </a:extLst>
          </p:cNvPr>
          <p:cNvSpPr txBox="1"/>
          <p:nvPr/>
        </p:nvSpPr>
        <p:spPr>
          <a:xfrm>
            <a:off x="152400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://pngimg.com/download/3033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889087-37CF-42F5-A50D-78B8C0351F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351368" y="4140056"/>
            <a:ext cx="1488144" cy="1149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3693BD-42C1-45CA-A1EE-7D2B4E38256F}"/>
              </a:ext>
            </a:extLst>
          </p:cNvPr>
          <p:cNvSpPr txBox="1"/>
          <p:nvPr/>
        </p:nvSpPr>
        <p:spPr>
          <a:xfrm>
            <a:off x="3757201" y="12384865"/>
            <a:ext cx="48354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freepngimg.com/png/93652-united-clinton-of-bill-states-facial-presiden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42BCB52-1196-4EF6-8160-3C749D46C638}"/>
              </a:ext>
            </a:extLst>
          </p:cNvPr>
          <p:cNvSpPr/>
          <p:nvPr/>
        </p:nvSpPr>
        <p:spPr>
          <a:xfrm rot="10800000">
            <a:off x="6890625" y="40945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2D2455-B2BA-4DE5-BD7F-84794ECFFCFE}"/>
              </a:ext>
            </a:extLst>
          </p:cNvPr>
          <p:cNvSpPr txBox="1"/>
          <p:nvPr/>
        </p:nvSpPr>
        <p:spPr>
          <a:xfrm>
            <a:off x="6229385" y="3530506"/>
            <a:ext cx="229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Sends public key</a:t>
            </a:r>
          </a:p>
        </p:txBody>
      </p:sp>
    </p:spTree>
    <p:extLst>
      <p:ext uri="{BB962C8B-B14F-4D97-AF65-F5344CB8AC3E}">
        <p14:creationId xmlns:p14="http://schemas.microsoft.com/office/powerpoint/2010/main" val="285434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with PKI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44A4F-E6D7-49E0-821A-94BBA8337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80747" y="1107656"/>
            <a:ext cx="2190749" cy="1814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D778B-0D83-458C-8B91-30F663101DE1}"/>
              </a:ext>
            </a:extLst>
          </p:cNvPr>
          <p:cNvSpPr txBox="1"/>
          <p:nvPr/>
        </p:nvSpPr>
        <p:spPr>
          <a:xfrm>
            <a:off x="9834852" y="3571429"/>
            <a:ext cx="18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pngall.com/cloud-server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E2DF7-4BD7-4EE5-92BA-D36F7CA4AA7F}"/>
              </a:ext>
            </a:extLst>
          </p:cNvPr>
          <p:cNvSpPr txBox="1"/>
          <p:nvPr/>
        </p:nvSpPr>
        <p:spPr>
          <a:xfrm>
            <a:off x="7862065" y="5010780"/>
            <a:ext cx="204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 keeps track of all valid or invalid certificates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17797-5FE2-4580-9FEF-115681A37157}"/>
              </a:ext>
            </a:extLst>
          </p:cNvPr>
          <p:cNvSpPr txBox="1"/>
          <p:nvPr/>
        </p:nvSpPr>
        <p:spPr>
          <a:xfrm>
            <a:off x="9480747" y="2925098"/>
            <a:ext cx="219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Certificate Authority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DE16AA0-9262-441E-B4DB-27E1E41AF881}"/>
              </a:ext>
            </a:extLst>
          </p:cNvPr>
          <p:cNvSpPr/>
          <p:nvPr/>
        </p:nvSpPr>
        <p:spPr>
          <a:xfrm>
            <a:off x="3262334" y="35691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AEECE-0410-4C8F-B6E7-696859457A69}"/>
              </a:ext>
            </a:extLst>
          </p:cNvPr>
          <p:cNvSpPr txBox="1"/>
          <p:nvPr/>
        </p:nvSpPr>
        <p:spPr>
          <a:xfrm>
            <a:off x="98760" y="3932854"/>
            <a:ext cx="2604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receives destination’s public key and encrypts the message. The message is then sent.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34A941-60ED-453E-A5A2-A7B8C789F71F}"/>
              </a:ext>
            </a:extLst>
          </p:cNvPr>
          <p:cNvSpPr txBox="1"/>
          <p:nvPr/>
        </p:nvSpPr>
        <p:spPr>
          <a:xfrm>
            <a:off x="4850476" y="3957722"/>
            <a:ext cx="204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Decrypts the message with the private key.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F5546-1DA8-4BE1-A7F2-FED4F1CAA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57563" y="2715231"/>
            <a:ext cx="1533040" cy="1149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62D73-2158-41D9-B1E7-07186F6FE227}"/>
              </a:ext>
            </a:extLst>
          </p:cNvPr>
          <p:cNvSpPr txBox="1"/>
          <p:nvPr/>
        </p:nvSpPr>
        <p:spPr>
          <a:xfrm>
            <a:off x="278476" y="6505341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 tooltip="http://pngimg.com/download/30336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889087-37CF-42F5-A50D-78B8C0351F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20504" y="2606315"/>
            <a:ext cx="1488144" cy="1149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3693BD-42C1-45CA-A1EE-7D2B4E38256F}"/>
              </a:ext>
            </a:extLst>
          </p:cNvPr>
          <p:cNvSpPr txBox="1"/>
          <p:nvPr/>
        </p:nvSpPr>
        <p:spPr>
          <a:xfrm>
            <a:off x="3757201" y="12384865"/>
            <a:ext cx="48354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freepngimg.com/png/93652-united-clinton-of-bill-states-facial-presiden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F848A8-6E7E-4E3C-B19A-6C277A4C3E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052510" y="4066602"/>
            <a:ext cx="1277427" cy="12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with PKI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44A4F-E6D7-49E0-821A-94BBA8337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84975" y="1188966"/>
            <a:ext cx="2190749" cy="1814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D778B-0D83-458C-8B91-30F663101DE1}"/>
              </a:ext>
            </a:extLst>
          </p:cNvPr>
          <p:cNvSpPr txBox="1"/>
          <p:nvPr/>
        </p:nvSpPr>
        <p:spPr>
          <a:xfrm>
            <a:off x="10162027" y="819634"/>
            <a:ext cx="18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pngall.com/cloud-server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DC8369-2CBD-4173-AB0F-F6786AD91ABC}"/>
              </a:ext>
            </a:extLst>
          </p:cNvPr>
          <p:cNvSpPr/>
          <p:nvPr/>
        </p:nvSpPr>
        <p:spPr>
          <a:xfrm rot="18525763">
            <a:off x="9297513" y="3283504"/>
            <a:ext cx="10281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E2DF7-4BD7-4EE5-92BA-D36F7CA4AA7F}"/>
              </a:ext>
            </a:extLst>
          </p:cNvPr>
          <p:cNvSpPr txBox="1"/>
          <p:nvPr/>
        </p:nvSpPr>
        <p:spPr>
          <a:xfrm>
            <a:off x="8148934" y="4279125"/>
            <a:ext cx="204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 if certificates valid checks 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17797-5FE2-4580-9FEF-115681A37157}"/>
              </a:ext>
            </a:extLst>
          </p:cNvPr>
          <p:cNvSpPr txBox="1"/>
          <p:nvPr/>
        </p:nvSpPr>
        <p:spPr>
          <a:xfrm>
            <a:off x="10001251" y="3105834"/>
            <a:ext cx="219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Certificate Authority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DE16AA0-9262-441E-B4DB-27E1E41AF881}"/>
              </a:ext>
            </a:extLst>
          </p:cNvPr>
          <p:cNvSpPr/>
          <p:nvPr/>
        </p:nvSpPr>
        <p:spPr>
          <a:xfrm>
            <a:off x="3020563" y="46337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AEECE-0410-4C8F-B6E7-696859457A69}"/>
              </a:ext>
            </a:extLst>
          </p:cNvPr>
          <p:cNvSpPr txBox="1"/>
          <p:nvPr/>
        </p:nvSpPr>
        <p:spPr>
          <a:xfrm>
            <a:off x="291325" y="3105833"/>
            <a:ext cx="260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has a Public Key/Private Key Pair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34A941-60ED-453E-A5A2-A7B8C789F71F}"/>
              </a:ext>
            </a:extLst>
          </p:cNvPr>
          <p:cNvSpPr txBox="1"/>
          <p:nvPr/>
        </p:nvSpPr>
        <p:spPr>
          <a:xfrm>
            <a:off x="540246" y="5494598"/>
            <a:ext cx="204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a message. Requests end user’s public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F5546-1DA8-4BE1-A7F2-FED4F1CAA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6276" y="3876838"/>
            <a:ext cx="2018444" cy="1513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62D73-2158-41D9-B1E7-07186F6FE227}"/>
              </a:ext>
            </a:extLst>
          </p:cNvPr>
          <p:cNvSpPr txBox="1"/>
          <p:nvPr/>
        </p:nvSpPr>
        <p:spPr>
          <a:xfrm>
            <a:off x="1657385" y="656364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 tooltip="http://pngimg.com/download/30336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889087-37CF-42F5-A50D-78B8C0351F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99905" y="4030441"/>
            <a:ext cx="1488144" cy="1149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3693BD-42C1-45CA-A1EE-7D2B4E38256F}"/>
              </a:ext>
            </a:extLst>
          </p:cNvPr>
          <p:cNvSpPr txBox="1"/>
          <p:nvPr/>
        </p:nvSpPr>
        <p:spPr>
          <a:xfrm>
            <a:off x="3757201" y="12384865"/>
            <a:ext cx="48354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freepngimg.com/png/93652-united-clinton-of-bill-states-facial-presiden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42BCB52-1196-4EF6-8160-3C749D46C638}"/>
              </a:ext>
            </a:extLst>
          </p:cNvPr>
          <p:cNvSpPr/>
          <p:nvPr/>
        </p:nvSpPr>
        <p:spPr>
          <a:xfrm rot="10800000">
            <a:off x="6663233" y="44309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2D2455-B2BA-4DE5-BD7F-84794ECFFCFE}"/>
              </a:ext>
            </a:extLst>
          </p:cNvPr>
          <p:cNvSpPr txBox="1"/>
          <p:nvPr/>
        </p:nvSpPr>
        <p:spPr>
          <a:xfrm>
            <a:off x="2344959" y="4238278"/>
            <a:ext cx="229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Sends public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8FDEE1-618C-46BB-A2D6-9281B4226023}"/>
              </a:ext>
            </a:extLst>
          </p:cNvPr>
          <p:cNvSpPr txBox="1"/>
          <p:nvPr/>
        </p:nvSpPr>
        <p:spPr>
          <a:xfrm>
            <a:off x="4141464" y="5218495"/>
            <a:ext cx="260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Decrypted with recipients private key</a:t>
            </a:r>
          </a:p>
        </p:txBody>
      </p:sp>
    </p:spTree>
    <p:extLst>
      <p:ext uri="{BB962C8B-B14F-4D97-AF65-F5344CB8AC3E}">
        <p14:creationId xmlns:p14="http://schemas.microsoft.com/office/powerpoint/2010/main" val="192749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Meyers, M., &amp; Jernigan, S.(2021). Mike Meyers’ CompTIA Security+ Certification Guide, Exam SY0-601. (3rd ed.). McGraw-Hill Education. 	</a:t>
            </a:r>
            <a:r>
              <a:rPr lang="en-US" sz="12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https://learning.oreilly.com/library/view/mike-meyers-comptia/9781260473704/ch00_fm03_title.xhtml</a:t>
            </a:r>
            <a:endParaRPr lang="en-US" sz="12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12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539</Words>
  <Application>Microsoft Office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Helvetica</vt:lpstr>
      <vt:lpstr>inherit</vt:lpstr>
      <vt:lpstr>Times New Roman</vt:lpstr>
      <vt:lpstr>Wingdings 2</vt:lpstr>
      <vt:lpstr>SlateVTI</vt:lpstr>
      <vt:lpstr>How PKI Works</vt:lpstr>
      <vt:lpstr>PKI (Public Key Infrastructure)</vt:lpstr>
      <vt:lpstr>Sending with PKI</vt:lpstr>
      <vt:lpstr>Sending with PKI</vt:lpstr>
      <vt:lpstr>Receiving with PKI</vt:lpstr>
      <vt:lpstr>Receiving with PKI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2021-09-14T01:29:16Z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