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0" name="Shape 2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6" name="Shape 2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751679" x="457200"/>
            <a:ext cy="40127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457200">
              <a:buSzPct val="100000"/>
              <a:defRPr sz="7200"/>
            </a:lvl1pPr>
            <a:lvl2pPr indent="457200">
              <a:buSzPct val="100000"/>
              <a:defRPr sz="7200"/>
            </a:lvl2pPr>
            <a:lvl3pPr indent="457200">
              <a:buSzPct val="100000"/>
              <a:defRPr sz="7200"/>
            </a:lvl3pPr>
            <a:lvl4pPr indent="457200">
              <a:buSzPct val="100000"/>
              <a:defRPr sz="7200"/>
            </a:lvl4pPr>
            <a:lvl5pPr indent="457200">
              <a:buSzPct val="100000"/>
              <a:defRPr sz="7200"/>
            </a:lvl5pPr>
            <a:lvl6pPr indent="457200">
              <a:buSzPct val="100000"/>
              <a:defRPr sz="7200"/>
            </a:lvl6pPr>
            <a:lvl7pPr indent="457200">
              <a:buSzPct val="100000"/>
              <a:defRPr sz="7200"/>
            </a:lvl7pPr>
            <a:lvl8pPr indent="457200">
              <a:buSzPct val="100000"/>
              <a:defRPr sz="7200"/>
            </a:lvl8pPr>
            <a:lvl9pPr indent="457200">
              <a:buSzPct val="100000"/>
              <a:defRPr sz="7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4955189" x="457200"/>
            <a:ext cy="1643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1" name="Shape 11"/>
          <p:cNvCxnSpPr/>
          <p:nvPr/>
        </p:nvCxnSpPr>
        <p:spPr>
          <a:xfrm>
            <a:off y="548639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y="4844510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>
                <a:solidFill>
                  <a:srgbClr val="DA0002"/>
                </a:solidFill>
              </a:defRPr>
            </a:lvl1pPr>
            <a:lvl2pPr>
              <a:defRPr>
                <a:solidFill>
                  <a:srgbClr val="DA0002"/>
                </a:solidFill>
              </a:defRPr>
            </a:lvl2pPr>
            <a:lvl3pPr>
              <a:defRPr>
                <a:solidFill>
                  <a:srgbClr val="DA0002"/>
                </a:solidFill>
              </a:defRPr>
            </a:lvl3pPr>
            <a:lvl4pPr>
              <a:defRPr>
                <a:solidFill>
                  <a:srgbClr val="DA0002"/>
                </a:solidFill>
              </a:defRPr>
            </a:lvl4pPr>
            <a:lvl5pPr>
              <a:defRPr>
                <a:solidFill>
                  <a:srgbClr val="DA0002"/>
                </a:solidFill>
              </a:defRPr>
            </a:lvl5pPr>
            <a:lvl6pPr>
              <a:defRPr>
                <a:solidFill>
                  <a:srgbClr val="DA0002"/>
                </a:solidFill>
              </a:defRPr>
            </a:lvl6pPr>
            <a:lvl7pPr>
              <a:defRPr>
                <a:solidFill>
                  <a:srgbClr val="DA0002"/>
                </a:solidFill>
              </a:defRPr>
            </a:lvl7pPr>
            <a:lvl8pPr>
              <a:defRPr>
                <a:solidFill>
                  <a:srgbClr val="DA0002"/>
                </a:solidFill>
              </a:defRPr>
            </a:lvl8pPr>
            <a:lvl9pPr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cxnSp>
        <p:nvCxnSpPr>
          <p:cNvPr id="16" name="Shape 16"/>
          <p:cNvCxnSpPr/>
          <p:nvPr/>
        </p:nvCxnSpPr>
        <p:spPr>
          <a:xfrm>
            <a:off y="1524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>
                <a:solidFill>
                  <a:srgbClr val="DA0002"/>
                </a:solidFill>
              </a:defRPr>
            </a:lvl1pPr>
            <a:lvl2pPr>
              <a:defRPr>
                <a:solidFill>
                  <a:srgbClr val="DA0002"/>
                </a:solidFill>
              </a:defRPr>
            </a:lvl2pPr>
            <a:lvl3pPr>
              <a:defRPr>
                <a:solidFill>
                  <a:srgbClr val="DA0002"/>
                </a:solidFill>
              </a:defRPr>
            </a:lvl3pPr>
            <a:lvl4pPr>
              <a:defRPr>
                <a:solidFill>
                  <a:srgbClr val="DA0002"/>
                </a:solidFill>
              </a:defRPr>
            </a:lvl4pPr>
            <a:lvl5pPr>
              <a:defRPr>
                <a:solidFill>
                  <a:srgbClr val="DA0002"/>
                </a:solidFill>
              </a:defRPr>
            </a:lvl5pPr>
            <a:lvl6pPr>
              <a:defRPr>
                <a:solidFill>
                  <a:srgbClr val="DA0002"/>
                </a:solidFill>
              </a:defRPr>
            </a:lvl6pPr>
            <a:lvl7pPr>
              <a:defRPr>
                <a:solidFill>
                  <a:srgbClr val="DA0002"/>
                </a:solidFill>
              </a:defRPr>
            </a:lvl7pPr>
            <a:lvl8pPr>
              <a:defRPr>
                <a:solidFill>
                  <a:srgbClr val="DA0002"/>
                </a:solidFill>
              </a:defRPr>
            </a:lvl8pPr>
            <a:lvl9pPr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cxnSp>
        <p:nvCxnSpPr>
          <p:cNvPr id="21" name="Shape 21"/>
          <p:cNvCxnSpPr/>
          <p:nvPr/>
        </p:nvCxnSpPr>
        <p:spPr>
          <a:xfrm>
            <a:off y="1524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y="152400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27" name="Shape 27"/>
          <p:cNvCxnSpPr/>
          <p:nvPr/>
        </p:nvCxnSpPr>
        <p:spPr>
          <a:xfrm>
            <a:off y="5757014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29" name="Shape 29"/>
          <p:cNvCxnSpPr/>
          <p:nvPr/>
        </p:nvCxnSpPr>
        <p:spPr>
          <a:xfrm>
            <a:off y="150852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y="669767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4.jpg" Type="http://schemas.openxmlformats.org/officeDocument/2006/relationships/image" Id="rId4"/><Relationship Target="../media/image01.jp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0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6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y="751679" x="457200"/>
            <a:ext cy="40127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Airport Parking</a:t>
            </a:r>
            <a:br>
              <a:rPr lang="en"/>
            </a:br>
            <a:r>
              <a:rPr lang="en"/>
              <a:t>Spot Tracker</a:t>
            </a:r>
          </a:p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y="4955189" x="457200"/>
            <a:ext cy="1643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Atlanta Govathon 2013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What’s Already There?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en"/>
              <a:t>Lights!</a:t>
            </a:r>
            <a:br>
              <a:rPr lang="en"/>
            </a:br>
            <a:r>
              <a:rPr lang="en"/>
              <a:t>4,000+ of them</a:t>
            </a:r>
            <a:br>
              <a:rPr lang="en"/>
            </a:br>
            <a:r>
              <a:rPr lang="en"/>
              <a:t>(and A/C power lines)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en"/>
              <a:t>Open Source microcontrollers</a:t>
            </a:r>
            <a:br>
              <a:rPr lang="en"/>
            </a:br>
            <a:r>
              <a:rPr lang="en"/>
              <a:t>(Arduino)</a:t>
            </a:r>
          </a:p>
        </p:txBody>
      </p:sp>
      <p:sp>
        <p:nvSpPr>
          <p:cNvPr id="160" name="Shape 160"/>
          <p:cNvSpPr/>
          <p:nvPr/>
        </p:nvSpPr>
        <p:spPr>
          <a:xfrm>
            <a:off y="1786400" x="541026"/>
            <a:ext cy="2535474" cx="38268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61" name="Shape 161"/>
          <p:cNvSpPr/>
          <p:nvPr/>
        </p:nvSpPr>
        <p:spPr>
          <a:xfrm>
            <a:off y="1786402" x="5344600"/>
            <a:ext cy="2691749" cx="268985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Lights and A/C Wiring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0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
</a:t>
            </a:r>
            <a:r>
              <a:rPr lang="en"/>
              <a:t>the tracker is attached to the light fixture</a:t>
            </a:r>
          </a:p>
          <a:p>
            <a:pPr rtl="0" lvl="0" indent="-419100" marL="457200">
              <a:lnSpc>
                <a:spcPct val="10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available A/C power is used to drive the tracker and the signal lights</a:t>
            </a:r>
            <a:br>
              <a:rPr lang="en"/>
            </a:br>
            <a:r>
              <a:rPr lang="en"/>
              <a:t> </a:t>
            </a:r>
          </a:p>
          <a:p>
            <a:pPr rtl="0" lvl="0" indent="-419100" marL="457200">
              <a:lnSpc>
                <a:spcPct val="10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A/C wiring is used to network the trackers</a:t>
            </a:r>
            <a:br>
              <a:rPr lang="en"/>
            </a:br>
            <a:r>
              <a:rPr lang="en"/>
              <a:t>(Ethernet-over-Power - EoP)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Open Source Microcontrollers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Arduino/ATmega328 microcontroller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6 x ultrasonic range finders (proximity sensors)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relay for signal light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Arduino Ethernet “Shield” (NIC)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Other “Stuff”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Power supply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Signal Light (LED flashlight + color lens)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Adjustable mounts for sensors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Housing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EoP (Ethernet over Power) Module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What’s </a:t>
            </a:r>
            <a:r>
              <a:rPr u="sng" lang="en"/>
              <a:t>Not</a:t>
            </a:r>
            <a:r>
              <a:rPr lang="en"/>
              <a:t> There? (To Be Built)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tracker device assembly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open source SCADA (supervisory control and data acquisition) server to collect tracker data (and may be control them)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web front-end / mobile app for drivers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facility management system interface for airport maintenance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Spot Tracker</a:t>
            </a:r>
          </a:p>
        </p:txBody>
      </p:sp>
      <p:sp>
        <p:nvSpPr>
          <p:cNvPr id="191" name="Shape 191"/>
          <p:cNvSpPr/>
          <p:nvPr/>
        </p:nvSpPr>
        <p:spPr>
          <a:xfrm>
            <a:off y="5044425" x="2612300"/>
            <a:ext cy="1018799" cx="2139599"/>
          </a:xfrm>
          <a:prstGeom prst="rect">
            <a:avLst/>
          </a:prstGeom>
          <a:solidFill>
            <a:schemeClr val="accen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FFFFFF"/>
                </a:solidFill>
              </a:rPr>
              <a:t>Arduino 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Microcontroller</a:t>
            </a:r>
          </a:p>
          <a:p>
            <a:pPr>
              <a:buNone/>
            </a:pPr>
            <a:r>
              <a:rPr lang="en">
                <a:solidFill>
                  <a:srgbClr val="FFFFFF"/>
                </a:solidFill>
              </a:rPr>
              <a:t>+Ethernet</a:t>
            </a:r>
          </a:p>
        </p:txBody>
      </p:sp>
      <p:sp>
        <p:nvSpPr>
          <p:cNvPr id="192" name="Shape 192"/>
          <p:cNvSpPr/>
          <p:nvPr/>
        </p:nvSpPr>
        <p:spPr>
          <a:xfrm>
            <a:off y="3548125" x="3188600"/>
            <a:ext cy="877200" cx="1563299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FFFFFF"/>
                </a:solidFill>
              </a:rPr>
              <a:t>Power Supply</a:t>
            </a:r>
          </a:p>
        </p:txBody>
      </p:sp>
      <p:sp>
        <p:nvSpPr>
          <p:cNvPr id="193" name="Shape 193"/>
          <p:cNvSpPr/>
          <p:nvPr/>
        </p:nvSpPr>
        <p:spPr>
          <a:xfrm>
            <a:off y="5376600" x="7383400"/>
            <a:ext cy="880199" cx="880199"/>
          </a:xfrm>
          <a:prstGeom prst="flowChartSummingJunction">
            <a:avLst/>
          </a:prstGeom>
          <a:solidFill>
            <a:srgbClr val="00FF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4" name="Shape 194"/>
          <p:cNvSpPr txBox="1"/>
          <p:nvPr/>
        </p:nvSpPr>
        <p:spPr>
          <a:xfrm>
            <a:off y="6182250" x="7231000"/>
            <a:ext cy="410999" cx="1563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lang="en"/>
              <a:t>Signal Light</a:t>
            </a:r>
          </a:p>
        </p:txBody>
      </p:sp>
      <p:sp>
        <p:nvSpPr>
          <p:cNvPr id="195" name="Shape 195"/>
          <p:cNvSpPr/>
          <p:nvPr/>
        </p:nvSpPr>
        <p:spPr>
          <a:xfrm>
            <a:off y="3569175" x="5681100"/>
            <a:ext cy="800999" cx="1392300"/>
          </a:xfrm>
          <a:prstGeom prst="rect">
            <a:avLst/>
          </a:prstGeom>
          <a:solidFill>
            <a:schemeClr val="accent4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FFFFFF"/>
                </a:solidFill>
              </a:rPr>
              <a:t>Ethernet Over 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Power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(EoP) Module</a:t>
            </a:r>
          </a:p>
        </p:txBody>
      </p:sp>
      <p:sp>
        <p:nvSpPr>
          <p:cNvPr id="196" name="Shape 196"/>
          <p:cNvSpPr/>
          <p:nvPr/>
        </p:nvSpPr>
        <p:spPr>
          <a:xfrm>
            <a:off y="2317325" x="3735725"/>
            <a:ext cy="350999" cx="1665599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en"/>
              <a:t>Light Fixture</a:t>
            </a:r>
          </a:p>
        </p:txBody>
      </p:sp>
      <p:cxnSp>
        <p:nvCxnSpPr>
          <p:cNvPr id="197" name="Shape 197"/>
          <p:cNvCxnSpPr>
            <a:endCxn id="192" idx="0"/>
          </p:cNvCxnSpPr>
          <p:nvPr/>
        </p:nvCxnSpPr>
        <p:spPr>
          <a:xfrm flipH="1">
            <a:off y="2676925" x="3970249"/>
            <a:ext cy="871199" cx="591900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dash"/>
            <a:round/>
            <a:headEnd w="lg" len="lg" type="none"/>
            <a:tailEnd w="lg" len="lg" type="triangle"/>
          </a:ln>
        </p:spPr>
      </p:cxnSp>
      <p:sp>
        <p:nvSpPr>
          <p:cNvPr id="198" name="Shape 198"/>
          <p:cNvSpPr txBox="1"/>
          <p:nvPr/>
        </p:nvSpPr>
        <p:spPr>
          <a:xfrm>
            <a:off y="3079362" x="6039150"/>
            <a:ext cy="350999" cx="591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200" lang="en"/>
              <a:t>EoP</a:t>
            </a:r>
          </a:p>
        </p:txBody>
      </p:sp>
      <p:cxnSp>
        <p:nvCxnSpPr>
          <p:cNvPr id="199" name="Shape 199"/>
          <p:cNvCxnSpPr>
            <a:stCxn id="192" idx="2"/>
            <a:endCxn id="191" idx="0"/>
          </p:cNvCxnSpPr>
          <p:nvPr/>
        </p:nvCxnSpPr>
        <p:spPr>
          <a:xfrm flipH="1">
            <a:off y="4425325" x="3682099"/>
            <a:ext cy="619099" cx="28815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00" name="Shape 200"/>
          <p:cNvSpPr txBox="1"/>
          <p:nvPr/>
        </p:nvSpPr>
        <p:spPr>
          <a:xfrm>
            <a:off y="4483175" x="3195925"/>
            <a:ext cy="350999" cx="767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200" lang="en"/>
              <a:t>9V DC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y="4560072" x="6027450"/>
            <a:ext cy="279599" cx="1309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200" lang="en"/>
              <a:t>Ethernet</a:t>
            </a:r>
          </a:p>
        </p:txBody>
      </p:sp>
      <p:cxnSp>
        <p:nvCxnSpPr>
          <p:cNvPr id="202" name="Shape 202"/>
          <p:cNvCxnSpPr>
            <a:endCxn id="195" idx="2"/>
          </p:cNvCxnSpPr>
          <p:nvPr/>
        </p:nvCxnSpPr>
        <p:spPr>
          <a:xfrm rot="10800000" flipH="1">
            <a:off y="4370174" x="4751849"/>
            <a:ext cy="1181100" cx="1625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203" name="Shape 203"/>
          <p:cNvCxnSpPr>
            <a:stCxn id="191" idx="3"/>
            <a:endCxn id="204" idx="1"/>
          </p:cNvCxnSpPr>
          <p:nvPr/>
        </p:nvCxnSpPr>
        <p:spPr>
          <a:xfrm>
            <a:off y="5553824" x="4751899"/>
            <a:ext cy="279525" cx="877150"/>
          </a:xfrm>
          <a:prstGeom prst="straightConnector1">
            <a:avLst/>
          </a:prstGeom>
          <a:noFill/>
          <a:ln w="19050" cap="flat">
            <a:solidFill>
              <a:schemeClr val="accent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04" name="Shape 204"/>
          <p:cNvSpPr/>
          <p:nvPr/>
        </p:nvSpPr>
        <p:spPr>
          <a:xfrm>
            <a:off y="5394750" x="5629050"/>
            <a:ext cy="877200" cx="877200"/>
          </a:xfrm>
          <a:prstGeom prst="diamond">
            <a:avLst/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5" name="Shape 205"/>
          <p:cNvSpPr txBox="1"/>
          <p:nvPr/>
        </p:nvSpPr>
        <p:spPr>
          <a:xfrm>
            <a:off y="6182200" x="5722650"/>
            <a:ext cy="362100" cx="1060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"/>
              <a:t>Relay</a:t>
            </a:r>
          </a:p>
        </p:txBody>
      </p:sp>
      <p:cxnSp>
        <p:nvCxnSpPr>
          <p:cNvPr id="206" name="Shape 206"/>
          <p:cNvCxnSpPr>
            <a:stCxn id="192" idx="2"/>
          </p:cNvCxnSpPr>
          <p:nvPr/>
        </p:nvCxnSpPr>
        <p:spPr>
          <a:xfrm>
            <a:off y="4425325" x="3970249"/>
            <a:ext cy="1181999" cx="18990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07" name="Shape 207"/>
          <p:cNvCxnSpPr>
            <a:stCxn id="204" idx="3"/>
          </p:cNvCxnSpPr>
          <p:nvPr/>
        </p:nvCxnSpPr>
        <p:spPr>
          <a:xfrm>
            <a:off y="5833350" x="6506250"/>
            <a:ext cy="0" cx="8772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08" name="Shape 208"/>
          <p:cNvCxnSpPr>
            <a:stCxn id="196" idx="2"/>
            <a:endCxn id="195" idx="0"/>
          </p:cNvCxnSpPr>
          <p:nvPr/>
        </p:nvCxnSpPr>
        <p:spPr>
          <a:xfrm>
            <a:off y="2668324" x="4568524"/>
            <a:ext cy="900850" cx="1808725"/>
          </a:xfrm>
          <a:prstGeom prst="straightConnector1">
            <a:avLst/>
          </a:prstGeom>
          <a:noFill/>
          <a:ln w="19050" cap="flat">
            <a:solidFill>
              <a:schemeClr val="accent4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209" name="Shape 209"/>
          <p:cNvSpPr txBox="1"/>
          <p:nvPr/>
        </p:nvSpPr>
        <p:spPr>
          <a:xfrm>
            <a:off y="5406150" x="6561275"/>
            <a:ext cy="350999" cx="767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200" lang="en"/>
              <a:t>9V DC</a:t>
            </a:r>
          </a:p>
        </p:txBody>
      </p:sp>
      <p:sp>
        <p:nvSpPr>
          <p:cNvPr id="210" name="Shape 210"/>
          <p:cNvSpPr/>
          <p:nvPr/>
        </p:nvSpPr>
        <p:spPr>
          <a:xfrm>
            <a:off y="4620875" x="1143000"/>
            <a:ext cy="457200" cx="457200"/>
          </a:xfrm>
          <a:prstGeom prst="ellipse">
            <a:avLst/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b="1" lang="en"/>
              <a:t>1</a:t>
            </a:r>
          </a:p>
        </p:txBody>
      </p:sp>
      <p:sp>
        <p:nvSpPr>
          <p:cNvPr id="211" name="Shape 211"/>
          <p:cNvSpPr/>
          <p:nvPr/>
        </p:nvSpPr>
        <p:spPr>
          <a:xfrm>
            <a:off y="5172825" x="1143000"/>
            <a:ext cy="457200" cx="457200"/>
          </a:xfrm>
          <a:prstGeom prst="ellipse">
            <a:avLst/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b="1" lang="en"/>
              <a:t>2</a:t>
            </a:r>
          </a:p>
        </p:txBody>
      </p:sp>
      <p:sp>
        <p:nvSpPr>
          <p:cNvPr id="212" name="Shape 212"/>
          <p:cNvSpPr/>
          <p:nvPr/>
        </p:nvSpPr>
        <p:spPr>
          <a:xfrm>
            <a:off y="5936600" x="1143000"/>
            <a:ext cy="457200" cx="457200"/>
          </a:xfrm>
          <a:prstGeom prst="ellipse">
            <a:avLst/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b="1" lang="en"/>
              <a:t>6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y="5528550" x="1198750"/>
            <a:ext cy="457200" cx="536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...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y="3906925" x="936850"/>
            <a:ext cy="619200" cx="1060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"/>
              <a:t>Range</a:t>
            </a:r>
            <a:br>
              <a:rPr b="1" lang="en"/>
            </a:br>
            <a:r>
              <a:rPr b="1" lang="en"/>
              <a:t>Finders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y="5608400" x="4889450"/>
            <a:ext cy="350999" cx="767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200" lang="en"/>
              <a:t>DO</a:t>
            </a:r>
          </a:p>
        </p:txBody>
      </p:sp>
      <p:cxnSp>
        <p:nvCxnSpPr>
          <p:cNvPr id="216" name="Shape 216"/>
          <p:cNvCxnSpPr>
            <a:stCxn id="210" idx="6"/>
          </p:cNvCxnSpPr>
          <p:nvPr/>
        </p:nvCxnSpPr>
        <p:spPr>
          <a:xfrm>
            <a:off y="4849475" x="1600200"/>
            <a:ext cy="484500" cx="978899"/>
          </a:xfrm>
          <a:prstGeom prst="straightConnector1">
            <a:avLst/>
          </a:prstGeom>
          <a:noFill/>
          <a:ln w="19050" cap="flat">
            <a:solidFill>
              <a:schemeClr val="accent5"/>
            </a:solidFill>
            <a:prstDash val="dot"/>
            <a:round/>
            <a:headEnd w="lg" len="lg" type="none"/>
            <a:tailEnd w="lg" len="lg" type="triangle"/>
          </a:ln>
        </p:spPr>
      </p:cxnSp>
      <p:cxnSp>
        <p:nvCxnSpPr>
          <p:cNvPr id="217" name="Shape 217"/>
          <p:cNvCxnSpPr>
            <a:stCxn id="211" idx="6"/>
            <a:endCxn id="191" idx="1"/>
          </p:cNvCxnSpPr>
          <p:nvPr/>
        </p:nvCxnSpPr>
        <p:spPr>
          <a:xfrm>
            <a:off y="5401425" x="1600200"/>
            <a:ext cy="152399" cx="1012099"/>
          </a:xfrm>
          <a:prstGeom prst="straightConnector1">
            <a:avLst/>
          </a:prstGeom>
          <a:noFill/>
          <a:ln w="19050" cap="flat">
            <a:solidFill>
              <a:schemeClr val="accent5"/>
            </a:solidFill>
            <a:prstDash val="dot"/>
            <a:round/>
            <a:headEnd w="lg" len="lg" type="none"/>
            <a:tailEnd w="lg" len="lg" type="triangle"/>
          </a:ln>
        </p:spPr>
      </p:cxnSp>
      <p:cxnSp>
        <p:nvCxnSpPr>
          <p:cNvPr id="218" name="Shape 218"/>
          <p:cNvCxnSpPr>
            <a:stCxn id="212" idx="6"/>
          </p:cNvCxnSpPr>
          <p:nvPr/>
        </p:nvCxnSpPr>
        <p:spPr>
          <a:xfrm rot="10800000" flipH="1">
            <a:off y="5803099" x="1600200"/>
            <a:ext cy="362100" cx="1017900"/>
          </a:xfrm>
          <a:prstGeom prst="straightConnector1">
            <a:avLst/>
          </a:prstGeom>
          <a:noFill/>
          <a:ln w="19050" cap="flat">
            <a:solidFill>
              <a:schemeClr val="accent5"/>
            </a:solidFill>
            <a:prstDash val="dot"/>
            <a:round/>
            <a:headEnd w="lg" len="lg" type="none"/>
            <a:tailEnd w="lg" len="lg" type="triangle"/>
          </a:ln>
        </p:spPr>
      </p:cxnSp>
      <p:sp>
        <p:nvSpPr>
          <p:cNvPr id="219" name="Shape 219"/>
          <p:cNvSpPr txBox="1"/>
          <p:nvPr/>
        </p:nvSpPr>
        <p:spPr>
          <a:xfrm>
            <a:off y="5473775" x="1659750"/>
            <a:ext cy="691499" cx="767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200" lang="en"/>
              <a:t>Analog</a:t>
            </a:r>
            <a:br>
              <a:rPr b="1" sz="1200" lang="en"/>
            </a:br>
            <a:r>
              <a:rPr b="1" sz="1200" lang="en"/>
              <a:t>inputs</a:t>
            </a:r>
          </a:p>
        </p:txBody>
      </p:sp>
      <p:cxnSp>
        <p:nvCxnSpPr>
          <p:cNvPr id="220" name="Shape 220"/>
          <p:cNvCxnSpPr/>
          <p:nvPr/>
        </p:nvCxnSpPr>
        <p:spPr>
          <a:xfrm>
            <a:off y="1926500" x="1617775"/>
            <a:ext cy="0" cx="68091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dash"/>
            <a:round/>
            <a:headEnd w="lg" len="lg" type="none"/>
            <a:tailEnd w="lg" len="lg" type="none"/>
          </a:ln>
        </p:spPr>
      </p:cxnSp>
      <p:cxnSp>
        <p:nvCxnSpPr>
          <p:cNvPr id="221" name="Shape 221"/>
          <p:cNvCxnSpPr/>
          <p:nvPr/>
        </p:nvCxnSpPr>
        <p:spPr>
          <a:xfrm>
            <a:off y="1926500" x="4568525"/>
            <a:ext cy="394800" cx="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dash"/>
            <a:round/>
            <a:headEnd w="lg" len="lg" type="none"/>
            <a:tailEnd w="lg" len="lg" type="none"/>
          </a:ln>
        </p:spPr>
      </p:cxnSp>
      <p:sp>
        <p:nvSpPr>
          <p:cNvPr id="222" name="Shape 222"/>
          <p:cNvSpPr txBox="1"/>
          <p:nvPr/>
        </p:nvSpPr>
        <p:spPr>
          <a:xfrm>
            <a:off y="1697900" x="813750"/>
            <a:ext cy="457200" cx="1392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200" lang="en"/>
              <a:t>AC Main</a:t>
            </a:r>
          </a:p>
        </p:txBody>
      </p:sp>
      <p:cxnSp>
        <p:nvCxnSpPr>
          <p:cNvPr id="223" name="Shape 223"/>
          <p:cNvCxnSpPr/>
          <p:nvPr/>
        </p:nvCxnSpPr>
        <p:spPr>
          <a:xfrm>
            <a:off y="1926500" x="7593075"/>
            <a:ext cy="394800" cx="0"/>
          </a:xfrm>
          <a:prstGeom prst="straightConnector1">
            <a:avLst/>
          </a:prstGeom>
          <a:noFill/>
          <a:ln w="19050" cap="flat">
            <a:solidFill>
              <a:schemeClr val="accent4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24" name="Shape 224"/>
          <p:cNvSpPr/>
          <p:nvPr/>
        </p:nvSpPr>
        <p:spPr>
          <a:xfrm>
            <a:off y="2328625" x="6842700"/>
            <a:ext cy="350999" cx="1563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SCADA Server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y="1916500" x="7140550"/>
            <a:ext cy="350999" cx="591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200" lang="en"/>
              <a:t>EoP</a:t>
            </a:r>
          </a:p>
        </p:txBody>
      </p:sp>
      <p:cxnSp>
        <p:nvCxnSpPr>
          <p:cNvPr id="226" name="Shape 226"/>
          <p:cNvCxnSpPr/>
          <p:nvPr/>
        </p:nvCxnSpPr>
        <p:spPr>
          <a:xfrm>
            <a:off y="2940550" x="449375"/>
            <a:ext cy="0" cx="8167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Dot"/>
            <a:round/>
            <a:headEnd w="lg" len="lg" type="none"/>
            <a:tailEnd w="lg" len="lg" type="none"/>
          </a:ln>
        </p:spPr>
      </p:cxnSp>
      <p:sp>
        <p:nvSpPr>
          <p:cNvPr id="227" name="Shape 227"/>
          <p:cNvSpPr txBox="1"/>
          <p:nvPr/>
        </p:nvSpPr>
        <p:spPr>
          <a:xfrm>
            <a:off y="3195137" x="675450"/>
            <a:ext cy="457200" cx="1392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lang="en">
                <a:solidFill>
                  <a:schemeClr val="accent1"/>
                </a:solidFill>
              </a:rPr>
              <a:t>TRACKER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y="2345825" x="708250"/>
            <a:ext cy="457200" cx="1814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">
                <a:solidFill>
                  <a:schemeClr val="accent1"/>
                </a:solidFill>
              </a:rPr>
              <a:t>ENVIRONMENT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y="3091925" x="3192575"/>
            <a:ext cy="457200" cx="1392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200" lang="en"/>
              <a:t>AC Power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Bill of Materials / </a:t>
            </a:r>
            <a:r>
              <a:rPr u="sng" lang="en"/>
              <a:t>Prototype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/>
              <a:t>
</a:t>
            </a:r>
            <a:r>
              <a:rPr sz="1800" lang="en"/>
              <a:t>Arduino Uno Ethernet				$65				*RETAIL PRICING*</a:t>
            </a:r>
          </a:p>
          <a:p>
            <a:pPr rtl="0" lvl="0">
              <a:buNone/>
            </a:pPr>
            <a:r>
              <a:rPr sz="1800" lang="en"/>
              <a:t>6 Proximity Sensors $25@			$150</a:t>
            </a:r>
          </a:p>
          <a:p>
            <a:pPr rtl="0" lvl="0">
              <a:buNone/>
            </a:pPr>
            <a:r>
              <a:rPr sz="1800" lang="en"/>
              <a:t>Power Supply					$10</a:t>
            </a:r>
          </a:p>
          <a:p>
            <a:pPr rtl="0" lvl="0">
              <a:buNone/>
            </a:pPr>
            <a:r>
              <a:rPr sz="1800" lang="en"/>
              <a:t>EoP Module						$20</a:t>
            </a:r>
          </a:p>
          <a:p>
            <a:pPr rtl="0" lvl="0">
              <a:buNone/>
            </a:pPr>
            <a:r>
              <a:rPr sz="1800" lang="en"/>
              <a:t>Signal Light + Relay				$30</a:t>
            </a:r>
          </a:p>
          <a:p>
            <a:pPr rtl="0" lvl="0">
              <a:buNone/>
            </a:pPr>
            <a:r>
              <a:rPr sz="1800" lang="en"/>
              <a:t>Housing, Bolts&amp;Nuts, Wiring		$10</a:t>
            </a:r>
          </a:p>
          <a:p>
            <a:pPr rtl="0" lvl="0">
              <a:buNone/>
            </a:pPr>
            <a:r>
              <a:rPr sz="1800" lang="en"/>
              <a:t>Installation, 2 man/hr @$50		$100</a:t>
            </a:r>
          </a:p>
          <a:p>
            <a:pPr rtl="0" lvl="0">
              <a:buNone/>
            </a:pPr>
            <a:r>
              <a:rPr sz="1800" lang="en"/>
              <a:t>								=====</a:t>
            </a:r>
          </a:p>
          <a:p>
            <a:pPr rtl="0" lvl="0">
              <a:buNone/>
            </a:pPr>
            <a:r>
              <a:rPr sz="1800" lang="en"/>
              <a:t>								$385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/>
              <a:t>Divided by 6 parking spots:		</a:t>
            </a:r>
            <a:r>
              <a:rPr sz="3600" lang="en"/>
              <a:t>$64.15 per spot  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But Wait! There is More!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
</a:t>
            </a:r>
            <a:r>
              <a:rPr lang="en"/>
              <a:t>just add a light sensor, and </a:t>
            </a:r>
            <a:br>
              <a:rPr lang="en"/>
            </a:br>
            <a:r>
              <a:rPr lang="en"/>
              <a:t>we can tell if the light fixture </a:t>
            </a:r>
            <a:br>
              <a:rPr lang="en"/>
            </a:br>
            <a:r>
              <a:rPr lang="en"/>
              <a:t>is out!</a:t>
            </a:r>
          </a:p>
          <a:p>
            <a:r>
              <a:t/>
            </a:r>
          </a:p>
        </p:txBody>
      </p:sp>
      <p:sp>
        <p:nvSpPr>
          <p:cNvPr id="242" name="Shape 242"/>
          <p:cNvSpPr/>
          <p:nvPr/>
        </p:nvSpPr>
        <p:spPr>
          <a:xfrm>
            <a:off y="1769475" x="6159025"/>
            <a:ext cy="2381250" cx="23812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Project Team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
</a:t>
            </a:r>
            <a:r>
              <a:rPr b="1" lang="en"/>
              <a:t>Julian Knight</a:t>
            </a:r>
            <a:r>
              <a:rPr lang="en"/>
              <a:t> cknight7@gatech.edu</a:t>
            </a:r>
          </a:p>
          <a:p>
            <a:pPr rtl="0" lvl="0">
              <a:buNone/>
            </a:pPr>
            <a:r>
              <a:rPr b="1" lang="en"/>
              <a:t>Jon Pokrzyk</a:t>
            </a:r>
            <a:r>
              <a:rPr lang="en"/>
              <a:t> jpokrzyk@gmail.com </a:t>
            </a:r>
          </a:p>
          <a:p>
            <a:pPr rtl="0" lvl="0">
              <a:buNone/>
            </a:pPr>
            <a:r>
              <a:rPr b="1" lang="en"/>
              <a:t>Dimitri Tarassenko</a:t>
            </a:r>
            <a:r>
              <a:rPr lang="en"/>
              <a:t> dtarassenko@gmail.com </a:t>
            </a:r>
          </a:p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b="1" lang="en"/>
              <a:t>Doug Strachan</a:t>
            </a:r>
            <a:r>
              <a:rPr lang="en"/>
              <a:t> (Atlanta Airport)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Problem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In peak hours, it is difficult to find an available parking spot without driving right up to it. Driving around parking decks is wasteful (and not fun).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Requirements for the solution: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under $100 per parking spot, installed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no new conduit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battery life of min. 1 year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Problem, Restated as User Stories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As someone trying to find a parking spot...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...I’d like to see the available spots on my phone app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...I’d like to see the zones with available spots listed when I enter the lot / level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...I’d like to see if there is an available spot in the aisle while driving </a:t>
            </a:r>
            <a:r>
              <a:rPr b="1" lang="en"/>
              <a:t>past</a:t>
            </a:r>
            <a:r>
              <a:rPr lang="en"/>
              <a:t> the aisle (not </a:t>
            </a:r>
            <a:r>
              <a:rPr b="1" lang="en"/>
              <a:t>down </a:t>
            </a:r>
            <a:r>
              <a:rPr lang="en"/>
              <a:t>the aisle)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UX / User eXperience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657075" x="3176850"/>
            <a:ext cy="4967700" cx="2568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Entering</a:t>
            </a:r>
          </a:p>
        </p:txBody>
      </p:sp>
      <p:sp>
        <p:nvSpPr>
          <p:cNvPr id="57" name="Shape 57"/>
          <p:cNvSpPr/>
          <p:nvPr/>
        </p:nvSpPr>
        <p:spPr>
          <a:xfrm>
            <a:off y="2381200" x="6007500"/>
            <a:ext cy="2679299" cx="26792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y="1657075" x="6007500"/>
            <a:ext cy="4967700" cx="2679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Driving</a:t>
            </a:r>
          </a:p>
        </p:txBody>
      </p:sp>
      <p:sp>
        <p:nvSpPr>
          <p:cNvPr id="59" name="Shape 59"/>
          <p:cNvSpPr txBox="1"/>
          <p:nvPr>
            <p:ph idx="3" type="body"/>
          </p:nvPr>
        </p:nvSpPr>
        <p:spPr>
          <a:xfrm>
            <a:off y="1657075" x="457200"/>
            <a:ext cy="4967700" cx="2568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App</a:t>
            </a:r>
          </a:p>
        </p:txBody>
      </p:sp>
      <p:sp>
        <p:nvSpPr>
          <p:cNvPr id="60" name="Shape 60"/>
          <p:cNvSpPr/>
          <p:nvPr/>
        </p:nvSpPr>
        <p:spPr>
          <a:xfrm>
            <a:off y="2659175" x="7484587"/>
            <a:ext cy="361475" cx="302832"/>
          </a:xfrm>
          <a:prstGeom prst="irregularSeal2">
            <a:avLst/>
          </a:prstGeom>
          <a:solidFill>
            <a:srgbClr val="00FF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61" name="Shape 61"/>
          <p:cNvCxnSpPr/>
          <p:nvPr/>
        </p:nvCxnSpPr>
        <p:spPr>
          <a:xfrm rot="10800000" flipH="1">
            <a:off y="3557850" x="7059600"/>
            <a:ext cy="166199" cx="332099"/>
          </a:xfrm>
          <a:prstGeom prst="straightConnector1">
            <a:avLst/>
          </a:prstGeom>
          <a:noFill/>
          <a:ln w="38100" cap="flat">
            <a:solidFill>
              <a:srgbClr val="FFFF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2" name="Shape 62"/>
          <p:cNvSpPr txBox="1"/>
          <p:nvPr/>
        </p:nvSpPr>
        <p:spPr>
          <a:xfrm>
            <a:off y="5267575" x="6163300"/>
            <a:ext cy="1260300" cx="243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ceiling-mounted green light flashes</a:t>
            </a:r>
            <a:br>
              <a:rPr lang="en"/>
            </a:br>
            <a:br>
              <a:rPr lang="en"/>
            </a:br>
            <a:r>
              <a:rPr lang="en"/>
              <a:t>arrow projected on the floor flashes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y="2397375" x="3176850"/>
            <a:ext cy="2679300" cx="2432400"/>
          </a:xfrm>
          <a:prstGeom prst="rect">
            <a:avLst/>
          </a:prstGeom>
          <a:solidFill>
            <a:srgbClr val="000000"/>
          </a:solidFill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br>
              <a:rPr b="1" lang="en">
                <a:solidFill>
                  <a:srgbClr val="FFFF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1" lang="en">
                <a:solidFill>
                  <a:srgbClr val="FFFF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L3:  320 FREE</a:t>
            </a:r>
            <a:br>
              <a:rPr b="1" lang="en">
                <a:solidFill>
                  <a:srgbClr val="FFFF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1" lang="en">
                <a:solidFill>
                  <a:srgbClr val="FFFF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T1 T3 R5 Q1</a:t>
            </a:r>
          </a:p>
          <a:p>
            <a:pPr rtl="0" lvl="0">
              <a:buNone/>
            </a:pPr>
            <a:r>
              <a:rPr b="1" lang="en">
                <a:solidFill>
                  <a:srgbClr val="FFFF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L2:  20 FREE</a:t>
            </a:r>
            <a:br>
              <a:rPr b="1" lang="en">
                <a:solidFill>
                  <a:srgbClr val="FFFF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1" lang="en">
                <a:solidFill>
                  <a:srgbClr val="FFFF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K2 K3 M15</a:t>
            </a:r>
            <a:br>
              <a:rPr b="1" lang="en">
                <a:solidFill>
                  <a:srgbClr val="FFFF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br>
              <a:rPr b="1" lang="en">
                <a:solidFill>
                  <a:srgbClr val="FFFF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1" lang="en">
                <a:solidFill>
                  <a:srgbClr val="FFFF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L1:  * F U L L *</a:t>
            </a:r>
          </a:p>
          <a:p>
            <a:r>
              <a:t/>
            </a:r>
          </a:p>
        </p:txBody>
      </p:sp>
      <p:sp>
        <p:nvSpPr>
          <p:cNvPr id="64" name="Shape 64"/>
          <p:cNvSpPr txBox="1"/>
          <p:nvPr/>
        </p:nvSpPr>
        <p:spPr>
          <a:xfrm>
            <a:off y="5267575" x="3244800"/>
            <a:ext cy="1357199" cx="243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at the entry, the signage displays “zones” with available parking spots</a:t>
            </a:r>
          </a:p>
        </p:txBody>
      </p:sp>
      <p:sp>
        <p:nvSpPr>
          <p:cNvPr id="65" name="Shape 65"/>
          <p:cNvSpPr/>
          <p:nvPr/>
        </p:nvSpPr>
        <p:spPr>
          <a:xfrm>
            <a:off y="2317300" x="524325"/>
            <a:ext cy="3982425" cx="214909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App</a:t>
            </a:r>
          </a:p>
        </p:txBody>
      </p:sp>
      <p:sp>
        <p:nvSpPr>
          <p:cNvPr id="71" name="Shape 71"/>
          <p:cNvSpPr/>
          <p:nvPr/>
        </p:nvSpPr>
        <p:spPr>
          <a:xfrm>
            <a:off y="1937500" x="273124"/>
            <a:ext cy="3852024" cx="85977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72" name="Shape 72"/>
          <p:cNvSpPr/>
          <p:nvPr/>
        </p:nvSpPr>
        <p:spPr>
          <a:xfrm>
            <a:off y="274637" x="5997300"/>
            <a:ext cy="1533525" cx="2981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“Lean” Solutions to Tough Problems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
</a:t>
            </a:r>
            <a:r>
              <a:rPr lang="en"/>
              <a:t>Do more with less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[Re]use what’s already there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How Can We Do More With Less?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600200" x="457200"/>
            <a:ext cy="145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We can track several spots with one device: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85" name="Shape 85"/>
          <p:cNvSpPr/>
          <p:nvPr/>
        </p:nvSpPr>
        <p:spPr>
          <a:xfrm>
            <a:off y="5177700" x="781550"/>
            <a:ext cy="1218475" cx="1533750"/>
          </a:xfrm>
          <a:custGeom>
            <a:pathLst>
              <a:path w="61350" extrusionOk="0" h="48739">
                <a:moveTo>
                  <a:pt y="0" x="0"/>
                </a:moveTo>
                <a:lnTo>
                  <a:pt y="48739" x="28140"/>
                </a:lnTo>
                <a:lnTo>
                  <a:pt y="48739" x="61350"/>
                </a:lnTo>
                <a:lnTo>
                  <a:pt y="1051" x="33817"/>
                </a:lnTo>
              </a:path>
            </a:pathLst>
          </a:custGeom>
          <a:solidFill>
            <a:srgbClr val="F4CCCC"/>
          </a:solidFill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86" name="Shape 86"/>
          <p:cNvSpPr/>
          <p:nvPr/>
        </p:nvSpPr>
        <p:spPr>
          <a:xfrm>
            <a:off y="5177700" x="1619750"/>
            <a:ext cy="1218475" cx="1533750"/>
          </a:xfrm>
          <a:custGeom>
            <a:pathLst>
              <a:path w="61350" extrusionOk="0" h="48739">
                <a:moveTo>
                  <a:pt y="0" x="0"/>
                </a:moveTo>
                <a:lnTo>
                  <a:pt y="48739" x="28140"/>
                </a:lnTo>
                <a:lnTo>
                  <a:pt y="48739" x="61350"/>
                </a:lnTo>
                <a:lnTo>
                  <a:pt y="1051" x="33817"/>
                </a:lnTo>
              </a:path>
            </a:pathLst>
          </a:custGeom>
          <a:solidFill>
            <a:srgbClr val="F4CCCC"/>
          </a:solidFill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87" name="Shape 87"/>
          <p:cNvSpPr/>
          <p:nvPr/>
        </p:nvSpPr>
        <p:spPr>
          <a:xfrm>
            <a:off y="5177700" x="2457950"/>
            <a:ext cy="1218475" cx="1533750"/>
          </a:xfrm>
          <a:custGeom>
            <a:pathLst>
              <a:path w="61350" extrusionOk="0" h="48739">
                <a:moveTo>
                  <a:pt y="0" x="0"/>
                </a:moveTo>
                <a:lnTo>
                  <a:pt y="48739" x="28140"/>
                </a:lnTo>
                <a:lnTo>
                  <a:pt y="48739" x="61350"/>
                </a:lnTo>
                <a:lnTo>
                  <a:pt y="1051" x="33817"/>
                </a:lnTo>
              </a:path>
            </a:pathLst>
          </a:custGeom>
          <a:solidFill>
            <a:srgbClr val="F4CCCC"/>
          </a:solidFill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88" name="Shape 88"/>
          <p:cNvSpPr/>
          <p:nvPr/>
        </p:nvSpPr>
        <p:spPr>
          <a:xfrm>
            <a:off y="5177700" x="3296150"/>
            <a:ext cy="1218475" cx="1533750"/>
          </a:xfrm>
          <a:custGeom>
            <a:pathLst>
              <a:path w="61350" extrusionOk="0" h="48739">
                <a:moveTo>
                  <a:pt y="0" x="0"/>
                </a:moveTo>
                <a:lnTo>
                  <a:pt y="48739" x="28140"/>
                </a:lnTo>
                <a:lnTo>
                  <a:pt y="48739" x="61350"/>
                </a:lnTo>
                <a:lnTo>
                  <a:pt y="1051" x="33817"/>
                </a:lnTo>
              </a:path>
            </a:pathLst>
          </a:custGeom>
          <a:solidFill>
            <a:srgbClr val="A4C2F4"/>
          </a:solidFill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89" name="Shape 89"/>
          <p:cNvSpPr/>
          <p:nvPr/>
        </p:nvSpPr>
        <p:spPr>
          <a:xfrm>
            <a:off y="5177700" x="4134350"/>
            <a:ext cy="1218475" cx="1533750"/>
          </a:xfrm>
          <a:custGeom>
            <a:pathLst>
              <a:path w="61350" extrusionOk="0" h="48739">
                <a:moveTo>
                  <a:pt y="0" x="0"/>
                </a:moveTo>
                <a:lnTo>
                  <a:pt y="48739" x="28140"/>
                </a:lnTo>
                <a:lnTo>
                  <a:pt y="48739" x="61350"/>
                </a:lnTo>
                <a:lnTo>
                  <a:pt y="1051" x="33817"/>
                </a:lnTo>
              </a:path>
            </a:pathLst>
          </a:custGeom>
          <a:solidFill>
            <a:srgbClr val="A4C2F4"/>
          </a:solidFill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90" name="Shape 90"/>
          <p:cNvSpPr/>
          <p:nvPr/>
        </p:nvSpPr>
        <p:spPr>
          <a:xfrm>
            <a:off y="5177700" x="4972550"/>
            <a:ext cy="1218475" cx="1533750"/>
          </a:xfrm>
          <a:custGeom>
            <a:pathLst>
              <a:path w="61350" extrusionOk="0" h="48739">
                <a:moveTo>
                  <a:pt y="0" x="0"/>
                </a:moveTo>
                <a:lnTo>
                  <a:pt y="48739" x="28140"/>
                </a:lnTo>
                <a:lnTo>
                  <a:pt y="48739" x="61350"/>
                </a:lnTo>
                <a:lnTo>
                  <a:pt y="1051" x="33817"/>
                </a:lnTo>
              </a:path>
            </a:pathLst>
          </a:custGeom>
          <a:solidFill>
            <a:srgbClr val="A4C2F4"/>
          </a:solidFill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91" name="Shape 91"/>
          <p:cNvSpPr/>
          <p:nvPr/>
        </p:nvSpPr>
        <p:spPr>
          <a:xfrm>
            <a:off y="5177700" x="5810750"/>
            <a:ext cy="1218475" cx="1533750"/>
          </a:xfrm>
          <a:custGeom>
            <a:pathLst>
              <a:path w="61350" extrusionOk="0" h="48739">
                <a:moveTo>
                  <a:pt y="0" x="0"/>
                </a:moveTo>
                <a:lnTo>
                  <a:pt y="48739" x="28140"/>
                </a:lnTo>
                <a:lnTo>
                  <a:pt y="48739" x="61350"/>
                </a:lnTo>
                <a:lnTo>
                  <a:pt y="1051" x="33817"/>
                </a:lnTo>
              </a:path>
            </a:pathLst>
          </a:cu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92" name="Shape 92"/>
          <p:cNvSpPr/>
          <p:nvPr/>
        </p:nvSpPr>
        <p:spPr>
          <a:xfrm>
            <a:off y="5177700" x="6648950"/>
            <a:ext cy="1218475" cx="1533750"/>
          </a:xfrm>
          <a:custGeom>
            <a:pathLst>
              <a:path w="61350" extrusionOk="0" h="48739">
                <a:moveTo>
                  <a:pt y="0" x="0"/>
                </a:moveTo>
                <a:lnTo>
                  <a:pt y="48739" x="28140"/>
                </a:lnTo>
                <a:lnTo>
                  <a:pt y="48739" x="61350"/>
                </a:lnTo>
                <a:lnTo>
                  <a:pt y="1051" x="33817"/>
                </a:lnTo>
              </a:path>
            </a:pathLst>
          </a:cu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93" name="Shape 93"/>
          <p:cNvSpPr/>
          <p:nvPr/>
        </p:nvSpPr>
        <p:spPr>
          <a:xfrm rot="10800000" flipH="1">
            <a:off y="2967900" x="781550"/>
            <a:ext cy="1218475" cx="1533750"/>
          </a:xfrm>
          <a:custGeom>
            <a:pathLst>
              <a:path w="61350" extrusionOk="0" h="48739">
                <a:moveTo>
                  <a:pt y="0" x="0"/>
                </a:moveTo>
                <a:lnTo>
                  <a:pt y="48739" x="28140"/>
                </a:lnTo>
                <a:lnTo>
                  <a:pt y="48739" x="61350"/>
                </a:lnTo>
                <a:lnTo>
                  <a:pt y="1051" x="33817"/>
                </a:lnTo>
              </a:path>
            </a:pathLst>
          </a:custGeom>
          <a:solidFill>
            <a:srgbClr val="F4CCCC"/>
          </a:solidFill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94" name="Shape 94"/>
          <p:cNvSpPr/>
          <p:nvPr/>
        </p:nvSpPr>
        <p:spPr>
          <a:xfrm rot="10800000" flipH="1">
            <a:off y="2967900" x="1619750"/>
            <a:ext cy="1218475" cx="1533750"/>
          </a:xfrm>
          <a:custGeom>
            <a:pathLst>
              <a:path w="61350" extrusionOk="0" h="48739">
                <a:moveTo>
                  <a:pt y="0" x="0"/>
                </a:moveTo>
                <a:lnTo>
                  <a:pt y="48739" x="28140"/>
                </a:lnTo>
                <a:lnTo>
                  <a:pt y="48739" x="61350"/>
                </a:lnTo>
                <a:lnTo>
                  <a:pt y="1051" x="33817"/>
                </a:lnTo>
              </a:path>
            </a:pathLst>
          </a:custGeom>
          <a:solidFill>
            <a:srgbClr val="F4CCCC"/>
          </a:solidFill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95" name="Shape 95"/>
          <p:cNvSpPr/>
          <p:nvPr/>
        </p:nvSpPr>
        <p:spPr>
          <a:xfrm rot="10800000" flipH="1">
            <a:off y="2967900" x="2457950"/>
            <a:ext cy="1218475" cx="1533750"/>
          </a:xfrm>
          <a:custGeom>
            <a:pathLst>
              <a:path w="61350" extrusionOk="0" h="48739">
                <a:moveTo>
                  <a:pt y="0" x="0"/>
                </a:moveTo>
                <a:lnTo>
                  <a:pt y="48739" x="28140"/>
                </a:lnTo>
                <a:lnTo>
                  <a:pt y="48739" x="61350"/>
                </a:lnTo>
                <a:lnTo>
                  <a:pt y="1051" x="33817"/>
                </a:lnTo>
              </a:path>
            </a:pathLst>
          </a:custGeom>
          <a:solidFill>
            <a:srgbClr val="F4CCCC"/>
          </a:solidFill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96" name="Shape 96"/>
          <p:cNvSpPr/>
          <p:nvPr/>
        </p:nvSpPr>
        <p:spPr>
          <a:xfrm rot="10800000" flipH="1">
            <a:off y="2967900" x="3296150"/>
            <a:ext cy="1218475" cx="1533750"/>
          </a:xfrm>
          <a:custGeom>
            <a:pathLst>
              <a:path w="61350" extrusionOk="0" h="48739">
                <a:moveTo>
                  <a:pt y="0" x="0"/>
                </a:moveTo>
                <a:lnTo>
                  <a:pt y="48739" x="28140"/>
                </a:lnTo>
                <a:lnTo>
                  <a:pt y="48739" x="61350"/>
                </a:lnTo>
                <a:lnTo>
                  <a:pt y="1051" x="33817"/>
                </a:lnTo>
              </a:path>
            </a:pathLst>
          </a:custGeom>
          <a:solidFill>
            <a:srgbClr val="A4C2F4"/>
          </a:solidFill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97" name="Shape 97"/>
          <p:cNvSpPr/>
          <p:nvPr/>
        </p:nvSpPr>
        <p:spPr>
          <a:xfrm rot="10800000" flipH="1">
            <a:off y="2967900" x="4134350"/>
            <a:ext cy="1218475" cx="1533750"/>
          </a:xfrm>
          <a:custGeom>
            <a:pathLst>
              <a:path w="61350" extrusionOk="0" h="48739">
                <a:moveTo>
                  <a:pt y="0" x="0"/>
                </a:moveTo>
                <a:lnTo>
                  <a:pt y="48739" x="28140"/>
                </a:lnTo>
                <a:lnTo>
                  <a:pt y="48739" x="61350"/>
                </a:lnTo>
                <a:lnTo>
                  <a:pt y="1051" x="33817"/>
                </a:lnTo>
              </a:path>
            </a:pathLst>
          </a:custGeom>
          <a:solidFill>
            <a:srgbClr val="A4C2F4"/>
          </a:solidFill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98" name="Shape 98"/>
          <p:cNvSpPr/>
          <p:nvPr/>
        </p:nvSpPr>
        <p:spPr>
          <a:xfrm rot="10800000" flipH="1">
            <a:off y="2967900" x="4972550"/>
            <a:ext cy="1218475" cx="1533750"/>
          </a:xfrm>
          <a:custGeom>
            <a:pathLst>
              <a:path w="61350" extrusionOk="0" h="48739">
                <a:moveTo>
                  <a:pt y="0" x="0"/>
                </a:moveTo>
                <a:lnTo>
                  <a:pt y="48739" x="28140"/>
                </a:lnTo>
                <a:lnTo>
                  <a:pt y="48739" x="61350"/>
                </a:lnTo>
                <a:lnTo>
                  <a:pt y="1051" x="33817"/>
                </a:lnTo>
              </a:path>
            </a:pathLst>
          </a:custGeom>
          <a:solidFill>
            <a:srgbClr val="A4C2F4"/>
          </a:solidFill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99" name="Shape 99"/>
          <p:cNvSpPr/>
          <p:nvPr/>
        </p:nvSpPr>
        <p:spPr>
          <a:xfrm rot="10800000" flipH="1">
            <a:off y="2967900" x="5810750"/>
            <a:ext cy="1218475" cx="1533750"/>
          </a:xfrm>
          <a:custGeom>
            <a:pathLst>
              <a:path w="61350" extrusionOk="0" h="48739">
                <a:moveTo>
                  <a:pt y="0" x="0"/>
                </a:moveTo>
                <a:lnTo>
                  <a:pt y="48739" x="28140"/>
                </a:lnTo>
                <a:lnTo>
                  <a:pt y="48739" x="61350"/>
                </a:lnTo>
                <a:lnTo>
                  <a:pt y="1051" x="33817"/>
                </a:lnTo>
              </a:path>
            </a:pathLst>
          </a:cu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100" name="Shape 100"/>
          <p:cNvSpPr/>
          <p:nvPr/>
        </p:nvSpPr>
        <p:spPr>
          <a:xfrm rot="10800000" flipH="1">
            <a:off y="2967900" x="6648950"/>
            <a:ext cy="1218475" cx="1533750"/>
          </a:xfrm>
          <a:custGeom>
            <a:pathLst>
              <a:path w="61350" extrusionOk="0" h="48739">
                <a:moveTo>
                  <a:pt y="0" x="0"/>
                </a:moveTo>
                <a:lnTo>
                  <a:pt y="48739" x="28140"/>
                </a:lnTo>
                <a:lnTo>
                  <a:pt y="48739" x="61350"/>
                </a:lnTo>
                <a:lnTo>
                  <a:pt y="1051" x="33817"/>
                </a:lnTo>
              </a:path>
            </a:pathLst>
          </a:cu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101" name="Shape 101"/>
          <p:cNvSpPr/>
          <p:nvPr/>
        </p:nvSpPr>
        <p:spPr>
          <a:xfrm>
            <a:off y="5201150" x="2188300"/>
            <a:ext cy="400499" cx="400499"/>
          </a:xfrm>
          <a:prstGeom prst="ellipse">
            <a:avLst/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102" name="Shape 102"/>
          <p:cNvCxnSpPr>
            <a:stCxn id="101" idx="7"/>
          </p:cNvCxnSpPr>
          <p:nvPr/>
        </p:nvCxnSpPr>
        <p:spPr>
          <a:xfrm rot="10800000" flipH="1">
            <a:off y="3921501" x="2530148"/>
            <a:ext cy="1338299" cx="449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03" name="Shape 103"/>
          <p:cNvCxnSpPr>
            <a:stCxn id="101" idx="6"/>
          </p:cNvCxnSpPr>
          <p:nvPr/>
        </p:nvCxnSpPr>
        <p:spPr>
          <a:xfrm>
            <a:off y="5401399" x="2588799"/>
            <a:ext cy="126900" cx="473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04" name="Shape 104"/>
          <p:cNvCxnSpPr>
            <a:stCxn id="101" idx="4"/>
          </p:cNvCxnSpPr>
          <p:nvPr/>
        </p:nvCxnSpPr>
        <p:spPr>
          <a:xfrm>
            <a:off y="5601649" x="2388549"/>
            <a:ext cy="303000" cx="112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05" name="Shape 105"/>
          <p:cNvCxnSpPr>
            <a:stCxn id="101" idx="2"/>
          </p:cNvCxnSpPr>
          <p:nvPr/>
        </p:nvCxnSpPr>
        <p:spPr>
          <a:xfrm flipH="1">
            <a:off y="5401399" x="1367800"/>
            <a:ext cy="171000" cx="820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06" name="Shape 106"/>
          <p:cNvCxnSpPr>
            <a:stCxn id="101" idx="0"/>
          </p:cNvCxnSpPr>
          <p:nvPr/>
        </p:nvCxnSpPr>
        <p:spPr>
          <a:xfrm rot="10800000">
            <a:off y="3911749" x="2198049"/>
            <a:ext cy="1289400" cx="190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07" name="Shape 107"/>
          <p:cNvCxnSpPr>
            <a:stCxn id="101" idx="1"/>
          </p:cNvCxnSpPr>
          <p:nvPr/>
        </p:nvCxnSpPr>
        <p:spPr>
          <a:xfrm rot="10800000">
            <a:off y="4038501" x="1328651"/>
            <a:ext cy="1221299" cx="918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08" name="Shape 108"/>
          <p:cNvSpPr/>
          <p:nvPr/>
        </p:nvSpPr>
        <p:spPr>
          <a:xfrm>
            <a:off y="3731875" x="4829900"/>
            <a:ext cy="400499" cx="400499"/>
          </a:xfrm>
          <a:prstGeom prst="ellipse">
            <a:avLst/>
          </a:prstGeom>
          <a:solidFill>
            <a:schemeClr val="accent4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109" name="Shape 109"/>
          <p:cNvCxnSpPr>
            <a:stCxn id="108" idx="6"/>
          </p:cNvCxnSpPr>
          <p:nvPr/>
        </p:nvCxnSpPr>
        <p:spPr>
          <a:xfrm rot="10800000" flipH="1">
            <a:off y="3833424" x="5230399"/>
            <a:ext cy="98700" cx="386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10" name="Shape 110"/>
          <p:cNvCxnSpPr>
            <a:stCxn id="108" idx="5"/>
          </p:cNvCxnSpPr>
          <p:nvPr/>
        </p:nvCxnSpPr>
        <p:spPr>
          <a:xfrm>
            <a:off y="4073723" x="5171748"/>
            <a:ext cy="1527899" cx="435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11" name="Shape 111"/>
          <p:cNvCxnSpPr>
            <a:stCxn id="108" idx="4"/>
          </p:cNvCxnSpPr>
          <p:nvPr/>
        </p:nvCxnSpPr>
        <p:spPr>
          <a:xfrm flipH="1">
            <a:off y="4132374" x="4757749"/>
            <a:ext cy="1420500" cx="272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12" name="Shape 112"/>
          <p:cNvCxnSpPr>
            <a:stCxn id="108" idx="3"/>
          </p:cNvCxnSpPr>
          <p:nvPr/>
        </p:nvCxnSpPr>
        <p:spPr>
          <a:xfrm flipH="1">
            <a:off y="4073723" x="3966351"/>
            <a:ext cy="1381500" cx="922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13" name="Shape 113"/>
          <p:cNvCxnSpPr>
            <a:stCxn id="108" idx="2"/>
          </p:cNvCxnSpPr>
          <p:nvPr/>
        </p:nvCxnSpPr>
        <p:spPr>
          <a:xfrm rot="10800000">
            <a:off y="3491424" x="4249700"/>
            <a:ext cy="440699" cx="580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14" name="Shape 114"/>
          <p:cNvCxnSpPr>
            <a:stCxn id="108" idx="0"/>
          </p:cNvCxnSpPr>
          <p:nvPr/>
        </p:nvCxnSpPr>
        <p:spPr>
          <a:xfrm rot="10800000">
            <a:off y="3501175" x="4933549"/>
            <a:ext cy="230699" cx="96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How Can We Do More With Less?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1676400" x="457200"/>
            <a:ext cy="145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When at least 1 spot is available, we will flash the light / project a flashing arrow on the floor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21" name="Shape 121"/>
          <p:cNvSpPr/>
          <p:nvPr/>
        </p:nvSpPr>
        <p:spPr>
          <a:xfrm>
            <a:off y="5177700" x="781550"/>
            <a:ext cy="1218475" cx="1533750"/>
          </a:xfrm>
          <a:custGeom>
            <a:pathLst>
              <a:path w="61350" extrusionOk="0" h="48739">
                <a:moveTo>
                  <a:pt y="0" x="0"/>
                </a:moveTo>
                <a:lnTo>
                  <a:pt y="48739" x="28140"/>
                </a:lnTo>
                <a:lnTo>
                  <a:pt y="48739" x="61350"/>
                </a:lnTo>
                <a:lnTo>
                  <a:pt y="1051" x="33817"/>
                </a:lnTo>
              </a:path>
            </a:pathLst>
          </a:custGeom>
          <a:solidFill>
            <a:srgbClr val="F4CCCC"/>
          </a:solidFill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122" name="Shape 122"/>
          <p:cNvSpPr/>
          <p:nvPr/>
        </p:nvSpPr>
        <p:spPr>
          <a:xfrm>
            <a:off y="5177700" x="1619750"/>
            <a:ext cy="1218475" cx="1533750"/>
          </a:xfrm>
          <a:custGeom>
            <a:pathLst>
              <a:path w="61350" extrusionOk="0" h="48739">
                <a:moveTo>
                  <a:pt y="0" x="0"/>
                </a:moveTo>
                <a:lnTo>
                  <a:pt y="48739" x="28140"/>
                </a:lnTo>
                <a:lnTo>
                  <a:pt y="48739" x="61350"/>
                </a:lnTo>
                <a:lnTo>
                  <a:pt y="1051" x="33817"/>
                </a:lnTo>
              </a:path>
            </a:pathLst>
          </a:custGeom>
          <a:solidFill>
            <a:srgbClr val="F4CCCC"/>
          </a:solidFill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123" name="Shape 123"/>
          <p:cNvSpPr/>
          <p:nvPr/>
        </p:nvSpPr>
        <p:spPr>
          <a:xfrm>
            <a:off y="5177700" x="2457950"/>
            <a:ext cy="1218475" cx="1533750"/>
          </a:xfrm>
          <a:custGeom>
            <a:pathLst>
              <a:path w="61350" extrusionOk="0" h="48739">
                <a:moveTo>
                  <a:pt y="0" x="0"/>
                </a:moveTo>
                <a:lnTo>
                  <a:pt y="48739" x="28140"/>
                </a:lnTo>
                <a:lnTo>
                  <a:pt y="48739" x="61350"/>
                </a:lnTo>
                <a:lnTo>
                  <a:pt y="1051" x="33817"/>
                </a:lnTo>
              </a:path>
            </a:pathLst>
          </a:custGeom>
          <a:solidFill>
            <a:srgbClr val="F4CCCC"/>
          </a:solidFill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124" name="Shape 124"/>
          <p:cNvSpPr/>
          <p:nvPr/>
        </p:nvSpPr>
        <p:spPr>
          <a:xfrm>
            <a:off y="5177700" x="3296150"/>
            <a:ext cy="1218475" cx="1533750"/>
          </a:xfrm>
          <a:custGeom>
            <a:pathLst>
              <a:path w="61350" extrusionOk="0" h="48739">
                <a:moveTo>
                  <a:pt y="0" x="0"/>
                </a:moveTo>
                <a:lnTo>
                  <a:pt y="48739" x="28140"/>
                </a:lnTo>
                <a:lnTo>
                  <a:pt y="48739" x="61350"/>
                </a:lnTo>
                <a:lnTo>
                  <a:pt y="1051" x="33817"/>
                </a:lnTo>
              </a:path>
            </a:pathLst>
          </a:custGeom>
          <a:solidFill>
            <a:srgbClr val="A4C2F4"/>
          </a:solidFill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125" name="Shape 125"/>
          <p:cNvSpPr/>
          <p:nvPr/>
        </p:nvSpPr>
        <p:spPr>
          <a:xfrm>
            <a:off y="5177700" x="4972550"/>
            <a:ext cy="1218475" cx="1533750"/>
          </a:xfrm>
          <a:custGeom>
            <a:pathLst>
              <a:path w="61350" extrusionOk="0" h="48739">
                <a:moveTo>
                  <a:pt y="0" x="0"/>
                </a:moveTo>
                <a:lnTo>
                  <a:pt y="48739" x="28140"/>
                </a:lnTo>
                <a:lnTo>
                  <a:pt y="48739" x="61350"/>
                </a:lnTo>
                <a:lnTo>
                  <a:pt y="1051" x="33817"/>
                </a:lnTo>
              </a:path>
            </a:pathLst>
          </a:custGeom>
          <a:solidFill>
            <a:srgbClr val="A4C2F4"/>
          </a:solidFill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126" name="Shape 126"/>
          <p:cNvSpPr/>
          <p:nvPr/>
        </p:nvSpPr>
        <p:spPr>
          <a:xfrm>
            <a:off y="5177700" x="5810750"/>
            <a:ext cy="1218475" cx="1533750"/>
          </a:xfrm>
          <a:custGeom>
            <a:pathLst>
              <a:path w="61350" extrusionOk="0" h="48739">
                <a:moveTo>
                  <a:pt y="0" x="0"/>
                </a:moveTo>
                <a:lnTo>
                  <a:pt y="48739" x="28140"/>
                </a:lnTo>
                <a:lnTo>
                  <a:pt y="48739" x="61350"/>
                </a:lnTo>
                <a:lnTo>
                  <a:pt y="1051" x="33817"/>
                </a:lnTo>
              </a:path>
            </a:pathLst>
          </a:custGeom>
          <a:solidFill>
            <a:srgbClr val="A2C4C9"/>
          </a:solidFill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127" name="Shape 127"/>
          <p:cNvSpPr/>
          <p:nvPr/>
        </p:nvSpPr>
        <p:spPr>
          <a:xfrm>
            <a:off y="5177700" x="6648950"/>
            <a:ext cy="1218475" cx="1533750"/>
          </a:xfrm>
          <a:custGeom>
            <a:pathLst>
              <a:path w="61350" extrusionOk="0" h="48739">
                <a:moveTo>
                  <a:pt y="0" x="0"/>
                </a:moveTo>
                <a:lnTo>
                  <a:pt y="48739" x="28140"/>
                </a:lnTo>
                <a:lnTo>
                  <a:pt y="48739" x="61350"/>
                </a:lnTo>
                <a:lnTo>
                  <a:pt y="1051" x="33817"/>
                </a:lnTo>
              </a:path>
            </a:pathLst>
          </a:custGeom>
          <a:solidFill>
            <a:srgbClr val="A2C4C9"/>
          </a:solidFill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128" name="Shape 128"/>
          <p:cNvSpPr/>
          <p:nvPr/>
        </p:nvSpPr>
        <p:spPr>
          <a:xfrm rot="10800000" flipH="1">
            <a:off y="2967900" x="781550"/>
            <a:ext cy="1218475" cx="1533750"/>
          </a:xfrm>
          <a:custGeom>
            <a:pathLst>
              <a:path w="61350" extrusionOk="0" h="48739">
                <a:moveTo>
                  <a:pt y="0" x="0"/>
                </a:moveTo>
                <a:lnTo>
                  <a:pt y="48739" x="28140"/>
                </a:lnTo>
                <a:lnTo>
                  <a:pt y="48739" x="61350"/>
                </a:lnTo>
                <a:lnTo>
                  <a:pt y="1051" x="33817"/>
                </a:lnTo>
              </a:path>
            </a:pathLst>
          </a:custGeom>
          <a:solidFill>
            <a:srgbClr val="F4CCCC"/>
          </a:solidFill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129" name="Shape 129"/>
          <p:cNvSpPr/>
          <p:nvPr/>
        </p:nvSpPr>
        <p:spPr>
          <a:xfrm rot="10800000" flipH="1">
            <a:off y="2967900" x="1619750"/>
            <a:ext cy="1218475" cx="1533750"/>
          </a:xfrm>
          <a:custGeom>
            <a:pathLst>
              <a:path w="61350" extrusionOk="0" h="48739">
                <a:moveTo>
                  <a:pt y="0" x="0"/>
                </a:moveTo>
                <a:lnTo>
                  <a:pt y="48739" x="28140"/>
                </a:lnTo>
                <a:lnTo>
                  <a:pt y="48739" x="61350"/>
                </a:lnTo>
                <a:lnTo>
                  <a:pt y="1051" x="33817"/>
                </a:lnTo>
              </a:path>
            </a:pathLst>
          </a:custGeom>
          <a:solidFill>
            <a:srgbClr val="F4CCCC"/>
          </a:solidFill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130" name="Shape 130"/>
          <p:cNvSpPr/>
          <p:nvPr/>
        </p:nvSpPr>
        <p:spPr>
          <a:xfrm rot="10800000" flipH="1">
            <a:off y="2967900" x="2457950"/>
            <a:ext cy="1218475" cx="1533750"/>
          </a:xfrm>
          <a:custGeom>
            <a:pathLst>
              <a:path w="61350" extrusionOk="0" h="48739">
                <a:moveTo>
                  <a:pt y="0" x="0"/>
                </a:moveTo>
                <a:lnTo>
                  <a:pt y="48739" x="28140"/>
                </a:lnTo>
                <a:lnTo>
                  <a:pt y="48739" x="61350"/>
                </a:lnTo>
                <a:lnTo>
                  <a:pt y="1051" x="33817"/>
                </a:lnTo>
              </a:path>
            </a:pathLst>
          </a:custGeom>
          <a:solidFill>
            <a:srgbClr val="F4CCCC"/>
          </a:solidFill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131" name="Shape 131"/>
          <p:cNvSpPr/>
          <p:nvPr/>
        </p:nvSpPr>
        <p:spPr>
          <a:xfrm rot="10800000" flipH="1">
            <a:off y="2967900" x="3296150"/>
            <a:ext cy="1218475" cx="1533750"/>
          </a:xfrm>
          <a:custGeom>
            <a:pathLst>
              <a:path w="61350" extrusionOk="0" h="48739">
                <a:moveTo>
                  <a:pt y="0" x="0"/>
                </a:moveTo>
                <a:lnTo>
                  <a:pt y="48739" x="28140"/>
                </a:lnTo>
                <a:lnTo>
                  <a:pt y="48739" x="61350"/>
                </a:lnTo>
                <a:lnTo>
                  <a:pt y="1051" x="33817"/>
                </a:lnTo>
              </a:path>
            </a:pathLst>
          </a:custGeom>
          <a:solidFill>
            <a:srgbClr val="A4C2F4"/>
          </a:solidFill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132" name="Shape 132"/>
          <p:cNvSpPr/>
          <p:nvPr/>
        </p:nvSpPr>
        <p:spPr>
          <a:xfrm rot="10800000" flipH="1">
            <a:off y="2967900" x="4134350"/>
            <a:ext cy="1218475" cx="1533750"/>
          </a:xfrm>
          <a:custGeom>
            <a:pathLst>
              <a:path w="61350" extrusionOk="0" h="48739">
                <a:moveTo>
                  <a:pt y="0" x="0"/>
                </a:moveTo>
                <a:lnTo>
                  <a:pt y="48739" x="28140"/>
                </a:lnTo>
                <a:lnTo>
                  <a:pt y="48739" x="61350"/>
                </a:lnTo>
                <a:lnTo>
                  <a:pt y="1051" x="33817"/>
                </a:lnTo>
              </a:path>
            </a:pathLst>
          </a:custGeom>
          <a:solidFill>
            <a:srgbClr val="A4C2F4"/>
          </a:solidFill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133" name="Shape 133"/>
          <p:cNvSpPr/>
          <p:nvPr/>
        </p:nvSpPr>
        <p:spPr>
          <a:xfrm rot="10800000" flipH="1">
            <a:off y="2967900" x="4972550"/>
            <a:ext cy="1218475" cx="1533750"/>
          </a:xfrm>
          <a:custGeom>
            <a:pathLst>
              <a:path w="61350" extrusionOk="0" h="48739">
                <a:moveTo>
                  <a:pt y="0" x="0"/>
                </a:moveTo>
                <a:lnTo>
                  <a:pt y="48739" x="28140"/>
                </a:lnTo>
                <a:lnTo>
                  <a:pt y="48739" x="61350"/>
                </a:lnTo>
                <a:lnTo>
                  <a:pt y="1051" x="33817"/>
                </a:lnTo>
              </a:path>
            </a:pathLst>
          </a:custGeom>
          <a:solidFill>
            <a:srgbClr val="A4C2F4"/>
          </a:solidFill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134" name="Shape 134"/>
          <p:cNvSpPr/>
          <p:nvPr/>
        </p:nvSpPr>
        <p:spPr>
          <a:xfrm rot="10800000" flipH="1">
            <a:off y="2967900" x="5810750"/>
            <a:ext cy="1218475" cx="1533750"/>
          </a:xfrm>
          <a:custGeom>
            <a:pathLst>
              <a:path w="61350" extrusionOk="0" h="48739">
                <a:moveTo>
                  <a:pt y="0" x="0"/>
                </a:moveTo>
                <a:lnTo>
                  <a:pt y="48739" x="28140"/>
                </a:lnTo>
                <a:lnTo>
                  <a:pt y="48739" x="61350"/>
                </a:lnTo>
                <a:lnTo>
                  <a:pt y="1051" x="33817"/>
                </a:lnTo>
              </a:path>
            </a:pathLst>
          </a:custGeom>
          <a:solidFill>
            <a:srgbClr val="A2C4C9"/>
          </a:solidFill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135" name="Shape 135"/>
          <p:cNvSpPr/>
          <p:nvPr/>
        </p:nvSpPr>
        <p:spPr>
          <a:xfrm rot="10800000" flipH="1">
            <a:off y="2967900" x="6648950"/>
            <a:ext cy="1218475" cx="1533750"/>
          </a:xfrm>
          <a:custGeom>
            <a:pathLst>
              <a:path w="61350" extrusionOk="0" h="48739">
                <a:moveTo>
                  <a:pt y="0" x="0"/>
                </a:moveTo>
                <a:lnTo>
                  <a:pt y="48739" x="28140"/>
                </a:lnTo>
                <a:lnTo>
                  <a:pt y="48739" x="61350"/>
                </a:lnTo>
                <a:lnTo>
                  <a:pt y="1051" x="33817"/>
                </a:lnTo>
              </a:path>
            </a:pathLst>
          </a:custGeom>
          <a:solidFill>
            <a:srgbClr val="A2C4C9"/>
          </a:solidFill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136" name="Shape 136"/>
          <p:cNvSpPr/>
          <p:nvPr/>
        </p:nvSpPr>
        <p:spPr>
          <a:xfrm>
            <a:off y="5201150" x="2188300"/>
            <a:ext cy="400499" cx="400499"/>
          </a:xfrm>
          <a:prstGeom prst="ellipse">
            <a:avLst/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137" name="Shape 137"/>
          <p:cNvCxnSpPr>
            <a:stCxn id="136" idx="7"/>
          </p:cNvCxnSpPr>
          <p:nvPr/>
        </p:nvCxnSpPr>
        <p:spPr>
          <a:xfrm rot="10800000" flipH="1">
            <a:off y="3921501" x="2530148"/>
            <a:ext cy="1338299" cx="449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38" name="Shape 138"/>
          <p:cNvCxnSpPr>
            <a:stCxn id="136" idx="6"/>
          </p:cNvCxnSpPr>
          <p:nvPr/>
        </p:nvCxnSpPr>
        <p:spPr>
          <a:xfrm>
            <a:off y="5401399" x="2588799"/>
            <a:ext cy="126900" cx="473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39" name="Shape 139"/>
          <p:cNvCxnSpPr>
            <a:stCxn id="136" idx="4"/>
          </p:cNvCxnSpPr>
          <p:nvPr/>
        </p:nvCxnSpPr>
        <p:spPr>
          <a:xfrm>
            <a:off y="5601649" x="2388549"/>
            <a:ext cy="303000" cx="112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40" name="Shape 140"/>
          <p:cNvCxnSpPr>
            <a:stCxn id="136" idx="2"/>
          </p:cNvCxnSpPr>
          <p:nvPr/>
        </p:nvCxnSpPr>
        <p:spPr>
          <a:xfrm flipH="1">
            <a:off y="5401399" x="1367800"/>
            <a:ext cy="171000" cx="820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41" name="Shape 141"/>
          <p:cNvCxnSpPr>
            <a:stCxn id="136" idx="0"/>
          </p:cNvCxnSpPr>
          <p:nvPr/>
        </p:nvCxnSpPr>
        <p:spPr>
          <a:xfrm rot="10800000">
            <a:off y="3911749" x="2198049"/>
            <a:ext cy="1289400" cx="190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42" name="Shape 142"/>
          <p:cNvCxnSpPr>
            <a:stCxn id="136" idx="1"/>
          </p:cNvCxnSpPr>
          <p:nvPr/>
        </p:nvCxnSpPr>
        <p:spPr>
          <a:xfrm rot="10800000">
            <a:off y="4038501" x="1328651"/>
            <a:ext cy="1221299" cx="918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43" name="Shape 143"/>
          <p:cNvSpPr/>
          <p:nvPr/>
        </p:nvSpPr>
        <p:spPr>
          <a:xfrm>
            <a:off y="3731875" x="4829900"/>
            <a:ext cy="400499" cx="400499"/>
          </a:xfrm>
          <a:prstGeom prst="ellipse">
            <a:avLst/>
          </a:prstGeom>
          <a:solidFill>
            <a:schemeClr val="accent4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144" name="Shape 144"/>
          <p:cNvCxnSpPr>
            <a:stCxn id="143" idx="6"/>
          </p:cNvCxnSpPr>
          <p:nvPr/>
        </p:nvCxnSpPr>
        <p:spPr>
          <a:xfrm rot="10800000" flipH="1">
            <a:off y="3833424" x="5230399"/>
            <a:ext cy="98700" cx="386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45" name="Shape 145"/>
          <p:cNvCxnSpPr>
            <a:stCxn id="143" idx="5"/>
          </p:cNvCxnSpPr>
          <p:nvPr/>
        </p:nvCxnSpPr>
        <p:spPr>
          <a:xfrm>
            <a:off y="4073723" x="5171748"/>
            <a:ext cy="1527899" cx="435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46" name="Shape 146"/>
          <p:cNvCxnSpPr>
            <a:stCxn id="143" idx="3"/>
          </p:cNvCxnSpPr>
          <p:nvPr/>
        </p:nvCxnSpPr>
        <p:spPr>
          <a:xfrm flipH="1">
            <a:off y="4073723" x="3966351"/>
            <a:ext cy="1381500" cx="922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47" name="Shape 147"/>
          <p:cNvCxnSpPr>
            <a:stCxn id="143" idx="2"/>
          </p:cNvCxnSpPr>
          <p:nvPr/>
        </p:nvCxnSpPr>
        <p:spPr>
          <a:xfrm rot="10800000">
            <a:off y="3491424" x="4249700"/>
            <a:ext cy="440699" cx="580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48" name="Shape 148"/>
          <p:cNvCxnSpPr>
            <a:stCxn id="143" idx="0"/>
          </p:cNvCxnSpPr>
          <p:nvPr/>
        </p:nvCxnSpPr>
        <p:spPr>
          <a:xfrm rot="10800000">
            <a:off y="3501175" x="4933549"/>
            <a:ext cy="230699" cx="96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49" name="Shape 149"/>
          <p:cNvSpPr/>
          <p:nvPr/>
        </p:nvSpPr>
        <p:spPr>
          <a:xfrm>
            <a:off y="5177700" x="4134350"/>
            <a:ext cy="1218475" cx="1533750"/>
          </a:xfrm>
          <a:custGeom>
            <a:pathLst>
              <a:path w="61350" extrusionOk="0" h="48739">
                <a:moveTo>
                  <a:pt y="0" x="0"/>
                </a:moveTo>
                <a:lnTo>
                  <a:pt y="48739" x="28140"/>
                </a:lnTo>
                <a:lnTo>
                  <a:pt y="48739" x="61350"/>
                </a:lnTo>
                <a:lnTo>
                  <a:pt y="1051" x="33817"/>
                </a:lnTo>
              </a:path>
            </a:pathLst>
          </a:cu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cxnSp>
        <p:nvCxnSpPr>
          <p:cNvPr id="150" name="Shape 150"/>
          <p:cNvCxnSpPr>
            <a:stCxn id="143" idx="4"/>
          </p:cNvCxnSpPr>
          <p:nvPr/>
        </p:nvCxnSpPr>
        <p:spPr>
          <a:xfrm flipH="1">
            <a:off y="4132374" x="4757749"/>
            <a:ext cy="1420500" cx="2724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51" name="Shape 151"/>
          <p:cNvSpPr/>
          <p:nvPr/>
        </p:nvSpPr>
        <p:spPr>
          <a:xfrm>
            <a:off y="3921500" x="4662825"/>
            <a:ext cy="688284" cx="576612"/>
          </a:xfrm>
          <a:prstGeom prst="irregularSeal2">
            <a:avLst/>
          </a:prstGeom>
          <a:solidFill>
            <a:srgbClr val="00FF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152" name="Shape 152"/>
          <p:cNvCxnSpPr/>
          <p:nvPr/>
        </p:nvCxnSpPr>
        <p:spPr>
          <a:xfrm>
            <a:off y="4452375" x="3580350"/>
            <a:ext cy="459299" cx="576600"/>
          </a:xfrm>
          <a:prstGeom prst="straightConnector1">
            <a:avLst/>
          </a:prstGeom>
          <a:noFill/>
          <a:ln w="76200" cap="flat">
            <a:solidFill>
              <a:srgbClr val="FFFF00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