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58" r:id="rId3"/>
    <p:sldId id="259" r:id="rId4"/>
    <p:sldId id="296" r:id="rId5"/>
    <p:sldId id="297" r:id="rId6"/>
    <p:sldId id="295" r:id="rId7"/>
    <p:sldId id="260" r:id="rId8"/>
    <p:sldId id="262" r:id="rId9"/>
    <p:sldId id="273" r:id="rId10"/>
    <p:sldId id="279" r:id="rId11"/>
    <p:sldId id="257" r:id="rId12"/>
    <p:sldId id="285" r:id="rId13"/>
    <p:sldId id="275" r:id="rId14"/>
    <p:sldId id="280" r:id="rId15"/>
    <p:sldId id="261" r:id="rId16"/>
    <p:sldId id="267" r:id="rId17"/>
    <p:sldId id="268" r:id="rId18"/>
    <p:sldId id="277" r:id="rId19"/>
    <p:sldId id="278" r:id="rId20"/>
    <p:sldId id="281" r:id="rId21"/>
    <p:sldId id="282" r:id="rId22"/>
    <p:sldId id="283" r:id="rId23"/>
    <p:sldId id="286" r:id="rId24"/>
    <p:sldId id="274" r:id="rId25"/>
    <p:sldId id="284" r:id="rId26"/>
    <p:sldId id="287" r:id="rId27"/>
    <p:sldId id="288" r:id="rId28"/>
    <p:sldId id="289" r:id="rId29"/>
    <p:sldId id="290" r:id="rId30"/>
    <p:sldId id="292" r:id="rId31"/>
    <p:sldId id="291" r:id="rId32"/>
    <p:sldId id="293" r:id="rId33"/>
    <p:sldId id="294" r:id="rId34"/>
    <p:sldId id="266" r:id="rId35"/>
    <p:sldId id="298" r:id="rId36"/>
  </p:sldIdLst>
  <p:sldSz cx="18288000" cy="10287000"/>
  <p:notesSz cx="6858000" cy="9144000"/>
  <p:embeddedFontLst>
    <p:embeddedFont>
      <p:font typeface="#9Slide03 Montserrat" panose="00000500000000000000" pitchFamily="2" charset="0"/>
      <p:regular r:id="rId38"/>
    </p:embeddedFont>
    <p:embeddedFont>
      <p:font typeface="#9Slide03 Montserrat Light" panose="00000400000000000000" pitchFamily="2" charset="0"/>
      <p:regular r:id="rId39"/>
    </p:embeddedFont>
    <p:embeddedFont>
      <p:font typeface="Calibri" panose="020F0502020204030204" pitchFamily="34" charset="0"/>
      <p:regular r:id="rId40"/>
      <p:bold r:id="rId41"/>
      <p:italic r:id="rId42"/>
      <p:boldItalic r:id="rId43"/>
    </p:embeddedFont>
    <p:embeddedFont>
      <p:font typeface="Cambria Math" panose="02040503050406030204" pitchFamily="18" charset="0"/>
      <p:regular r:id="rId44"/>
    </p:embeddedFont>
    <p:embeddedFont>
      <p:font typeface="Fira Sans Bold" panose="020B0604020202020204" charset="0"/>
      <p:regular r:id="rId45"/>
    </p:embeddedFont>
    <p:embeddedFont>
      <p:font typeface="Fira Sans Light" panose="020B0403050000020004" pitchFamily="34" charset="0"/>
      <p:regular r:id="rId46"/>
      <p:italic r:id="rId47"/>
    </p:embeddedFont>
    <p:embeddedFont>
      <p:font typeface="Fira Sans Medium" panose="020B0603050000020004" pitchFamily="34" charset="0"/>
      <p:regular r:id="rId48"/>
      <p: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8CCFF9-39FE-4BA5-A789-32A2ACE7DC16}">
          <p14:sldIdLst>
            <p14:sldId id="256"/>
            <p14:sldId id="258"/>
            <p14:sldId id="259"/>
            <p14:sldId id="296"/>
            <p14:sldId id="297"/>
            <p14:sldId id="295"/>
            <p14:sldId id="260"/>
            <p14:sldId id="262"/>
            <p14:sldId id="273"/>
            <p14:sldId id="279"/>
            <p14:sldId id="257"/>
            <p14:sldId id="285"/>
            <p14:sldId id="275"/>
            <p14:sldId id="280"/>
          </p14:sldIdLst>
        </p14:section>
        <p14:section name="Untitled Section" id="{E0A93867-C318-4259-A904-60800EBD0845}">
          <p14:sldIdLst>
            <p14:sldId id="261"/>
            <p14:sldId id="267"/>
            <p14:sldId id="268"/>
            <p14:sldId id="277"/>
            <p14:sldId id="278"/>
            <p14:sldId id="281"/>
            <p14:sldId id="282"/>
            <p14:sldId id="283"/>
            <p14:sldId id="286"/>
            <p14:sldId id="274"/>
            <p14:sldId id="284"/>
            <p14:sldId id="287"/>
            <p14:sldId id="288"/>
            <p14:sldId id="289"/>
            <p14:sldId id="290"/>
            <p14:sldId id="292"/>
            <p14:sldId id="291"/>
            <p14:sldId id="293"/>
            <p14:sldId id="294"/>
            <p14:sldId id="266"/>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51"/>
    <a:srgbClr val="FFFFFF"/>
    <a:srgbClr val="A4E473"/>
    <a:srgbClr val="00A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22" autoAdjust="0"/>
  </p:normalViewPr>
  <p:slideViewPr>
    <p:cSldViewPr>
      <p:cViewPr>
        <p:scale>
          <a:sx n="50" d="100"/>
          <a:sy n="50" d="100"/>
        </p:scale>
        <p:origin x="115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72FB-812E-4935-B896-75B2109685F4}"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1E4A1-C32C-4C38-B302-D3C15C648756}" type="slidenum">
              <a:rPr lang="en-US" smtClean="0"/>
              <a:t>‹#›</a:t>
            </a:fld>
            <a:endParaRPr lang="en-US"/>
          </a:p>
        </p:txBody>
      </p:sp>
    </p:spTree>
    <p:extLst>
      <p:ext uri="{BB962C8B-B14F-4D97-AF65-F5344CB8AC3E}">
        <p14:creationId xmlns:p14="http://schemas.microsoft.com/office/powerpoint/2010/main" val="413156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1</a:t>
            </a:fld>
            <a:endParaRPr lang="en-US"/>
          </a:p>
        </p:txBody>
      </p:sp>
    </p:spTree>
    <p:extLst>
      <p:ext uri="{BB962C8B-B14F-4D97-AF65-F5344CB8AC3E}">
        <p14:creationId xmlns:p14="http://schemas.microsoft.com/office/powerpoint/2010/main" val="333677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17</a:t>
            </a:fld>
            <a:endParaRPr lang="en-US"/>
          </a:p>
        </p:txBody>
      </p:sp>
    </p:spTree>
    <p:extLst>
      <p:ext uri="{BB962C8B-B14F-4D97-AF65-F5344CB8AC3E}">
        <p14:creationId xmlns:p14="http://schemas.microsoft.com/office/powerpoint/2010/main" val="77266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24</a:t>
            </a:fld>
            <a:endParaRPr lang="en-US"/>
          </a:p>
        </p:txBody>
      </p:sp>
    </p:spTree>
    <p:extLst>
      <p:ext uri="{BB962C8B-B14F-4D97-AF65-F5344CB8AC3E}">
        <p14:creationId xmlns:p14="http://schemas.microsoft.com/office/powerpoint/2010/main" val="424852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25</a:t>
            </a:fld>
            <a:endParaRPr lang="en-US"/>
          </a:p>
        </p:txBody>
      </p:sp>
    </p:spTree>
    <p:extLst>
      <p:ext uri="{BB962C8B-B14F-4D97-AF65-F5344CB8AC3E}">
        <p14:creationId xmlns:p14="http://schemas.microsoft.com/office/powerpoint/2010/main" val="268821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35</a:t>
            </a:fld>
            <a:endParaRPr lang="en-US"/>
          </a:p>
        </p:txBody>
      </p:sp>
    </p:spTree>
    <p:extLst>
      <p:ext uri="{BB962C8B-B14F-4D97-AF65-F5344CB8AC3E}">
        <p14:creationId xmlns:p14="http://schemas.microsoft.com/office/powerpoint/2010/main" val="244241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236453"/>
            <a:ext cx="10202605" cy="5155642"/>
            <a:chOff x="0" y="0"/>
            <a:chExt cx="13603473" cy="6874188"/>
          </a:xfrm>
        </p:grpSpPr>
        <p:sp>
          <p:nvSpPr>
            <p:cNvPr id="3" name="TextBox 3"/>
            <p:cNvSpPr txBox="1"/>
            <p:nvPr/>
          </p:nvSpPr>
          <p:spPr>
            <a:xfrm>
              <a:off x="0" y="0"/>
              <a:ext cx="13603473" cy="4852525"/>
            </a:xfrm>
            <a:prstGeom prst="rect">
              <a:avLst/>
            </a:prstGeom>
          </p:spPr>
          <p:txBody>
            <a:bodyPr lIns="0" tIns="0" rIns="0" bIns="0" rtlCol="0" anchor="t">
              <a:spAutoFit/>
            </a:bodyPr>
            <a:lstStyle/>
            <a:p>
              <a:pPr>
                <a:lnSpc>
                  <a:spcPts val="14399"/>
                </a:lnSpc>
              </a:pPr>
              <a:r>
                <a:rPr lang="en-US" sz="11999" dirty="0">
                  <a:solidFill>
                    <a:srgbClr val="000000"/>
                  </a:solidFill>
                  <a:latin typeface="Fira Sans Bold"/>
                </a:rPr>
                <a:t>GREEDY TECHNIQUE</a:t>
              </a:r>
            </a:p>
          </p:txBody>
        </p:sp>
        <p:sp>
          <p:nvSpPr>
            <p:cNvPr id="4" name="TextBox 4"/>
            <p:cNvSpPr txBox="1"/>
            <p:nvPr/>
          </p:nvSpPr>
          <p:spPr>
            <a:xfrm>
              <a:off x="0" y="5196806"/>
              <a:ext cx="13603473" cy="1677382"/>
            </a:xfrm>
            <a:prstGeom prst="rect">
              <a:avLst/>
            </a:prstGeom>
          </p:spPr>
          <p:txBody>
            <a:bodyPr lIns="0" tIns="0" rIns="0" bIns="0" rtlCol="0" anchor="t">
              <a:spAutoFit/>
            </a:bodyPr>
            <a:lstStyle/>
            <a:p>
              <a:pPr>
                <a:lnSpc>
                  <a:spcPts val="5039"/>
                </a:lnSpc>
              </a:pPr>
              <a:r>
                <a:rPr lang="en-US" sz="3200" b="1" dirty="0">
                  <a:solidFill>
                    <a:srgbClr val="000000"/>
                  </a:solidFill>
                  <a:latin typeface="Fira Sans Light"/>
                </a:rPr>
                <a:t>Greed, for lack of a better word, is good! Greed is right! Greed works!</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28700"/>
            <a:ext cx="7277100" cy="586200"/>
            <a:chOff x="0" y="0"/>
            <a:chExt cx="9702800" cy="781600"/>
          </a:xfrm>
        </p:grpSpPr>
        <p:sp>
          <p:nvSpPr>
            <p:cNvPr id="14" name="TextBox 14"/>
            <p:cNvSpPr txBox="1"/>
            <p:nvPr/>
          </p:nvSpPr>
          <p:spPr>
            <a:xfrm>
              <a:off x="1293956" y="104415"/>
              <a:ext cx="8408844" cy="544764"/>
            </a:xfrm>
            <a:prstGeom prst="rect">
              <a:avLst/>
            </a:prstGeom>
          </p:spPr>
          <p:txBody>
            <a:bodyPr wrap="square" lIns="0" tIns="0" rIns="0" bIns="0" rtlCol="0" anchor="t">
              <a:spAutoFit/>
            </a:bodyPr>
            <a:lstStyle/>
            <a:p>
              <a:pPr>
                <a:lnSpc>
                  <a:spcPts val="3359"/>
                </a:lnSpc>
                <a:spcBef>
                  <a:spcPct val="0"/>
                </a:spcBef>
              </a:pPr>
              <a:r>
                <a:rPr lang="en-US" sz="2400" dirty="0">
                  <a:solidFill>
                    <a:srgbClr val="000000"/>
                  </a:solidFill>
                  <a:latin typeface="Fira Sans Medium"/>
                </a:rPr>
                <a:t>CS112 – </a:t>
              </a:r>
              <a:r>
                <a:rPr lang="en-US" sz="2400" dirty="0" err="1">
                  <a:solidFill>
                    <a:srgbClr val="000000"/>
                  </a:solidFill>
                  <a:latin typeface="Fira Sans Medium"/>
                </a:rPr>
                <a:t>Phân</a:t>
              </a:r>
              <a:r>
                <a:rPr lang="en-US" sz="2400" dirty="0">
                  <a:solidFill>
                    <a:srgbClr val="000000"/>
                  </a:solidFill>
                  <a:latin typeface="Fira Sans Medium"/>
                </a:rPr>
                <a:t> </a:t>
              </a:r>
              <a:r>
                <a:rPr lang="en-US" sz="2400" dirty="0" err="1">
                  <a:solidFill>
                    <a:srgbClr val="000000"/>
                  </a:solidFill>
                  <a:latin typeface="Fira Sans Medium"/>
                </a:rPr>
                <a:t>tích</a:t>
              </a:r>
              <a:r>
                <a:rPr lang="en-US" sz="2400" dirty="0">
                  <a:solidFill>
                    <a:srgbClr val="000000"/>
                  </a:solidFill>
                  <a:latin typeface="Fira Sans Medium"/>
                </a:rPr>
                <a:t> và </a:t>
              </a:r>
              <a:r>
                <a:rPr lang="en-US" sz="2400" dirty="0" err="1">
                  <a:solidFill>
                    <a:srgbClr val="000000"/>
                  </a:solidFill>
                  <a:latin typeface="Fira Sans Medium"/>
                </a:rPr>
                <a:t>thiết</a:t>
              </a:r>
              <a:r>
                <a:rPr lang="en-US" sz="2400" dirty="0">
                  <a:solidFill>
                    <a:srgbClr val="000000"/>
                  </a:solidFill>
                  <a:latin typeface="Fira Sans Medium"/>
                </a:rPr>
                <a:t> </a:t>
              </a:r>
              <a:r>
                <a:rPr lang="en-US" sz="2400" dirty="0" err="1">
                  <a:solidFill>
                    <a:srgbClr val="000000"/>
                  </a:solidFill>
                  <a:latin typeface="Fira Sans Medium"/>
                </a:rPr>
                <a:t>kế</a:t>
              </a:r>
              <a:r>
                <a:rPr lang="en-US" sz="2400" dirty="0">
                  <a:solidFill>
                    <a:srgbClr val="000000"/>
                  </a:solidFill>
                  <a:latin typeface="Fira Sans Medium"/>
                </a:rPr>
                <a:t> </a:t>
              </a:r>
              <a:r>
                <a:rPr lang="en-US" sz="2400" dirty="0" err="1">
                  <a:solidFill>
                    <a:srgbClr val="000000"/>
                  </a:solidFill>
                  <a:latin typeface="Fira Sans Medium"/>
                </a:rPr>
                <a:t>thuật</a:t>
              </a:r>
              <a:r>
                <a:rPr lang="en-US" sz="2400" dirty="0">
                  <a:solidFill>
                    <a:srgbClr val="000000"/>
                  </a:solidFill>
                  <a:latin typeface="Fira Sans Medium"/>
                </a:rPr>
                <a:t> </a:t>
              </a:r>
              <a:r>
                <a:rPr lang="en-US" sz="2400" dirty="0" err="1">
                  <a:solidFill>
                    <a:srgbClr val="000000"/>
                  </a:solidFill>
                  <a:latin typeface="Fira Sans Medium"/>
                </a:rPr>
                <a:t>toán</a:t>
              </a:r>
              <a:endParaRPr lang="en-US" sz="2400" dirty="0">
                <a:solidFill>
                  <a:srgbClr val="000000"/>
                </a:solidFill>
                <a:latin typeface="Fira Sans Medium"/>
              </a:endParaRPr>
            </a:p>
          </p:txBody>
        </p:sp>
        <p:pic>
          <p:nvPicPr>
            <p:cNvPr id="15" name="Picture 1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905010" cy="7816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813404" y="3002544"/>
            <a:ext cx="14766362" cy="2055267"/>
            <a:chOff x="-1" y="1727200"/>
            <a:chExt cx="19688482" cy="2740356"/>
          </a:xfrm>
        </p:grpSpPr>
        <p:sp>
          <p:nvSpPr>
            <p:cNvPr id="3" name="TextBox 3"/>
            <p:cNvSpPr txBox="1"/>
            <p:nvPr/>
          </p:nvSpPr>
          <p:spPr>
            <a:xfrm>
              <a:off x="-1" y="3734131"/>
              <a:ext cx="19688481" cy="733425"/>
            </a:xfrm>
            <a:prstGeom prst="rect">
              <a:avLst/>
            </a:prstGeom>
          </p:spPr>
          <p:txBody>
            <a:bodyPr lIns="0" tIns="0" rIns="0" bIns="0" rtlCol="0" anchor="t">
              <a:spAutoFit/>
            </a:bodyPr>
            <a:lstStyle/>
            <a:p>
              <a:pPr>
                <a:lnSpc>
                  <a:spcPts val="4320"/>
                </a:lnSpc>
                <a:spcBef>
                  <a:spcPct val="0"/>
                </a:spcBef>
              </a:pPr>
              <a:r>
                <a:rPr lang="en-US" sz="3600" dirty="0" err="1">
                  <a:solidFill>
                    <a:srgbClr val="F4F4F4"/>
                  </a:solidFill>
                  <a:latin typeface="Fira Sans Medium"/>
                </a:rPr>
                <a:t>Kỹ</a:t>
              </a:r>
              <a:r>
                <a:rPr lang="en-US" sz="3600" dirty="0">
                  <a:solidFill>
                    <a:srgbClr val="F4F4F4"/>
                  </a:solidFill>
                  <a:latin typeface="Fira Sans Medium"/>
                </a:rPr>
                <a:t> </a:t>
              </a:r>
              <a:r>
                <a:rPr lang="en-US" sz="3600" dirty="0" err="1">
                  <a:solidFill>
                    <a:srgbClr val="F4F4F4"/>
                  </a:solidFill>
                  <a:latin typeface="Fira Sans Medium"/>
                </a:rPr>
                <a:t>thuật</a:t>
              </a:r>
              <a:r>
                <a:rPr lang="en-US" sz="3600" dirty="0">
                  <a:solidFill>
                    <a:srgbClr val="F4F4F4"/>
                  </a:solidFill>
                  <a:latin typeface="Fira Sans Medium"/>
                </a:rPr>
                <a:t> </a:t>
              </a:r>
              <a:r>
                <a:rPr lang="en-US" sz="3600" dirty="0" err="1">
                  <a:solidFill>
                    <a:srgbClr val="F4F4F4"/>
                  </a:solidFill>
                  <a:latin typeface="Fira Sans Medium"/>
                </a:rPr>
                <a:t>tham</a:t>
              </a:r>
              <a:r>
                <a:rPr lang="en-US" sz="3600" dirty="0">
                  <a:solidFill>
                    <a:srgbClr val="F4F4F4"/>
                  </a:solidFill>
                  <a:latin typeface="Fira Sans Medium"/>
                </a:rPr>
                <a:t> </a:t>
              </a:r>
              <a:r>
                <a:rPr lang="en-US" sz="3600" dirty="0" err="1">
                  <a:solidFill>
                    <a:srgbClr val="F4F4F4"/>
                  </a:solidFill>
                  <a:latin typeface="Fira Sans Medium"/>
                </a:rPr>
                <a:t>ăn</a:t>
              </a:r>
              <a:endParaRPr lang="en-US" sz="3600" dirty="0">
                <a:solidFill>
                  <a:srgbClr val="F4F4F4"/>
                </a:solidFill>
                <a:latin typeface="Fira Sans Medium"/>
              </a:endParaRPr>
            </a:p>
          </p:txBody>
        </p:sp>
        <p:sp>
          <p:nvSpPr>
            <p:cNvPr id="4" name="TextBox 4"/>
            <p:cNvSpPr txBox="1"/>
            <p:nvPr/>
          </p:nvSpPr>
          <p:spPr>
            <a:xfrm>
              <a:off x="0" y="1727200"/>
              <a:ext cx="19688481" cy="2074243"/>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a:t>
              </a:r>
              <a:r>
                <a:rPr lang="vi-VN" sz="10400" dirty="0">
                  <a:solidFill>
                    <a:srgbClr val="A4E473"/>
                  </a:solidFill>
                  <a:latin typeface="Fira Sans Medium"/>
                </a:rPr>
                <a:t>II: ĐẶC ĐIỂM</a:t>
              </a:r>
              <a:endParaRPr lang="en-US" sz="10400" dirty="0">
                <a:solidFill>
                  <a:srgbClr val="A4E473"/>
                </a:solidFill>
                <a:latin typeface="Fira Sans Medium"/>
              </a:endParaRP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189915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609600" y="2584588"/>
            <a:ext cx="5981700" cy="2577885"/>
          </a:xfrm>
          <a:prstGeom prst="rect">
            <a:avLst/>
          </a:prstGeom>
        </p:spPr>
        <p:txBody>
          <a:bodyPr wrap="square" lIns="0" tIns="0" rIns="0" bIns="0" rtlCol="0" anchor="t">
            <a:spAutoFit/>
          </a:bodyPr>
          <a:lstStyle/>
          <a:p>
            <a:pPr marL="0" lvl="0" indent="0" algn="l">
              <a:lnSpc>
                <a:spcPts val="10199"/>
              </a:lnSpc>
              <a:spcBef>
                <a:spcPct val="0"/>
              </a:spcBef>
            </a:pPr>
            <a:r>
              <a:rPr lang="vi-VN" sz="8499" spc="-84" dirty="0">
                <a:solidFill>
                  <a:srgbClr val="F4F4F4"/>
                </a:solidFill>
                <a:latin typeface="Fira Sans Medium"/>
              </a:rPr>
              <a:t>Dấu hiệu nhận biết</a:t>
            </a:r>
            <a:endParaRPr lang="en-US" sz="8499" spc="-84" dirty="0">
              <a:solidFill>
                <a:srgbClr val="F4F4F4"/>
              </a:solidFill>
              <a:latin typeface="Fira Sans Medium"/>
            </a:endParaRPr>
          </a:p>
        </p:txBody>
      </p:sp>
      <p:sp>
        <p:nvSpPr>
          <p:cNvPr id="22" name="TextBox 15">
            <a:extLst>
              <a:ext uri="{FF2B5EF4-FFF2-40B4-BE49-F238E27FC236}">
                <a16:creationId xmlns:a16="http://schemas.microsoft.com/office/drawing/2014/main" id="{88003FF8-EEDE-6693-C89E-001E2D87800D}"/>
              </a:ext>
            </a:extLst>
          </p:cNvPr>
          <p:cNvSpPr txBox="1"/>
          <p:nvPr/>
        </p:nvSpPr>
        <p:spPr>
          <a:xfrm>
            <a:off x="8664833" y="3671127"/>
            <a:ext cx="8272402" cy="2748445"/>
          </a:xfrm>
          <a:prstGeom prst="rect">
            <a:avLst/>
          </a:prstGeom>
        </p:spPr>
        <p:txBody>
          <a:bodyPr lIns="0" tIns="0" rIns="0" bIns="0" rtlCol="0" anchor="t">
            <a:spAutoFit/>
          </a:bodyPr>
          <a:lstStyle/>
          <a:p>
            <a:pPr marL="571500" indent="-571500">
              <a:lnSpc>
                <a:spcPct val="200000"/>
              </a:lnSpc>
              <a:spcBef>
                <a:spcPct val="0"/>
              </a:spcBef>
              <a:buFont typeface="Arial" panose="020B0604020202020204" pitchFamily="34" charset="0"/>
              <a:buChar char="•"/>
            </a:pPr>
            <a:r>
              <a:rPr lang="vi-VN" sz="4800" dirty="0" err="1">
                <a:solidFill>
                  <a:schemeClr val="bg1"/>
                </a:solidFill>
                <a:latin typeface="Fira Sans Medium"/>
              </a:rPr>
              <a:t>Optimal</a:t>
            </a:r>
            <a:r>
              <a:rPr lang="vi-VN" sz="4800" dirty="0">
                <a:solidFill>
                  <a:schemeClr val="bg1"/>
                </a:solidFill>
                <a:latin typeface="Fira Sans Medium"/>
              </a:rPr>
              <a:t> </a:t>
            </a:r>
            <a:r>
              <a:rPr lang="vi-VN" sz="4800" dirty="0" err="1">
                <a:solidFill>
                  <a:schemeClr val="bg1"/>
                </a:solidFill>
                <a:latin typeface="Fira Sans Medium"/>
              </a:rPr>
              <a:t>Substructure</a:t>
            </a:r>
            <a:endParaRPr lang="vi-VN" sz="4800" dirty="0">
              <a:solidFill>
                <a:schemeClr val="bg1"/>
              </a:solidFill>
              <a:latin typeface="Fira Sans Medium"/>
            </a:endParaRPr>
          </a:p>
          <a:p>
            <a:pPr marL="571500" indent="-571500">
              <a:lnSpc>
                <a:spcPct val="200000"/>
              </a:lnSpc>
              <a:spcBef>
                <a:spcPct val="0"/>
              </a:spcBef>
              <a:buFont typeface="Arial" panose="020B0604020202020204" pitchFamily="34" charset="0"/>
              <a:buChar char="•"/>
            </a:pPr>
            <a:r>
              <a:rPr lang="vi-VN" sz="4800" dirty="0" err="1">
                <a:solidFill>
                  <a:schemeClr val="bg1"/>
                </a:solidFill>
                <a:latin typeface="Fira Sans Medium"/>
              </a:rPr>
              <a:t>Greedy</a:t>
            </a:r>
            <a:r>
              <a:rPr lang="vi-VN" sz="4800" dirty="0">
                <a:solidFill>
                  <a:schemeClr val="bg1"/>
                </a:solidFill>
                <a:latin typeface="Fira Sans Medium"/>
              </a:rPr>
              <a:t> </a:t>
            </a:r>
            <a:r>
              <a:rPr lang="vi-VN" sz="4800" dirty="0" err="1">
                <a:solidFill>
                  <a:schemeClr val="bg1"/>
                </a:solidFill>
                <a:latin typeface="Fira Sans Medium"/>
              </a:rPr>
              <a:t>choice</a:t>
            </a:r>
            <a:r>
              <a:rPr lang="vi-VN" sz="4800" dirty="0">
                <a:solidFill>
                  <a:schemeClr val="bg1"/>
                </a:solidFill>
                <a:latin typeface="Fira Sans Medium"/>
              </a:rPr>
              <a:t> </a:t>
            </a:r>
            <a:r>
              <a:rPr lang="vi-VN" sz="4800" dirty="0" err="1">
                <a:solidFill>
                  <a:schemeClr val="bg1"/>
                </a:solidFill>
                <a:latin typeface="Fira Sans Medium"/>
              </a:rPr>
              <a:t>property</a:t>
            </a:r>
            <a:endParaRPr lang="en-US" sz="4800" dirty="0">
              <a:solidFill>
                <a:schemeClr val="bg1"/>
              </a:solidFill>
              <a:latin typeface="Fira Sans Medium"/>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3" name="TextBox 3"/>
          <p:cNvSpPr txBox="1"/>
          <p:nvPr/>
        </p:nvSpPr>
        <p:spPr>
          <a:xfrm>
            <a:off x="4706195" y="4045477"/>
            <a:ext cx="14766361" cy="2959015"/>
          </a:xfrm>
          <a:prstGeom prst="rect">
            <a:avLst/>
          </a:prstGeom>
        </p:spPr>
        <p:txBody>
          <a:bodyPr lIns="0" tIns="0" rIns="0" bIns="0" rtlCol="0" anchor="t">
            <a:spAutoFit/>
          </a:bodyPr>
          <a:lstStyle/>
          <a:p>
            <a:pPr>
              <a:lnSpc>
                <a:spcPts val="4320"/>
              </a:lnSpc>
              <a:spcBef>
                <a:spcPct val="0"/>
              </a:spcBef>
            </a:pPr>
            <a:r>
              <a:rPr lang="en-US" sz="3600" dirty="0">
                <a:solidFill>
                  <a:srgbClr val="F4F4F4"/>
                </a:solidFill>
                <a:latin typeface="Fira Sans Medium"/>
              </a:rPr>
              <a:t>Ở </a:t>
            </a:r>
            <a:r>
              <a:rPr lang="en-US" sz="3600" dirty="0" err="1">
                <a:solidFill>
                  <a:srgbClr val="F4F4F4"/>
                </a:solidFill>
                <a:latin typeface="Fira Sans Medium"/>
              </a:rPr>
              <a:t>mỗi</a:t>
            </a:r>
            <a:r>
              <a:rPr lang="en-US" sz="3600" dirty="0">
                <a:solidFill>
                  <a:srgbClr val="F4F4F4"/>
                </a:solidFill>
                <a:latin typeface="Fira Sans Medium"/>
              </a:rPr>
              <a:t> </a:t>
            </a:r>
            <a:r>
              <a:rPr lang="en-US" sz="3600" dirty="0" err="1">
                <a:solidFill>
                  <a:srgbClr val="F4F4F4"/>
                </a:solidFill>
                <a:latin typeface="Fira Sans Medium"/>
              </a:rPr>
              <a:t>bước</a:t>
            </a:r>
            <a:r>
              <a:rPr lang="en-US" sz="3600" dirty="0">
                <a:solidFill>
                  <a:srgbClr val="F4F4F4"/>
                </a:solidFill>
                <a:latin typeface="Fira Sans Medium"/>
              </a:rPr>
              <a:t> </a:t>
            </a:r>
            <a:r>
              <a:rPr lang="en-US" sz="3600" dirty="0" err="1">
                <a:solidFill>
                  <a:srgbClr val="F4F4F4"/>
                </a:solidFill>
                <a:latin typeface="Fira Sans Medium"/>
              </a:rPr>
              <a:t>lựa</a:t>
            </a:r>
            <a:r>
              <a:rPr lang="en-US" sz="3600" dirty="0">
                <a:solidFill>
                  <a:srgbClr val="F4F4F4"/>
                </a:solidFill>
                <a:latin typeface="Fira Sans Medium"/>
              </a:rPr>
              <a:t> </a:t>
            </a:r>
            <a:r>
              <a:rPr lang="en-US" sz="3600" dirty="0" err="1">
                <a:solidFill>
                  <a:srgbClr val="F4F4F4"/>
                </a:solidFill>
                <a:latin typeface="Fira Sans Medium"/>
              </a:rPr>
              <a:t>chọn</a:t>
            </a:r>
            <a:r>
              <a:rPr lang="en-US" sz="3600" dirty="0">
                <a:solidFill>
                  <a:srgbClr val="F4F4F4"/>
                </a:solidFill>
                <a:latin typeface="Fira Sans Medium"/>
              </a:rPr>
              <a:t> </a:t>
            </a:r>
            <a:r>
              <a:rPr lang="en-US" sz="3600" dirty="0" err="1">
                <a:solidFill>
                  <a:srgbClr val="F4F4F4"/>
                </a:solidFill>
                <a:latin typeface="Fira Sans Medium"/>
              </a:rPr>
              <a:t>phải</a:t>
            </a:r>
            <a:r>
              <a:rPr lang="en-US" sz="3600" dirty="0">
                <a:solidFill>
                  <a:srgbClr val="F4F4F4"/>
                </a:solidFill>
                <a:latin typeface="Fira Sans Medium"/>
              </a:rPr>
              <a:t> </a:t>
            </a:r>
            <a:r>
              <a:rPr lang="en-US" sz="3600" dirty="0" err="1">
                <a:solidFill>
                  <a:srgbClr val="F4F4F4"/>
                </a:solidFill>
                <a:latin typeface="Fira Sans Medium"/>
              </a:rPr>
              <a:t>thỏa</a:t>
            </a:r>
            <a:r>
              <a:rPr lang="en-US" sz="3600" dirty="0">
                <a:solidFill>
                  <a:srgbClr val="F4F4F4"/>
                </a:solidFill>
                <a:latin typeface="Fira Sans Medium"/>
              </a:rPr>
              <a:t> các </a:t>
            </a:r>
            <a:r>
              <a:rPr lang="en-US" sz="3600" dirty="0" err="1">
                <a:solidFill>
                  <a:srgbClr val="F4F4F4"/>
                </a:solidFill>
                <a:latin typeface="Fira Sans Medium"/>
              </a:rPr>
              <a:t>tiêu</a:t>
            </a:r>
            <a:r>
              <a:rPr lang="en-US" sz="3600" dirty="0">
                <a:solidFill>
                  <a:srgbClr val="F4F4F4"/>
                </a:solidFill>
                <a:latin typeface="Fira Sans Medium"/>
              </a:rPr>
              <a:t> </a:t>
            </a:r>
            <a:r>
              <a:rPr lang="en-US" sz="3600" dirty="0" err="1">
                <a:solidFill>
                  <a:srgbClr val="F4F4F4"/>
                </a:solidFill>
                <a:latin typeface="Fira Sans Medium"/>
              </a:rPr>
              <a:t>chí</a:t>
            </a:r>
            <a:r>
              <a:rPr lang="en-US" sz="3600" dirty="0">
                <a:solidFill>
                  <a:srgbClr val="F4F4F4"/>
                </a:solidFill>
                <a:latin typeface="Fira Sans Medium"/>
              </a:rPr>
              <a:t> </a:t>
            </a:r>
            <a:r>
              <a:rPr lang="en-US" sz="3600" dirty="0" err="1">
                <a:solidFill>
                  <a:srgbClr val="F4F4F4"/>
                </a:solidFill>
                <a:latin typeface="Fira Sans Medium"/>
              </a:rPr>
              <a:t>sau</a:t>
            </a:r>
            <a:r>
              <a:rPr lang="en-US" sz="3600" dirty="0">
                <a:solidFill>
                  <a:srgbClr val="F4F4F4"/>
                </a:solidFill>
                <a:latin typeface="Fira Sans Medium"/>
              </a:rPr>
              <a:t>:</a:t>
            </a:r>
          </a:p>
          <a:p>
            <a:pPr marL="571500" indent="-571500">
              <a:lnSpc>
                <a:spcPct val="150000"/>
              </a:lnSpc>
              <a:spcBef>
                <a:spcPct val="0"/>
              </a:spcBef>
              <a:buFont typeface="Arial" panose="020B0604020202020204" pitchFamily="34" charset="0"/>
              <a:buChar char="•"/>
            </a:pPr>
            <a:r>
              <a:rPr lang="en-US" sz="3600" dirty="0" err="1">
                <a:solidFill>
                  <a:srgbClr val="F4F4F4"/>
                </a:solidFill>
                <a:latin typeface="Fira Sans Medium"/>
              </a:rPr>
              <a:t>Tính</a:t>
            </a:r>
            <a:r>
              <a:rPr lang="en-US" sz="3600" dirty="0">
                <a:solidFill>
                  <a:srgbClr val="F4F4F4"/>
                </a:solidFill>
                <a:latin typeface="Fira Sans Medium"/>
              </a:rPr>
              <a:t> </a:t>
            </a:r>
            <a:r>
              <a:rPr lang="en-US" sz="3600" dirty="0" err="1">
                <a:solidFill>
                  <a:srgbClr val="F4F4F4"/>
                </a:solidFill>
                <a:latin typeface="Fira Sans Medium"/>
              </a:rPr>
              <a:t>khả</a:t>
            </a:r>
            <a:r>
              <a:rPr lang="en-US" sz="3600" dirty="0">
                <a:solidFill>
                  <a:srgbClr val="F4F4F4"/>
                </a:solidFill>
                <a:latin typeface="Fira Sans Medium"/>
              </a:rPr>
              <a:t> </a:t>
            </a:r>
            <a:r>
              <a:rPr lang="en-US" sz="3600" dirty="0" err="1">
                <a:solidFill>
                  <a:srgbClr val="F4F4F4"/>
                </a:solidFill>
                <a:latin typeface="Fira Sans Medium"/>
              </a:rPr>
              <a:t>thi</a:t>
            </a:r>
            <a:endParaRPr lang="en-US" sz="3600" dirty="0">
              <a:solidFill>
                <a:srgbClr val="F4F4F4"/>
              </a:solidFill>
              <a:latin typeface="Fira Sans Medium"/>
            </a:endParaRPr>
          </a:p>
          <a:p>
            <a:pPr marL="571500" indent="-571500">
              <a:lnSpc>
                <a:spcPct val="150000"/>
              </a:lnSpc>
              <a:spcBef>
                <a:spcPct val="0"/>
              </a:spcBef>
              <a:buFont typeface="Arial" panose="020B0604020202020204" pitchFamily="34" charset="0"/>
              <a:buChar char="•"/>
            </a:pPr>
            <a:r>
              <a:rPr lang="en-US" sz="3600" dirty="0" err="1">
                <a:solidFill>
                  <a:srgbClr val="F4F4F4"/>
                </a:solidFill>
                <a:latin typeface="Fira Sans Medium"/>
              </a:rPr>
              <a:t>Tính</a:t>
            </a:r>
            <a:r>
              <a:rPr lang="en-US" sz="3600" dirty="0">
                <a:solidFill>
                  <a:srgbClr val="F4F4F4"/>
                </a:solidFill>
                <a:latin typeface="Fira Sans Medium"/>
              </a:rPr>
              <a:t> </a:t>
            </a:r>
            <a:r>
              <a:rPr lang="en-US" sz="3600" dirty="0" err="1">
                <a:solidFill>
                  <a:srgbClr val="F4F4F4"/>
                </a:solidFill>
                <a:latin typeface="Fira Sans Medium"/>
              </a:rPr>
              <a:t>tối</a:t>
            </a:r>
            <a:r>
              <a:rPr lang="en-US" sz="3600" dirty="0">
                <a:solidFill>
                  <a:srgbClr val="F4F4F4"/>
                </a:solidFill>
                <a:latin typeface="Fira Sans Medium"/>
              </a:rPr>
              <a:t> </a:t>
            </a:r>
            <a:r>
              <a:rPr lang="en-US" sz="3600" dirty="0" err="1">
                <a:solidFill>
                  <a:srgbClr val="F4F4F4"/>
                </a:solidFill>
                <a:latin typeface="Fira Sans Medium"/>
              </a:rPr>
              <a:t>ưu</a:t>
            </a:r>
            <a:r>
              <a:rPr lang="en-US" sz="3600" dirty="0">
                <a:solidFill>
                  <a:srgbClr val="F4F4F4"/>
                </a:solidFill>
                <a:latin typeface="Fira Sans Medium"/>
              </a:rPr>
              <a:t> </a:t>
            </a:r>
            <a:r>
              <a:rPr lang="en-US" sz="3600" dirty="0" err="1">
                <a:solidFill>
                  <a:srgbClr val="F4F4F4"/>
                </a:solidFill>
                <a:latin typeface="Fira Sans Medium"/>
              </a:rPr>
              <a:t>cục</a:t>
            </a:r>
            <a:r>
              <a:rPr lang="en-US" sz="3600" dirty="0">
                <a:solidFill>
                  <a:srgbClr val="F4F4F4"/>
                </a:solidFill>
                <a:latin typeface="Fira Sans Medium"/>
              </a:rPr>
              <a:t> </a:t>
            </a:r>
            <a:r>
              <a:rPr lang="en-US" sz="3600" dirty="0" err="1">
                <a:solidFill>
                  <a:srgbClr val="F4F4F4"/>
                </a:solidFill>
                <a:latin typeface="Fira Sans Medium"/>
              </a:rPr>
              <a:t>bộ</a:t>
            </a:r>
            <a:endParaRPr lang="en-US" sz="3600" dirty="0">
              <a:solidFill>
                <a:srgbClr val="F4F4F4"/>
              </a:solidFill>
              <a:latin typeface="Fira Sans Medium"/>
            </a:endParaRPr>
          </a:p>
          <a:p>
            <a:pPr marL="571500" indent="-571500">
              <a:lnSpc>
                <a:spcPct val="150000"/>
              </a:lnSpc>
              <a:spcBef>
                <a:spcPct val="0"/>
              </a:spcBef>
              <a:buFont typeface="Arial" panose="020B0604020202020204" pitchFamily="34" charset="0"/>
              <a:buChar char="•"/>
            </a:pPr>
            <a:r>
              <a:rPr lang="en-US" sz="3600" dirty="0" err="1">
                <a:solidFill>
                  <a:srgbClr val="F4F4F4"/>
                </a:solidFill>
                <a:latin typeface="Fira Sans Medium"/>
              </a:rPr>
              <a:t>Không</a:t>
            </a:r>
            <a:r>
              <a:rPr lang="en-US" sz="3600" dirty="0">
                <a:solidFill>
                  <a:srgbClr val="F4F4F4"/>
                </a:solidFill>
                <a:latin typeface="Fira Sans Medium"/>
              </a:rPr>
              <a:t> thể </a:t>
            </a:r>
            <a:r>
              <a:rPr lang="en-US" sz="3600" dirty="0" err="1">
                <a:solidFill>
                  <a:srgbClr val="F4F4F4"/>
                </a:solidFill>
                <a:latin typeface="Fira Sans Medium"/>
              </a:rPr>
              <a:t>thay</a:t>
            </a:r>
            <a:r>
              <a:rPr lang="en-US" sz="3600" dirty="0">
                <a:solidFill>
                  <a:srgbClr val="F4F4F4"/>
                </a:solidFill>
                <a:latin typeface="Fira Sans Medium"/>
              </a:rPr>
              <a:t> </a:t>
            </a:r>
            <a:r>
              <a:rPr lang="en-US" sz="3600" dirty="0" err="1">
                <a:solidFill>
                  <a:srgbClr val="F4F4F4"/>
                </a:solidFill>
                <a:latin typeface="Fira Sans Medium"/>
              </a:rPr>
              <a:t>đổi</a:t>
            </a:r>
            <a:r>
              <a:rPr lang="en-US" sz="3600" dirty="0">
                <a:solidFill>
                  <a:srgbClr val="F4F4F4"/>
                </a:solidFill>
                <a:latin typeface="Fira Sans Medium"/>
              </a:rPr>
              <a:t> các </a:t>
            </a:r>
            <a:r>
              <a:rPr lang="en-US" sz="3600" dirty="0" err="1">
                <a:solidFill>
                  <a:srgbClr val="F4F4F4"/>
                </a:solidFill>
                <a:latin typeface="Fira Sans Medium"/>
              </a:rPr>
              <a:t>bước</a:t>
            </a:r>
            <a:r>
              <a:rPr lang="en-US" sz="3600" dirty="0">
                <a:solidFill>
                  <a:srgbClr val="F4F4F4"/>
                </a:solidFill>
                <a:latin typeface="Fira Sans Medium"/>
              </a:rPr>
              <a:t> </a:t>
            </a:r>
            <a:r>
              <a:rPr lang="en-US" sz="3600" dirty="0" err="1">
                <a:solidFill>
                  <a:srgbClr val="F4F4F4"/>
                </a:solidFill>
                <a:latin typeface="Fira Sans Medium"/>
              </a:rPr>
              <a:t>trước</a:t>
            </a:r>
            <a:r>
              <a:rPr lang="en-US" sz="3600" dirty="0">
                <a:solidFill>
                  <a:srgbClr val="F4F4F4"/>
                </a:solidFill>
                <a:latin typeface="Fira Sans Medium"/>
              </a:rPr>
              <a:t> </a:t>
            </a:r>
            <a:r>
              <a:rPr lang="en-US" sz="3600" dirty="0" err="1">
                <a:solidFill>
                  <a:srgbClr val="F4F4F4"/>
                </a:solidFill>
                <a:latin typeface="Fira Sans Medium"/>
              </a:rPr>
              <a:t>đó</a:t>
            </a:r>
            <a:endParaRPr lang="en-US" sz="3600" dirty="0">
              <a:solidFill>
                <a:srgbClr val="F4F4F4"/>
              </a:solidFill>
              <a:latin typeface="Fira Sans Medium"/>
            </a:endParaRP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2" name="TextBox 6">
            <a:extLst>
              <a:ext uri="{FF2B5EF4-FFF2-40B4-BE49-F238E27FC236}">
                <a16:creationId xmlns:a16="http://schemas.microsoft.com/office/drawing/2014/main" id="{70BC9646-A23B-712D-BDF1-4BFBB6B1B829}"/>
              </a:ext>
            </a:extLst>
          </p:cNvPr>
          <p:cNvSpPr txBox="1"/>
          <p:nvPr/>
        </p:nvSpPr>
        <p:spPr>
          <a:xfrm>
            <a:off x="3886200" y="1458301"/>
            <a:ext cx="13030200" cy="1269835"/>
          </a:xfrm>
          <a:prstGeom prst="rect">
            <a:avLst/>
          </a:prstGeom>
        </p:spPr>
        <p:txBody>
          <a:bodyPr wrap="square" lIns="0" tIns="0" rIns="0" bIns="0" rtlCol="0" anchor="t">
            <a:spAutoFit/>
          </a:bodyPr>
          <a:lstStyle/>
          <a:p>
            <a:pPr marL="0" lvl="0" indent="0" algn="l">
              <a:lnSpc>
                <a:spcPts val="10199"/>
              </a:lnSpc>
              <a:spcBef>
                <a:spcPct val="0"/>
              </a:spcBef>
            </a:pPr>
            <a:r>
              <a:rPr lang="en-US" sz="8499" spc="-84" dirty="0" err="1">
                <a:solidFill>
                  <a:srgbClr val="00A181"/>
                </a:solidFill>
                <a:latin typeface="Fira Sans Medium"/>
              </a:rPr>
              <a:t>Yêu</a:t>
            </a:r>
            <a:r>
              <a:rPr lang="en-US" sz="8499" spc="-84" dirty="0">
                <a:solidFill>
                  <a:srgbClr val="00A181"/>
                </a:solidFill>
                <a:latin typeface="Fira Sans Medium"/>
              </a:rPr>
              <a:t> </a:t>
            </a:r>
            <a:r>
              <a:rPr lang="en-US" sz="8499" spc="-84" dirty="0" err="1">
                <a:solidFill>
                  <a:srgbClr val="00A181"/>
                </a:solidFill>
                <a:latin typeface="Fira Sans Medium"/>
              </a:rPr>
              <a:t>cầu</a:t>
            </a:r>
            <a:r>
              <a:rPr lang="en-US" sz="8499" spc="-84" dirty="0">
                <a:solidFill>
                  <a:srgbClr val="00A181"/>
                </a:solidFill>
                <a:latin typeface="Fira Sans Medium"/>
              </a:rPr>
              <a:t> </a:t>
            </a:r>
            <a:r>
              <a:rPr lang="en-US" sz="8499" spc="-84" dirty="0" err="1">
                <a:solidFill>
                  <a:srgbClr val="00A181"/>
                </a:solidFill>
                <a:latin typeface="Fira Sans Medium"/>
              </a:rPr>
              <a:t>kỹ</a:t>
            </a:r>
            <a:r>
              <a:rPr lang="en-US" sz="8499" spc="-84" dirty="0">
                <a:solidFill>
                  <a:srgbClr val="00A181"/>
                </a:solidFill>
                <a:latin typeface="Fira Sans Medium"/>
              </a:rPr>
              <a:t> </a:t>
            </a:r>
            <a:r>
              <a:rPr lang="en-US" sz="8499" spc="-84" dirty="0" err="1">
                <a:solidFill>
                  <a:srgbClr val="00A181"/>
                </a:solidFill>
                <a:latin typeface="Fira Sans Medium"/>
              </a:rPr>
              <a:t>thuật</a:t>
            </a:r>
            <a:endParaRPr lang="en-US" sz="8499" spc="-84" dirty="0">
              <a:solidFill>
                <a:srgbClr val="00A181"/>
              </a:solidFill>
              <a:latin typeface="Fira Sans Medium"/>
            </a:endParaRPr>
          </a:p>
        </p:txBody>
      </p:sp>
    </p:spTree>
    <p:extLst>
      <p:ext uri="{BB962C8B-B14F-4D97-AF65-F5344CB8AC3E}">
        <p14:creationId xmlns:p14="http://schemas.microsoft.com/office/powerpoint/2010/main" val="250991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4020800" y="-517425"/>
            <a:ext cx="5775386" cy="5001511"/>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344399" y="306851"/>
            <a:ext cx="2817507" cy="2439974"/>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8267700" cy="1269835"/>
          </a:xfrm>
          <a:prstGeom prst="rect">
            <a:avLst/>
          </a:prstGeom>
        </p:spPr>
        <p:txBody>
          <a:bodyPr wrap="square" lIns="0" tIns="0" rIns="0" bIns="0" rtlCol="0" anchor="t">
            <a:spAutoFit/>
          </a:bodyPr>
          <a:lstStyle/>
          <a:p>
            <a:pPr>
              <a:lnSpc>
                <a:spcPts val="10199"/>
              </a:lnSpc>
              <a:spcBef>
                <a:spcPct val="0"/>
              </a:spcBef>
            </a:pPr>
            <a:r>
              <a:rPr lang="vi-VN" sz="8499" spc="-84" dirty="0">
                <a:solidFill>
                  <a:srgbClr val="F4F4F4"/>
                </a:solidFill>
                <a:latin typeface="Fira Sans Medium"/>
              </a:rPr>
              <a:t>Mô hình bài toán</a:t>
            </a:r>
            <a:endParaRPr lang="en-US" sz="8499" spc="-84" dirty="0">
              <a:solidFill>
                <a:srgbClr val="F4F4F4"/>
              </a:solidFill>
              <a:latin typeface="Fira Sans Medium"/>
            </a:endParaRPr>
          </a:p>
        </p:txBody>
      </p:sp>
      <mc:AlternateContent xmlns:mc="http://schemas.openxmlformats.org/markup-compatibility/2006">
        <mc:Choice xmlns:a14="http://schemas.microsoft.com/office/drawing/2010/main" Requires="a14">
          <p:sp>
            <p:nvSpPr>
              <p:cNvPr id="7" name="TextBox 14">
                <a:extLst>
                  <a:ext uri="{FF2B5EF4-FFF2-40B4-BE49-F238E27FC236}">
                    <a16:creationId xmlns:a16="http://schemas.microsoft.com/office/drawing/2014/main" id="{C9A43247-3186-8537-C20C-0241477943A2}"/>
                  </a:ext>
                </a:extLst>
              </p:cNvPr>
              <p:cNvSpPr txBox="1"/>
              <p:nvPr/>
            </p:nvSpPr>
            <p:spPr>
              <a:xfrm>
                <a:off x="1447800" y="3101174"/>
                <a:ext cx="12573000" cy="4937249"/>
              </a:xfrm>
              <a:prstGeom prst="rect">
                <a:avLst/>
              </a:prstGeom>
              <a:ln>
                <a:solidFill>
                  <a:srgbClr val="92D050"/>
                </a:solidFill>
              </a:ln>
            </p:spPr>
            <p:txBody>
              <a:bodyPr wrap="square" lIns="0" tIns="0" rIns="0" bIns="0" rtlCol="0" anchor="t">
                <a:spAutoFit/>
              </a:bodyPr>
              <a:lstStyle/>
              <a:p>
                <a:pPr marL="269874" lvl="1" algn="just">
                  <a:lnSpc>
                    <a:spcPts val="3499"/>
                  </a:lnSpc>
                </a:pPr>
                <a:r>
                  <a:rPr lang="vi-VN" sz="2499" dirty="0">
                    <a:solidFill>
                      <a:srgbClr val="F4F4F4"/>
                    </a:solidFill>
                    <a:latin typeface="#9Slide03 Montserrat" panose="00000500000000000000" pitchFamily="2" charset="0"/>
                  </a:rPr>
                  <a:t>Greedy(P, n) </a:t>
                </a:r>
                <a14:m>
                  <m:oMath xmlns:m="http://schemas.openxmlformats.org/officeDocument/2006/math">
                    <m:r>
                      <a:rPr lang="vi-VN" sz="2499" i="1" smtClean="0">
                        <a:solidFill>
                          <a:srgbClr val="F4F4F4"/>
                        </a:solidFill>
                        <a:latin typeface="Cambria Math" panose="02040503050406030204" pitchFamily="18" charset="0"/>
                        <a:ea typeface="Cambria Math" panose="02040503050406030204" pitchFamily="18" charset="0"/>
                      </a:rPr>
                      <m:t>≡</m:t>
                    </m:r>
                  </m:oMath>
                </a14:m>
                <a:endParaRPr lang="vi-VN" sz="2499" dirty="0">
                  <a:solidFill>
                    <a:srgbClr val="F4F4F4"/>
                  </a:solidFill>
                  <a:latin typeface="#9Slide03 Montserrat" panose="00000500000000000000" pitchFamily="2" charset="0"/>
                </a:endParaRPr>
              </a:p>
              <a:p>
                <a:pPr marL="269874" lvl="1" algn="just">
                  <a:lnSpc>
                    <a:spcPts val="3499"/>
                  </a:lnSpc>
                </a:pPr>
                <a:r>
                  <a:rPr lang="vi-VN" sz="2499" dirty="0">
                    <a:solidFill>
                      <a:srgbClr val="F4F4F4"/>
                    </a:solidFill>
                    <a:latin typeface="#9Slide03 Montserrat" panose="00000500000000000000" pitchFamily="2" charset="0"/>
                  </a:rPr>
                  <a:t>{</a:t>
                </a:r>
              </a:p>
              <a:p>
                <a:pPr marL="269874" lvl="1" algn="just">
                  <a:lnSpc>
                    <a:spcPts val="3499"/>
                  </a:lnSpc>
                </a:pPr>
                <a:r>
                  <a:rPr lang="vi-VN" sz="2499" dirty="0">
                    <a:solidFill>
                      <a:srgbClr val="F4F4F4"/>
                    </a:solidFill>
                    <a:latin typeface="#9Slide03 Montserrat" panose="00000500000000000000" pitchFamily="2" charset="0"/>
                  </a:rPr>
                  <a:t>	G = </a:t>
                </a:r>
                <a14:m>
                  <m:oMath xmlns:m="http://schemas.openxmlformats.org/officeDocument/2006/math">
                    <m:r>
                      <a:rPr lang="vi-VN" sz="2499" i="1" smtClean="0">
                        <a:solidFill>
                          <a:srgbClr val="F4F4F4"/>
                        </a:solidFill>
                        <a:latin typeface="Cambria Math" panose="02040503050406030204" pitchFamily="18" charset="0"/>
                        <a:ea typeface="Cambria Math" panose="02040503050406030204" pitchFamily="18" charset="0"/>
                      </a:rPr>
                      <m:t>∅</m:t>
                    </m:r>
                  </m:oMath>
                </a14:m>
                <a:r>
                  <a:rPr lang="vi-VN" sz="2499" dirty="0">
                    <a:solidFill>
                      <a:srgbClr val="F4F4F4"/>
                    </a:solidFill>
                    <a:latin typeface="#9Slide03 Montserrat" panose="00000500000000000000" pitchFamily="2" charset="0"/>
                  </a:rPr>
                  <a:t>;</a:t>
                </a:r>
              </a:p>
              <a:p>
                <a:pPr marL="269874" lvl="1" algn="just">
                  <a:lnSpc>
                    <a:spcPts val="3499"/>
                  </a:lnSpc>
                </a:pPr>
                <a:r>
                  <a:rPr lang="vi-VN" sz="2499" dirty="0">
                    <a:solidFill>
                      <a:srgbClr val="F4F4F4"/>
                    </a:solidFill>
                    <a:latin typeface="#9Slide03 Montserrat" panose="00000500000000000000" pitchFamily="2" charset="0"/>
                  </a:rPr>
                  <a:t>	</a:t>
                </a:r>
                <a:r>
                  <a:rPr lang="vi-VN" sz="2499" dirty="0" err="1">
                    <a:solidFill>
                      <a:srgbClr val="F4F4F4"/>
                    </a:solidFill>
                    <a:latin typeface="#9Slide03 Montserrat" panose="00000500000000000000" pitchFamily="2" charset="0"/>
                  </a:rPr>
                  <a:t>while</a:t>
                </a:r>
                <a:r>
                  <a:rPr lang="vi-VN" sz="2499" dirty="0">
                    <a:solidFill>
                      <a:srgbClr val="F4F4F4"/>
                    </a:solidFill>
                    <a:latin typeface="#9Slide03 Montserrat" panose="00000500000000000000" pitchFamily="2" charset="0"/>
                  </a:rPr>
                  <a:t>(P </a:t>
                </a:r>
                <a14:m>
                  <m:oMath xmlns:m="http://schemas.openxmlformats.org/officeDocument/2006/math">
                    <m:r>
                      <a:rPr lang="vi-VN" sz="2499" i="1" smtClean="0">
                        <a:solidFill>
                          <a:srgbClr val="F4F4F4"/>
                        </a:solidFill>
                        <a:latin typeface="Cambria Math" panose="02040503050406030204" pitchFamily="18" charset="0"/>
                        <a:ea typeface="Cambria Math" panose="02040503050406030204" pitchFamily="18" charset="0"/>
                      </a:rPr>
                      <m:t>≠</m:t>
                    </m:r>
                    <m:r>
                      <a:rPr lang="vi-VN" sz="2499" b="0" i="1" smtClean="0">
                        <a:solidFill>
                          <a:srgbClr val="F4F4F4"/>
                        </a:solidFill>
                        <a:latin typeface="Cambria Math" panose="02040503050406030204" pitchFamily="18" charset="0"/>
                        <a:ea typeface="Cambria Math" panose="02040503050406030204" pitchFamily="18" charset="0"/>
                      </a:rPr>
                      <m:t> ∅</m:t>
                    </m:r>
                  </m:oMath>
                </a14:m>
                <a:r>
                  <a:rPr lang="vi-VN" sz="2499" dirty="0">
                    <a:solidFill>
                      <a:srgbClr val="F4F4F4"/>
                    </a:solidFill>
                    <a:latin typeface="#9Slide03 Montserrat" panose="00000500000000000000" pitchFamily="2" charset="0"/>
                  </a:rPr>
                  <a:t>)</a:t>
                </a:r>
              </a:p>
              <a:p>
                <a:pPr marL="269874" lvl="1" algn="just">
                  <a:lnSpc>
                    <a:spcPts val="3499"/>
                  </a:lnSpc>
                </a:pPr>
                <a:r>
                  <a:rPr lang="vi-VN" sz="2499" dirty="0">
                    <a:solidFill>
                      <a:srgbClr val="F4F4F4"/>
                    </a:solidFill>
                    <a:latin typeface="#9Slide03 Montserrat" panose="00000500000000000000" pitchFamily="2" charset="0"/>
                  </a:rPr>
                  <a:t>	{</a:t>
                </a:r>
              </a:p>
              <a:p>
                <a:pPr marL="269874" lvl="1" algn="just">
                  <a:lnSpc>
                    <a:spcPts val="3499"/>
                  </a:lnSpc>
                </a:pPr>
                <a:r>
                  <a:rPr lang="vi-VN" sz="2499" dirty="0">
                    <a:solidFill>
                      <a:srgbClr val="F4F4F4"/>
                    </a:solidFill>
                    <a:latin typeface="#9Slide03 Montserrat" panose="00000500000000000000" pitchFamily="2" charset="0"/>
                  </a:rPr>
                  <a:t>		x = Chon(P);</a:t>
                </a:r>
                <a:endParaRPr lang="en-US" sz="2499" dirty="0">
                  <a:solidFill>
                    <a:srgbClr val="F4F4F4"/>
                  </a:solidFill>
                  <a:latin typeface="#9Slide03 Montserrat" panose="00000500000000000000" pitchFamily="2" charset="0"/>
                </a:endParaRPr>
              </a:p>
              <a:p>
                <a:pPr marL="269874" lvl="1" algn="just">
                  <a:lnSpc>
                    <a:spcPts val="3499"/>
                  </a:lnSpc>
                </a:pPr>
                <a:r>
                  <a:rPr lang="en-US" sz="2499" dirty="0">
                    <a:solidFill>
                      <a:srgbClr val="F4F4F4"/>
                    </a:solidFill>
                    <a:latin typeface="#9Slide03 Montserrat" panose="00000500000000000000" pitchFamily="2" charset="0"/>
                  </a:rPr>
                  <a:t>		</a:t>
                </a:r>
                <a:r>
                  <a:rPr lang="vi-VN" sz="2499" dirty="0">
                    <a:solidFill>
                      <a:srgbClr val="F4F4F4"/>
                    </a:solidFill>
                    <a:latin typeface="#9Slide03 Montserrat" panose="00000500000000000000" pitchFamily="2" charset="0"/>
                  </a:rPr>
                  <a:t>P = P - {x} hoặc cập nhật P để chọn bước kế </a:t>
                </a:r>
                <a:r>
                  <a:rPr lang="vi-VN" sz="2499" dirty="0" err="1">
                    <a:solidFill>
                      <a:srgbClr val="F4F4F4"/>
                    </a:solidFill>
                    <a:latin typeface="#9Slide03 Montserrat" panose="00000500000000000000" pitchFamily="2" charset="0"/>
                  </a:rPr>
                  <a:t>tiế</a:t>
                </a:r>
                <a:r>
                  <a:rPr lang="en-US" sz="2499" dirty="0">
                    <a:solidFill>
                      <a:srgbClr val="F4F4F4"/>
                    </a:solidFill>
                    <a:latin typeface="#9Slide03 Montserrat" panose="00000500000000000000" pitchFamily="2" charset="0"/>
                  </a:rPr>
                  <a:t>p</a:t>
                </a:r>
                <a:endParaRPr lang="vi-VN" sz="2499" dirty="0">
                  <a:solidFill>
                    <a:srgbClr val="F4F4F4"/>
                  </a:solidFill>
                  <a:latin typeface="#9Slide03 Montserrat" panose="00000500000000000000" pitchFamily="2" charset="0"/>
                </a:endParaRPr>
              </a:p>
              <a:p>
                <a:pPr marL="269874" lvl="1" algn="just">
                  <a:lnSpc>
                    <a:spcPts val="3499"/>
                  </a:lnSpc>
                </a:pPr>
                <a:r>
                  <a:rPr lang="vi-VN" sz="2499" dirty="0">
                    <a:solidFill>
                      <a:srgbClr val="F4F4F4"/>
                    </a:solidFill>
                    <a:latin typeface="#9Slide03 Montserrat" panose="00000500000000000000" pitchFamily="2" charset="0"/>
                  </a:rPr>
                  <a:t>		</a:t>
                </a:r>
                <a:r>
                  <a:rPr lang="vi-VN" sz="2499" dirty="0" err="1">
                    <a:solidFill>
                      <a:srgbClr val="F4F4F4"/>
                    </a:solidFill>
                    <a:latin typeface="#9Slide03 Montserrat" panose="00000500000000000000" pitchFamily="2" charset="0"/>
                  </a:rPr>
                  <a:t>if</a:t>
                </a:r>
                <a:r>
                  <a:rPr lang="vi-VN" sz="2499" dirty="0">
                    <a:solidFill>
                      <a:srgbClr val="F4F4F4"/>
                    </a:solidFill>
                    <a:latin typeface="#9Slide03 Montserrat" panose="00000500000000000000" pitchFamily="2" charset="0"/>
                  </a:rPr>
                  <a:t> (G </a:t>
                </a:r>
                <a14:m>
                  <m:oMath xmlns:m="http://schemas.openxmlformats.org/officeDocument/2006/math">
                    <m:r>
                      <a:rPr lang="vi-VN" sz="2499" i="1" dirty="0" smtClean="0">
                        <a:solidFill>
                          <a:srgbClr val="F4F4F4"/>
                        </a:solidFill>
                        <a:latin typeface="Cambria Math" panose="02040503050406030204" pitchFamily="18" charset="0"/>
                        <a:ea typeface="Cambria Math" panose="02040503050406030204" pitchFamily="18" charset="0"/>
                      </a:rPr>
                      <m:t>∪</m:t>
                    </m:r>
                  </m:oMath>
                </a14:m>
                <a:r>
                  <a:rPr lang="vi-VN" sz="2499" dirty="0">
                    <a:solidFill>
                      <a:srgbClr val="F4F4F4"/>
                    </a:solidFill>
                    <a:latin typeface="#9Slide03 Montserrat" panose="00000500000000000000" pitchFamily="2" charset="0"/>
                  </a:rPr>
                  <a:t> {x} chấp nhận được)</a:t>
                </a:r>
              </a:p>
              <a:p>
                <a:pPr marL="269874" lvl="1" algn="just">
                  <a:lnSpc>
                    <a:spcPts val="3499"/>
                  </a:lnSpc>
                </a:pPr>
                <a:r>
                  <a:rPr lang="vi-VN" sz="2499" dirty="0">
                    <a:solidFill>
                      <a:srgbClr val="F4F4F4"/>
                    </a:solidFill>
                    <a:latin typeface="#9Slide03 Montserrat" panose="00000500000000000000" pitchFamily="2" charset="0"/>
                  </a:rPr>
                  <a:t>			G = G </a:t>
                </a:r>
                <a14:m>
                  <m:oMath xmlns:m="http://schemas.openxmlformats.org/officeDocument/2006/math">
                    <m:r>
                      <a:rPr lang="vi-VN" sz="2499" i="1" dirty="0" smtClean="0">
                        <a:solidFill>
                          <a:srgbClr val="F4F4F4"/>
                        </a:solidFill>
                        <a:latin typeface="Cambria Math" panose="02040503050406030204" pitchFamily="18" charset="0"/>
                        <a:ea typeface="Cambria Math" panose="02040503050406030204" pitchFamily="18" charset="0"/>
                      </a:rPr>
                      <m:t>∪</m:t>
                    </m:r>
                  </m:oMath>
                </a14:m>
                <a:r>
                  <a:rPr lang="vi-VN" sz="2499" dirty="0">
                    <a:solidFill>
                      <a:srgbClr val="F4F4F4"/>
                    </a:solidFill>
                    <a:latin typeface="#9Slide03 Montserrat" panose="00000500000000000000" pitchFamily="2" charset="0"/>
                  </a:rPr>
                  <a:t> {x};</a:t>
                </a:r>
              </a:p>
              <a:p>
                <a:pPr marL="269874" lvl="1" algn="just">
                  <a:lnSpc>
                    <a:spcPts val="3499"/>
                  </a:lnSpc>
                </a:pPr>
                <a:r>
                  <a:rPr lang="vi-VN" sz="2499" dirty="0">
                    <a:solidFill>
                      <a:srgbClr val="F4F4F4"/>
                    </a:solidFill>
                    <a:latin typeface="#9Slide03 Montserrat" panose="00000500000000000000" pitchFamily="2" charset="0"/>
                  </a:rPr>
                  <a:t>	}</a:t>
                </a:r>
              </a:p>
              <a:p>
                <a:pPr marL="269874" lvl="1" algn="just">
                  <a:lnSpc>
                    <a:spcPts val="3499"/>
                  </a:lnSpc>
                </a:pPr>
                <a:r>
                  <a:rPr lang="vi-VN" sz="2499" dirty="0">
                    <a:solidFill>
                      <a:srgbClr val="F4F4F4"/>
                    </a:solidFill>
                    <a:latin typeface="#9Slide03 Montserrat" panose="00000500000000000000" pitchFamily="2" charset="0"/>
                  </a:rPr>
                  <a:t>}</a:t>
                </a:r>
                <a:endParaRPr lang="en-US" sz="2499" dirty="0">
                  <a:solidFill>
                    <a:srgbClr val="F4F4F4"/>
                  </a:solidFill>
                  <a:latin typeface="#9Slide03 Montserrat" panose="00000500000000000000" pitchFamily="2" charset="0"/>
                </a:endParaRPr>
              </a:p>
            </p:txBody>
          </p:sp>
        </mc:Choice>
        <mc:Fallback>
          <p:sp>
            <p:nvSpPr>
              <p:cNvPr id="7" name="TextBox 14">
                <a:extLst>
                  <a:ext uri="{FF2B5EF4-FFF2-40B4-BE49-F238E27FC236}">
                    <a16:creationId xmlns:a16="http://schemas.microsoft.com/office/drawing/2014/main" id="{C9A43247-3186-8537-C20C-0241477943A2}"/>
                  </a:ext>
                </a:extLst>
              </p:cNvPr>
              <p:cNvSpPr txBox="1">
                <a:spLocks noRot="1" noChangeAspect="1" noMove="1" noResize="1" noEditPoints="1" noAdjustHandles="1" noChangeArrowheads="1" noChangeShapeType="1" noTextEdit="1"/>
              </p:cNvSpPr>
              <p:nvPr/>
            </p:nvSpPr>
            <p:spPr>
              <a:xfrm>
                <a:off x="1447800" y="3101174"/>
                <a:ext cx="12573000" cy="4937249"/>
              </a:xfrm>
              <a:prstGeom prst="rect">
                <a:avLst/>
              </a:prstGeom>
              <a:blipFill>
                <a:blip r:embed="rId2"/>
                <a:stretch>
                  <a:fillRect t="-616" b="-2833"/>
                </a:stretch>
              </a:blipFill>
              <a:ln>
                <a:solidFill>
                  <a:srgbClr val="92D050"/>
                </a:solidFill>
              </a:ln>
            </p:spPr>
            <p:txBody>
              <a:bodyPr/>
              <a:lstStyle/>
              <a:p>
                <a:r>
                  <a:rPr lang="en-US">
                    <a:noFill/>
                  </a:rPr>
                  <a:t> </a:t>
                </a:r>
              </a:p>
            </p:txBody>
          </p:sp>
        </mc:Fallback>
      </mc:AlternateContent>
    </p:spTree>
    <p:extLst>
      <p:ext uri="{BB962C8B-B14F-4D97-AF65-F5344CB8AC3E}">
        <p14:creationId xmlns:p14="http://schemas.microsoft.com/office/powerpoint/2010/main" val="312222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813404" y="3002544"/>
            <a:ext cx="14766362" cy="2055267"/>
            <a:chOff x="-1" y="1727200"/>
            <a:chExt cx="19688482" cy="2740356"/>
          </a:xfrm>
        </p:grpSpPr>
        <p:sp>
          <p:nvSpPr>
            <p:cNvPr id="3" name="TextBox 3"/>
            <p:cNvSpPr txBox="1"/>
            <p:nvPr/>
          </p:nvSpPr>
          <p:spPr>
            <a:xfrm>
              <a:off x="-1" y="3734131"/>
              <a:ext cx="19688481" cy="733425"/>
            </a:xfrm>
            <a:prstGeom prst="rect">
              <a:avLst/>
            </a:prstGeom>
          </p:spPr>
          <p:txBody>
            <a:bodyPr lIns="0" tIns="0" rIns="0" bIns="0" rtlCol="0" anchor="t">
              <a:spAutoFit/>
            </a:bodyPr>
            <a:lstStyle/>
            <a:p>
              <a:pPr>
                <a:lnSpc>
                  <a:spcPts val="4320"/>
                </a:lnSpc>
                <a:spcBef>
                  <a:spcPct val="0"/>
                </a:spcBef>
              </a:pPr>
              <a:r>
                <a:rPr lang="en-US" sz="3600" dirty="0" err="1">
                  <a:solidFill>
                    <a:srgbClr val="F4F4F4"/>
                  </a:solidFill>
                  <a:latin typeface="Fira Sans Medium"/>
                </a:rPr>
                <a:t>Kỹ</a:t>
              </a:r>
              <a:r>
                <a:rPr lang="en-US" sz="3600" dirty="0">
                  <a:solidFill>
                    <a:srgbClr val="F4F4F4"/>
                  </a:solidFill>
                  <a:latin typeface="Fira Sans Medium"/>
                </a:rPr>
                <a:t> </a:t>
              </a:r>
              <a:r>
                <a:rPr lang="en-US" sz="3600" dirty="0" err="1">
                  <a:solidFill>
                    <a:srgbClr val="F4F4F4"/>
                  </a:solidFill>
                  <a:latin typeface="Fira Sans Medium"/>
                </a:rPr>
                <a:t>thuật</a:t>
              </a:r>
              <a:r>
                <a:rPr lang="en-US" sz="3600" dirty="0">
                  <a:solidFill>
                    <a:srgbClr val="F4F4F4"/>
                  </a:solidFill>
                  <a:latin typeface="Fira Sans Medium"/>
                </a:rPr>
                <a:t> </a:t>
              </a:r>
              <a:r>
                <a:rPr lang="en-US" sz="3600" dirty="0" err="1">
                  <a:solidFill>
                    <a:srgbClr val="F4F4F4"/>
                  </a:solidFill>
                  <a:latin typeface="Fira Sans Medium"/>
                </a:rPr>
                <a:t>tham</a:t>
              </a:r>
              <a:r>
                <a:rPr lang="en-US" sz="3600" dirty="0">
                  <a:solidFill>
                    <a:srgbClr val="F4F4F4"/>
                  </a:solidFill>
                  <a:latin typeface="Fira Sans Medium"/>
                </a:rPr>
                <a:t> </a:t>
              </a:r>
              <a:r>
                <a:rPr lang="en-US" sz="3600" dirty="0" err="1">
                  <a:solidFill>
                    <a:srgbClr val="F4F4F4"/>
                  </a:solidFill>
                  <a:latin typeface="Fira Sans Medium"/>
                </a:rPr>
                <a:t>ăn</a:t>
              </a:r>
              <a:endParaRPr lang="en-US" sz="3600" dirty="0">
                <a:solidFill>
                  <a:srgbClr val="F4F4F4"/>
                </a:solidFill>
                <a:latin typeface="Fira Sans Medium"/>
              </a:endParaRPr>
            </a:p>
          </p:txBody>
        </p:sp>
        <p:sp>
          <p:nvSpPr>
            <p:cNvPr id="4" name="TextBox 4"/>
            <p:cNvSpPr txBox="1"/>
            <p:nvPr/>
          </p:nvSpPr>
          <p:spPr>
            <a:xfrm>
              <a:off x="0" y="1727200"/>
              <a:ext cx="19688481" cy="2074243"/>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a:t>
              </a:r>
              <a:r>
                <a:rPr lang="vi-VN" sz="10400" dirty="0">
                  <a:solidFill>
                    <a:srgbClr val="A4E473"/>
                  </a:solidFill>
                  <a:latin typeface="Fira Sans Medium"/>
                </a:rPr>
                <a:t>III: CÁC BÀI TOÁN</a:t>
              </a:r>
              <a:endParaRPr lang="en-US" sz="10400" dirty="0">
                <a:solidFill>
                  <a:srgbClr val="A4E473"/>
                </a:solidFill>
                <a:latin typeface="Fira Sans Medium"/>
              </a:endParaRP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2221685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820900" cy="1269835"/>
          </a:xfrm>
          <a:prstGeom prst="rect">
            <a:avLst/>
          </a:prstGeom>
        </p:spPr>
        <p:txBody>
          <a:bodyPr wrap="square" lIns="0" tIns="0" rIns="0" bIns="0" rtlCol="0" anchor="t">
            <a:spAutoFit/>
          </a:bodyPr>
          <a:lstStyle/>
          <a:p>
            <a:pPr>
              <a:lnSpc>
                <a:spcPts val="10199"/>
              </a:lnSpc>
              <a:spcBef>
                <a:spcPct val="0"/>
              </a:spcBef>
            </a:pPr>
            <a:r>
              <a:rPr lang="en-US" sz="8499" spc="-84" dirty="0">
                <a:solidFill>
                  <a:srgbClr val="000000"/>
                </a:solidFill>
                <a:latin typeface="Fira Sans Medium"/>
              </a:rPr>
              <a:t>Traveling salesman problem</a:t>
            </a:r>
          </a:p>
        </p:txBody>
      </p:sp>
      <p:grpSp>
        <p:nvGrpSpPr>
          <p:cNvPr id="3" name="Group 3"/>
          <p:cNvGrpSpPr/>
          <p:nvPr/>
        </p:nvGrpSpPr>
        <p:grpSpPr>
          <a:xfrm rot="-10800000">
            <a:off x="-1374823" y="7793418"/>
            <a:ext cx="2403523" cy="2081462"/>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993443" y="9679098"/>
            <a:ext cx="1677879" cy="145305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1422994" y="8392431"/>
            <a:ext cx="867106" cy="75091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801338" y="9371682"/>
            <a:ext cx="1628744" cy="1410500"/>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026" name="Picture 2" descr="Applying the Traveling Salesman Problem to Business Analytics">
            <a:extLst>
              <a:ext uri="{FF2B5EF4-FFF2-40B4-BE49-F238E27FC236}">
                <a16:creationId xmlns:a16="http://schemas.microsoft.com/office/drawing/2014/main" id="{37C2D36F-F06D-6FA3-90DF-00D60ED76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0" y="7155429"/>
            <a:ext cx="5105400" cy="29257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14">
            <a:extLst>
              <a:ext uri="{FF2B5EF4-FFF2-40B4-BE49-F238E27FC236}">
                <a16:creationId xmlns:a16="http://schemas.microsoft.com/office/drawing/2014/main" id="{DC70C1D5-B405-2A16-6055-7C9A5E9A427D}"/>
              </a:ext>
            </a:extLst>
          </p:cNvPr>
          <p:cNvSpPr txBox="1"/>
          <p:nvPr/>
        </p:nvSpPr>
        <p:spPr>
          <a:xfrm>
            <a:off x="993442" y="2801772"/>
            <a:ext cx="12573000" cy="4488408"/>
          </a:xfrm>
          <a:prstGeom prst="rect">
            <a:avLst/>
          </a:prstGeom>
        </p:spPr>
        <p:txBody>
          <a:bodyPr wrap="square" lIns="0" tIns="0" rIns="0" bIns="0" rtlCol="0" anchor="t">
            <a:spAutoFit/>
          </a:bodyPr>
          <a:lstStyle/>
          <a:p>
            <a:pPr marL="269874" lvl="1" algn="just">
              <a:lnSpc>
                <a:spcPts val="3499"/>
              </a:lnSpc>
            </a:pPr>
            <a:r>
              <a:rPr lang="en-US" sz="2800" b="0" i="0" dirty="0">
                <a:solidFill>
                  <a:srgbClr val="004651"/>
                </a:solidFill>
                <a:effectLst/>
                <a:latin typeface="#9Slide03 Montserrat Light" panose="00000400000000000000" pitchFamily="2" charset="0"/>
              </a:rPr>
              <a:t>	</a:t>
            </a:r>
            <a:r>
              <a:rPr lang="vi-VN" sz="2800" b="0" i="0" dirty="0">
                <a:solidFill>
                  <a:srgbClr val="004651"/>
                </a:solidFill>
                <a:effectLst/>
                <a:latin typeface="#9Slide03 Montserrat Light" panose="00000400000000000000" pitchFamily="2" charset="0"/>
              </a:rPr>
              <a:t>Có một người giao hàng cần đi giao hàng tại </a:t>
            </a:r>
            <a:r>
              <a:rPr lang="vi-VN" sz="2800" b="1" i="0" dirty="0">
                <a:solidFill>
                  <a:srgbClr val="004651"/>
                </a:solidFill>
                <a:effectLst/>
                <a:latin typeface="#9Slide03 Montserrat Light" panose="00000400000000000000" pitchFamily="2" charset="0"/>
              </a:rPr>
              <a:t>n</a:t>
            </a:r>
            <a:r>
              <a:rPr lang="vi-VN" sz="2800" b="0" i="0" dirty="0">
                <a:solidFill>
                  <a:srgbClr val="004651"/>
                </a:solidFill>
                <a:effectLst/>
                <a:latin typeface="#9Slide03 Montserrat Light" panose="00000400000000000000" pitchFamily="2" charset="0"/>
              </a:rPr>
              <a:t> thành phố. Xuất phát từ một thành phố nào đó, đi qua các thành phố khác để giao hàng và trở về thành phố ban đầu. Mỗi thành phố chỉ đến một lần, khoảng cách từ một thành phố đến các thành phố khác là xác định được. Giả thiết rằng mỗi thành phố đều có đường đi đến các thành phố còn lại. </a:t>
            </a:r>
            <a:endParaRPr lang="en-US" sz="2800" dirty="0">
              <a:solidFill>
                <a:srgbClr val="004651"/>
              </a:solidFill>
              <a:latin typeface="#9Slide03 Montserrat Light" panose="00000400000000000000" pitchFamily="2" charset="0"/>
            </a:endParaRPr>
          </a:p>
          <a:p>
            <a:pPr marL="269874" lvl="1" algn="just">
              <a:lnSpc>
                <a:spcPts val="3499"/>
              </a:lnSpc>
            </a:pPr>
            <a:endParaRPr lang="en-US" sz="2800" b="0" i="0" dirty="0">
              <a:solidFill>
                <a:srgbClr val="004651"/>
              </a:solidFill>
              <a:effectLst/>
              <a:latin typeface="#9Slide03 Montserrat Light" panose="00000400000000000000" pitchFamily="2" charset="0"/>
            </a:endParaRPr>
          </a:p>
          <a:p>
            <a:pPr marL="269874" lvl="1" algn="just">
              <a:lnSpc>
                <a:spcPts val="3499"/>
              </a:lnSpc>
            </a:pPr>
            <a:r>
              <a:rPr lang="en-US" sz="2800" b="0" i="0" dirty="0">
                <a:solidFill>
                  <a:srgbClr val="004651"/>
                </a:solidFill>
                <a:effectLst/>
                <a:latin typeface="#9Slide03 Montserrat Light" panose="00000400000000000000" pitchFamily="2" charset="0"/>
              </a:rPr>
              <a:t>	</a:t>
            </a:r>
            <a:r>
              <a:rPr lang="vi-VN" sz="2800" b="0" i="0" dirty="0">
                <a:solidFill>
                  <a:srgbClr val="004651"/>
                </a:solidFill>
                <a:effectLst/>
                <a:latin typeface="#9Slide03 Montserrat Light" panose="00000400000000000000" pitchFamily="2" charset="0"/>
              </a:rPr>
              <a:t>Hãy tìm một chu trình (một đường đi khép kín thỏa mãn điều kiện trên) sao cho tổng độ dài các cạnh là nhỏ nhất. Hay còn nói là tìm một phương án có giá nhỏ nhất.</a:t>
            </a:r>
            <a:endParaRPr lang="en-US" sz="2499" dirty="0">
              <a:solidFill>
                <a:srgbClr val="004651"/>
              </a:solidFill>
              <a:latin typeface="#9Slide03 Montserrat Light" panose="000004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18464" y="2770276"/>
            <a:ext cx="12573000" cy="1885131"/>
          </a:xfrm>
          <a:prstGeom prst="rect">
            <a:avLst/>
          </a:prstGeom>
        </p:spPr>
        <p:txBody>
          <a:bodyPr wrap="square" lIns="0" tIns="0" rIns="0" bIns="0" rtlCol="0" anchor="t">
            <a:spAutoFit/>
          </a:bodyPr>
          <a:lstStyle/>
          <a:p>
            <a:pPr marL="269874" lvl="1" algn="just">
              <a:lnSpc>
                <a:spcPct val="150000"/>
              </a:lnSpc>
            </a:pPr>
            <a:r>
              <a:rPr lang="vi-VN" sz="2800" dirty="0">
                <a:solidFill>
                  <a:schemeClr val="bg1">
                    <a:lumMod val="95000"/>
                  </a:schemeClr>
                </a:solidFill>
                <a:latin typeface="#9Slide03 Montserrat" panose="00000500000000000000" pitchFamily="2" charset="0"/>
              </a:rPr>
              <a:t>Dựa theo kinh nghiệm con người: </a:t>
            </a:r>
          </a:p>
          <a:p>
            <a:pPr marL="269874" lvl="1" algn="just">
              <a:lnSpc>
                <a:spcPct val="150000"/>
              </a:lnSpc>
            </a:pPr>
            <a:r>
              <a:rPr lang="vi-VN" sz="2800" dirty="0">
                <a:solidFill>
                  <a:schemeClr val="bg1">
                    <a:lumMod val="95000"/>
                  </a:schemeClr>
                </a:solidFill>
                <a:latin typeface="#9Slide03 Montserrat" panose="00000500000000000000" pitchFamily="2" charset="0"/>
              </a:rPr>
              <a:t>-	Khi ta đi trên những đoạn đường ngắn nhất thì cuối cùng ta sẽ có một hành trình ngắn nhất.</a:t>
            </a:r>
            <a:endParaRPr lang="en-US" sz="2800" dirty="0">
              <a:solidFill>
                <a:schemeClr val="bg1">
                  <a:lumMod val="95000"/>
                </a:schemeClr>
              </a:solidFill>
              <a:latin typeface="#9Slide03 Montserrat" panose="00000500000000000000" pitchFamily="2" charset="0"/>
            </a:endParaRPr>
          </a:p>
        </p:txBody>
      </p:sp>
      <p:pic>
        <p:nvPicPr>
          <p:cNvPr id="2050" name="Picture 2" descr="Eureka Stock Illustrations – 6,551 Eureka Stock Illustrations, Vectors &amp;  Clipart - Dreamstime">
            <a:extLst>
              <a:ext uri="{FF2B5EF4-FFF2-40B4-BE49-F238E27FC236}">
                <a16:creationId xmlns:a16="http://schemas.microsoft.com/office/drawing/2014/main" id="{EDD61D43-9BE1-EC5D-EDB3-E9FDC38B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143500"/>
            <a:ext cx="4416758" cy="3467155"/>
          </a:xfrm>
          <a:prstGeom prst="roundRect">
            <a:avLst/>
          </a:prstGeom>
          <a:noFill/>
          <a:extLst>
            <a:ext uri="{909E8E84-426E-40DD-AFC4-6F175D3DCCD1}">
              <a14:hiddenFill xmlns:a14="http://schemas.microsoft.com/office/drawing/2010/main">
                <a:solidFill>
                  <a:srgbClr val="FFFFFF"/>
                </a:solidFill>
              </a14:hiddenFill>
            </a:ext>
          </a:extLst>
        </p:spPr>
      </p:pic>
      <p:sp>
        <p:nvSpPr>
          <p:cNvPr id="13" name="TextBox 14">
            <a:extLst>
              <a:ext uri="{FF2B5EF4-FFF2-40B4-BE49-F238E27FC236}">
                <a16:creationId xmlns:a16="http://schemas.microsoft.com/office/drawing/2014/main" id="{DA7B82D9-3E40-C408-9925-FC41F5380D87}"/>
              </a:ext>
            </a:extLst>
          </p:cNvPr>
          <p:cNvSpPr txBox="1"/>
          <p:nvPr/>
        </p:nvSpPr>
        <p:spPr>
          <a:xfrm>
            <a:off x="6477000" y="6582156"/>
            <a:ext cx="9448800" cy="1885131"/>
          </a:xfrm>
          <a:prstGeom prst="rect">
            <a:avLst/>
          </a:prstGeom>
        </p:spPr>
        <p:txBody>
          <a:bodyPr wrap="square" lIns="0" tIns="0" rIns="0" bIns="0" rtlCol="0" anchor="t">
            <a:spAutoFit/>
          </a:bodyPr>
          <a:lstStyle/>
          <a:p>
            <a:pPr marL="269874" lvl="1" algn="just">
              <a:lnSpc>
                <a:spcPct val="150000"/>
              </a:lnSpc>
            </a:pP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Đây</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là</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nguyên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lý</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tham</a:t>
            </a:r>
            <a:r>
              <a:rPr lang="en-US" sz="2800" dirty="0">
                <a:solidFill>
                  <a:schemeClr val="bg1">
                    <a:lumMod val="95000"/>
                  </a:schemeClr>
                </a:solidFill>
                <a:latin typeface="#9Slide03 Montserrat" panose="00000500000000000000" pitchFamily="2" charset="0"/>
              </a:rPr>
              <a:t> lam</a:t>
            </a:r>
          </a:p>
          <a:p>
            <a:pPr marL="269874" lvl="1" algn="just">
              <a:lnSpc>
                <a:spcPct val="150000"/>
              </a:lnSpc>
            </a:pPr>
            <a:r>
              <a:rPr lang="en-US" sz="2800" dirty="0">
                <a:solidFill>
                  <a:schemeClr val="bg1">
                    <a:lumMod val="95000"/>
                  </a:schemeClr>
                </a:solidFill>
                <a:latin typeface="#9Slide03 Montserrat" panose="00000500000000000000" pitchFamily="2" charset="0"/>
              </a:rPr>
              <a:t>(</a:t>
            </a:r>
            <a:r>
              <a:rPr lang="en-US" sz="2800" dirty="0" err="1">
                <a:solidFill>
                  <a:schemeClr val="bg1">
                    <a:lumMod val="95000"/>
                  </a:schemeClr>
                </a:solidFill>
                <a:latin typeface="#9Slide03 Montserrat" panose="00000500000000000000" pitchFamily="2" charset="0"/>
              </a:rPr>
              <a:t>Lấy</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tiêu</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chuẩn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hành</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trình</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ngắn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nhất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của</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bài</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toán</a:t>
            </a:r>
            <a:r>
              <a:rPr lang="en-US" sz="2800" dirty="0">
                <a:solidFill>
                  <a:schemeClr val="bg1">
                    <a:lumMod val="95000"/>
                  </a:schemeClr>
                </a:solidFill>
                <a:latin typeface="#9Slide03 Montserrat" panose="00000500000000000000" pitchFamily="2" charset="0"/>
              </a:rPr>
              <a:t> để làm </a:t>
            </a:r>
            <a:r>
              <a:rPr lang="en-US" sz="2800" dirty="0" err="1">
                <a:solidFill>
                  <a:schemeClr val="bg1">
                    <a:lumMod val="95000"/>
                  </a:schemeClr>
                </a:solidFill>
                <a:latin typeface="#9Slide03 Montserrat" panose="00000500000000000000" pitchFamily="2" charset="0"/>
              </a:rPr>
              <a:t>tiêu</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chuẩn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cho</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chọn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lựa</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cục</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bộ</a:t>
            </a:r>
            <a:r>
              <a:rPr lang="en-US" sz="2800" dirty="0">
                <a:solidFill>
                  <a:schemeClr val="bg1">
                    <a:lumMod val="95000"/>
                  </a:schemeClr>
                </a:solidFill>
                <a:latin typeface="#9Slide03 Montserrat" panose="00000500000000000000" pitchFamily="2"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3" name="TextBox 3"/>
          <p:cNvSpPr txBox="1"/>
          <p:nvPr/>
        </p:nvSpPr>
        <p:spPr>
          <a:xfrm>
            <a:off x="1028700" y="1028700"/>
            <a:ext cx="9113560" cy="1285875"/>
          </a:xfrm>
          <a:prstGeom prst="rect">
            <a:avLst/>
          </a:prstGeom>
        </p:spPr>
        <p:txBody>
          <a:bodyPr lIns="0" tIns="0" rIns="0" bIns="0" rtlCol="0" anchor="t">
            <a:spAutoFit/>
          </a:bodyPr>
          <a:lstStyle/>
          <a:p>
            <a:pPr>
              <a:lnSpc>
                <a:spcPts val="10199"/>
              </a:lnSpc>
              <a:spcBef>
                <a:spcPct val="0"/>
              </a:spcBef>
            </a:pPr>
            <a:r>
              <a:rPr lang="en-US" sz="8499" spc="-84" dirty="0" err="1">
                <a:solidFill>
                  <a:srgbClr val="F4F4F4"/>
                </a:solidFill>
                <a:latin typeface="Fira Sans Medium"/>
              </a:rPr>
              <a:t>Mô</a:t>
            </a:r>
            <a:r>
              <a:rPr lang="en-US" sz="8499" spc="-84" dirty="0">
                <a:solidFill>
                  <a:srgbClr val="F4F4F4"/>
                </a:solidFill>
                <a:latin typeface="Fira Sans Medium"/>
              </a:rPr>
              <a:t> </a:t>
            </a:r>
            <a:r>
              <a:rPr lang="en-US" sz="8499" spc="-84" dirty="0" err="1">
                <a:solidFill>
                  <a:srgbClr val="F4F4F4"/>
                </a:solidFill>
                <a:latin typeface="Fira Sans Medium"/>
              </a:rPr>
              <a:t>hình</a:t>
            </a:r>
            <a:r>
              <a:rPr lang="en-US" sz="8499" spc="-84" dirty="0">
                <a:solidFill>
                  <a:srgbClr val="F4F4F4"/>
                </a:solidFill>
                <a:latin typeface="Fira Sans Medium"/>
              </a:rPr>
              <a:t> </a:t>
            </a:r>
          </a:p>
        </p:txBody>
      </p:sp>
      <mc:AlternateContent xmlns:mc="http://schemas.openxmlformats.org/markup-compatibility/2006">
        <mc:Choice xmlns:a14="http://schemas.microsoft.com/office/drawing/2010/main" Requires="a14">
          <p:sp>
            <p:nvSpPr>
              <p:cNvPr id="5" name="Rectangle: Rounded Corners 4">
                <a:extLst>
                  <a:ext uri="{FF2B5EF4-FFF2-40B4-BE49-F238E27FC236}">
                    <a16:creationId xmlns:a16="http://schemas.microsoft.com/office/drawing/2014/main" id="{255E6BFC-6CF1-F4D4-A8E7-15AE0AD5CA40}"/>
                  </a:ext>
                </a:extLst>
              </p:cNvPr>
              <p:cNvSpPr/>
              <p:nvPr/>
            </p:nvSpPr>
            <p:spPr>
              <a:xfrm>
                <a:off x="1371600" y="2476500"/>
                <a:ext cx="15163800" cy="6781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9874" lvl="1" algn="just">
                  <a:lnSpc>
                    <a:spcPts val="3499"/>
                  </a:lnSpc>
                </a:pPr>
                <a:endParaRPr lang="vi-VN" sz="1800" dirty="0">
                  <a:solidFill>
                    <a:srgbClr val="004651"/>
                  </a:solidFill>
                  <a:latin typeface="#9Slide03 Montserrat Light" panose="020B0604020202020204" charset="0"/>
                </a:endParaRPr>
              </a:p>
              <a:p>
                <a:pPr marL="269874" lvl="1" algn="just">
                  <a:lnSpc>
                    <a:spcPts val="3499"/>
                  </a:lnSpc>
                </a:pPr>
                <a:endParaRPr lang="vi-VN" sz="2800" dirty="0">
                  <a:solidFill>
                    <a:srgbClr val="004651"/>
                  </a:solidFill>
                  <a:latin typeface="#9Slide03 Montserrat Light" panose="020B0604020202020204" charset="0"/>
                </a:endParaRPr>
              </a:p>
              <a:p>
                <a:pPr marL="269874" lvl="1" algn="just">
                  <a:lnSpc>
                    <a:spcPts val="3499"/>
                  </a:lnSpc>
                </a:pPr>
                <a:r>
                  <a:rPr lang="en-US" sz="2800" dirty="0">
                    <a:solidFill>
                      <a:srgbClr val="004651"/>
                    </a:solidFill>
                    <a:latin typeface="#9Slide03 Montserrat Light" panose="020B0604020202020204" charset="0"/>
                  </a:rPr>
                  <a:t>P = {các </a:t>
                </a:r>
                <a:r>
                  <a:rPr lang="en-US" sz="2800" dirty="0" err="1">
                    <a:solidFill>
                      <a:srgbClr val="004651"/>
                    </a:solidFill>
                    <a:latin typeface="#9Slide03 Montserrat Light" panose="020B0604020202020204" charset="0"/>
                  </a:rPr>
                  <a:t>đỉnh</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trên</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đồ</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thị</a:t>
                </a:r>
                <a:r>
                  <a:rPr lang="en-US" sz="2800" dirty="0">
                    <a:solidFill>
                      <a:srgbClr val="004651"/>
                    </a:solidFill>
                    <a:latin typeface="#9Slide03 Montserrat Light" panose="020B0604020202020204" charset="0"/>
                  </a:rPr>
                  <a:t>} / {S}</a:t>
                </a:r>
              </a:p>
              <a:p>
                <a:pPr marL="269874" lvl="1" algn="just">
                  <a:lnSpc>
                    <a:spcPts val="3499"/>
                  </a:lnSpc>
                </a:pPr>
                <a:r>
                  <a:rPr lang="vi-VN" sz="2800" dirty="0">
                    <a:solidFill>
                      <a:srgbClr val="004651"/>
                    </a:solidFill>
                    <a:latin typeface="#9Slide03 Montserrat Light" panose="020B0604020202020204" charset="0"/>
                  </a:rPr>
                  <a:t>G =</a:t>
                </a:r>
                <a:r>
                  <a:rPr lang="en-US" sz="2800" dirty="0">
                    <a:solidFill>
                      <a:srgbClr val="004651"/>
                    </a:solidFill>
                    <a:latin typeface="#9Slide03 Montserrat Light" panose="020B0604020202020204" charset="0"/>
                  </a:rPr>
                  <a:t> [S]</a:t>
                </a:r>
                <a:r>
                  <a:rPr lang="vi-VN" sz="2800" dirty="0">
                    <a:solidFill>
                      <a:srgbClr val="004651"/>
                    </a:solidFill>
                    <a:latin typeface="#9Slide03 Montserrat Light" panose="020B0604020202020204" charset="0"/>
                  </a:rPr>
                  <a:t>;</a:t>
                </a:r>
                <a:endParaRPr lang="en-US" sz="2800" dirty="0">
                  <a:solidFill>
                    <a:srgbClr val="004651"/>
                  </a:solidFill>
                  <a:latin typeface="#9Slide03 Montserrat Light" panose="020B0604020202020204" charset="0"/>
                </a:endParaRPr>
              </a:p>
              <a:p>
                <a:pPr marL="269874" lvl="1" algn="just">
                  <a:lnSpc>
                    <a:spcPts val="3499"/>
                  </a:lnSpc>
                </a:pPr>
                <a:r>
                  <a:rPr lang="en-US" sz="2800" dirty="0">
                    <a:solidFill>
                      <a:srgbClr val="004651"/>
                    </a:solidFill>
                    <a:latin typeface="#9Slide03 Montserrat Light" panose="020B0604020202020204" charset="0"/>
                  </a:rPr>
                  <a:t>N = S</a:t>
                </a:r>
                <a:r>
                  <a:rPr lang="vi-VN" sz="2800" dirty="0">
                    <a:solidFill>
                      <a:srgbClr val="004651"/>
                    </a:solidFill>
                    <a:latin typeface="#9Slide03 Montserrat Light" panose="020B0604020202020204" charset="0"/>
                  </a:rPr>
                  <a:t>;</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lưu</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thông</a:t>
                </a:r>
                <a:r>
                  <a:rPr lang="en-US" sz="2800" dirty="0">
                    <a:solidFill>
                      <a:srgbClr val="004651"/>
                    </a:solidFill>
                    <a:latin typeface="#9Slide03 Montserrat Light" panose="020B0604020202020204" charset="0"/>
                  </a:rPr>
                  <a:t> tin </a:t>
                </a:r>
                <a:r>
                  <a:rPr lang="en-US" sz="2800" dirty="0" err="1">
                    <a:solidFill>
                      <a:srgbClr val="004651"/>
                    </a:solidFill>
                    <a:latin typeface="#9Slide03 Montserrat Light" panose="020B0604020202020204" charset="0"/>
                  </a:rPr>
                  <a:t>đỉnh</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hiện</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hành</a:t>
                </a:r>
                <a:r>
                  <a:rPr lang="en-US" sz="2800" dirty="0">
                    <a:solidFill>
                      <a:srgbClr val="004651"/>
                    </a:solidFill>
                    <a:latin typeface="#9Slide03 Montserrat Light" panose="020B0604020202020204" charset="0"/>
                  </a:rPr>
                  <a:t>}</a:t>
                </a:r>
                <a:endParaRPr lang="vi-VN" sz="2800" dirty="0">
                  <a:solidFill>
                    <a:srgbClr val="004651"/>
                  </a:solidFill>
                  <a:latin typeface="#9Slide03 Montserrat Light" panose="020B0604020202020204" charset="0"/>
                </a:endParaRPr>
              </a:p>
              <a:p>
                <a:pPr marL="269874" lvl="1" algn="just">
                  <a:lnSpc>
                    <a:spcPts val="3499"/>
                  </a:lnSpc>
                </a:pPr>
                <a:r>
                  <a:rPr lang="vi-VN" sz="2800" dirty="0" err="1">
                    <a:solidFill>
                      <a:srgbClr val="004651"/>
                    </a:solidFill>
                    <a:latin typeface="#9Slide03 Montserrat Light" panose="020B0604020202020204" charset="0"/>
                  </a:rPr>
                  <a:t>while</a:t>
                </a:r>
                <a:r>
                  <a:rPr lang="vi-VN" sz="2800" dirty="0">
                    <a:solidFill>
                      <a:srgbClr val="004651"/>
                    </a:solidFill>
                    <a:latin typeface="#9Slide03 Montserrat Light" panose="020B0604020202020204" charset="0"/>
                  </a:rPr>
                  <a:t>(P </a:t>
                </a:r>
                <a14:m>
                  <m:oMath xmlns:m="http://schemas.openxmlformats.org/officeDocument/2006/math">
                    <m:r>
                      <a:rPr lang="vi-VN" sz="2800" i="1" smtClean="0">
                        <a:solidFill>
                          <a:srgbClr val="004651"/>
                        </a:solidFill>
                        <a:latin typeface="Cambria Math" panose="02040503050406030204" pitchFamily="18" charset="0"/>
                        <a:ea typeface="Cambria Math" panose="02040503050406030204" pitchFamily="18" charset="0"/>
                      </a:rPr>
                      <m:t>≠</m:t>
                    </m:r>
                    <m:r>
                      <a:rPr lang="vi-VN" sz="2800" b="0" i="1" smtClean="0">
                        <a:solidFill>
                          <a:srgbClr val="004651"/>
                        </a:solidFill>
                        <a:latin typeface="Cambria Math" panose="02040503050406030204" pitchFamily="18" charset="0"/>
                        <a:ea typeface="Cambria Math" panose="02040503050406030204" pitchFamily="18" charset="0"/>
                      </a:rPr>
                      <m:t> ∅</m:t>
                    </m:r>
                  </m:oMath>
                </a14:m>
                <a:r>
                  <a:rPr lang="vi-VN" sz="2800" dirty="0">
                    <a:solidFill>
                      <a:srgbClr val="004651"/>
                    </a:solidFill>
                    <a:latin typeface="#9Slide03 Montserrat Light" panose="020B0604020202020204" charset="0"/>
                  </a:rPr>
                  <a:t>)</a:t>
                </a:r>
              </a:p>
              <a:p>
                <a:pPr marL="269874" lvl="1" algn="just">
                  <a:lnSpc>
                    <a:spcPts val="3499"/>
                  </a:lnSpc>
                </a:pPr>
                <a:r>
                  <a:rPr lang="vi-VN" sz="2800" dirty="0">
                    <a:solidFill>
                      <a:srgbClr val="004651"/>
                    </a:solidFill>
                    <a:latin typeface="#9Slide03 Montserrat Light" panose="020B0604020202020204" charset="0"/>
                  </a:rPr>
                  <a:t>	{</a:t>
                </a:r>
              </a:p>
              <a:p>
                <a:pPr marL="269874" lvl="1" algn="just">
                  <a:lnSpc>
                    <a:spcPts val="3499"/>
                  </a:lnSpc>
                </a:pPr>
                <a:r>
                  <a:rPr lang="vi-VN" sz="2800" dirty="0">
                    <a:solidFill>
                      <a:srgbClr val="004651"/>
                    </a:solidFill>
                    <a:latin typeface="#9Slide03 Montserrat Light" panose="020B0604020202020204" charset="0"/>
                  </a:rPr>
                  <a:t>		</a:t>
                </a:r>
                <a:r>
                  <a:rPr lang="en-US" sz="2800" dirty="0">
                    <a:solidFill>
                      <a:srgbClr val="004651"/>
                    </a:solidFill>
                    <a:latin typeface="#9Slide03 Montserrat Light" panose="020B0604020202020204" charset="0"/>
                  </a:rPr>
                  <a:t>M</a:t>
                </a:r>
                <a:r>
                  <a:rPr lang="vi-VN" sz="2800" dirty="0">
                    <a:solidFill>
                      <a:srgbClr val="004651"/>
                    </a:solidFill>
                    <a:latin typeface="#9Slide03 Montserrat Light" panose="020B0604020202020204" charset="0"/>
                  </a:rPr>
                  <a:t> = Chon(P);</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với</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đỉnh</a:t>
                </a:r>
                <a:r>
                  <a:rPr lang="en-US" sz="2800" dirty="0">
                    <a:solidFill>
                      <a:srgbClr val="004651"/>
                    </a:solidFill>
                    <a:latin typeface="#9Slide03 Montserrat Light" panose="020B0604020202020204" charset="0"/>
                  </a:rPr>
                  <a:t> M </a:t>
                </a:r>
                <a:r>
                  <a:rPr lang="en-US" sz="2800" dirty="0" err="1">
                    <a:solidFill>
                      <a:srgbClr val="004651"/>
                    </a:solidFill>
                    <a:latin typeface="#9Slide03 Montserrat Light" panose="020B0604020202020204" charset="0"/>
                  </a:rPr>
                  <a:t>có</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khoảng</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cách</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tới</a:t>
                </a:r>
                <a:r>
                  <a:rPr lang="en-US" sz="2800" dirty="0">
                    <a:solidFill>
                      <a:srgbClr val="004651"/>
                    </a:solidFill>
                    <a:latin typeface="#9Slide03 Montserrat Light" panose="020B0604020202020204" charset="0"/>
                  </a:rPr>
                  <a:t> N </a:t>
                </a:r>
                <a:r>
                  <a:rPr lang="en-US" sz="2800" dirty="0" err="1">
                    <a:solidFill>
                      <a:srgbClr val="004651"/>
                    </a:solidFill>
                    <a:latin typeface="#9Slide03 Montserrat Light" panose="020B0604020202020204" charset="0"/>
                  </a:rPr>
                  <a:t>là</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nhỏ</a:t>
                </a:r>
                <a:r>
                  <a:rPr lang="en-US" sz="2800" dirty="0">
                    <a:solidFill>
                      <a:srgbClr val="004651"/>
                    </a:solidFill>
                    <a:latin typeface="#9Slide03 Montserrat Light" panose="020B0604020202020204" charset="0"/>
                  </a:rPr>
                  <a:t> </a:t>
                </a:r>
                <a:r>
                  <a:rPr lang="en-US" sz="2800" dirty="0" err="1">
                    <a:solidFill>
                      <a:srgbClr val="004651"/>
                    </a:solidFill>
                    <a:latin typeface="#9Slide03 Montserrat Light" panose="020B0604020202020204" charset="0"/>
                  </a:rPr>
                  <a:t>nhất</a:t>
                </a:r>
                <a:r>
                  <a:rPr lang="en-US" sz="2800" dirty="0">
                    <a:solidFill>
                      <a:srgbClr val="004651"/>
                    </a:solidFill>
                    <a:latin typeface="#9Slide03 Montserrat Light" panose="020B0604020202020204" charset="0"/>
                  </a:rPr>
                  <a:t>}</a:t>
                </a:r>
              </a:p>
              <a:p>
                <a:pPr marL="269874" lvl="1" algn="just">
                  <a:lnSpc>
                    <a:spcPts val="3499"/>
                  </a:lnSpc>
                </a:pPr>
                <a:r>
                  <a:rPr lang="en-US" sz="2800" dirty="0">
                    <a:solidFill>
                      <a:srgbClr val="004651"/>
                    </a:solidFill>
                    <a:latin typeface="#9Slide03 Montserrat Light" panose="020B0604020202020204" charset="0"/>
                  </a:rPr>
                  <a:t>		</a:t>
                </a:r>
                <a:r>
                  <a:rPr lang="vi-VN" sz="2800" dirty="0">
                    <a:solidFill>
                      <a:srgbClr val="004651"/>
                    </a:solidFill>
                    <a:latin typeface="#9Slide03 Montserrat Light" panose="020B0604020202020204" charset="0"/>
                  </a:rPr>
                  <a:t>P = P </a:t>
                </a:r>
                <a:r>
                  <a:rPr lang="en-US" sz="2800" dirty="0">
                    <a:solidFill>
                      <a:srgbClr val="004651"/>
                    </a:solidFill>
                    <a:latin typeface="#9Slide03 Montserrat Light" panose="020B0604020202020204" charset="0"/>
                  </a:rPr>
                  <a:t>/</a:t>
                </a:r>
                <a:r>
                  <a:rPr lang="vi-VN" sz="2800" dirty="0">
                    <a:solidFill>
                      <a:srgbClr val="004651"/>
                    </a:solidFill>
                    <a:latin typeface="#9Slide03 Montserrat Light" panose="020B0604020202020204" charset="0"/>
                  </a:rPr>
                  <a:t> </a:t>
                </a:r>
                <a:r>
                  <a:rPr lang="en-US" sz="2800" dirty="0">
                    <a:solidFill>
                      <a:srgbClr val="004651"/>
                    </a:solidFill>
                    <a:latin typeface="#9Slide03 Montserrat Light" panose="020B0604020202020204" charset="0"/>
                  </a:rPr>
                  <a:t>M</a:t>
                </a:r>
                <a:r>
                  <a:rPr lang="vi-VN" sz="2800" dirty="0">
                    <a:solidFill>
                      <a:srgbClr val="004651"/>
                    </a:solidFill>
                    <a:latin typeface="#9Slide03 Montserrat Light" panose="020B0604020202020204" charset="0"/>
                  </a:rPr>
                  <a:t> </a:t>
                </a:r>
              </a:p>
              <a:p>
                <a:pPr marL="269874" lvl="1" algn="just">
                  <a:lnSpc>
                    <a:spcPts val="3499"/>
                  </a:lnSpc>
                </a:pPr>
                <a:r>
                  <a:rPr lang="vi-VN" sz="2800" dirty="0">
                    <a:solidFill>
                      <a:srgbClr val="004651"/>
                    </a:solidFill>
                    <a:latin typeface="#9Slide03 Montserrat Light" panose="020B0604020202020204" charset="0"/>
                  </a:rPr>
                  <a:t>		</a:t>
                </a:r>
                <a:r>
                  <a:rPr lang="vi-VN" sz="2800" dirty="0" err="1">
                    <a:solidFill>
                      <a:srgbClr val="004651"/>
                    </a:solidFill>
                    <a:latin typeface="#9Slide03 Montserrat Light" panose="020B0604020202020204" charset="0"/>
                  </a:rPr>
                  <a:t>if</a:t>
                </a:r>
                <a:r>
                  <a:rPr lang="vi-VN" sz="2800" dirty="0">
                    <a:solidFill>
                      <a:srgbClr val="004651"/>
                    </a:solidFill>
                    <a:latin typeface="#9Slide03 Montserrat Light" panose="020B0604020202020204" charset="0"/>
                  </a:rPr>
                  <a:t> (G </a:t>
                </a:r>
                <a14:m>
                  <m:oMath xmlns:m="http://schemas.openxmlformats.org/officeDocument/2006/math">
                    <m:r>
                      <a:rPr lang="vi-VN" sz="2800" i="1" dirty="0" smtClean="0">
                        <a:solidFill>
                          <a:srgbClr val="004651"/>
                        </a:solidFill>
                        <a:latin typeface="Cambria Math" panose="02040503050406030204" pitchFamily="18" charset="0"/>
                        <a:ea typeface="Cambria Math" panose="02040503050406030204" pitchFamily="18" charset="0"/>
                      </a:rPr>
                      <m:t>∪</m:t>
                    </m:r>
                  </m:oMath>
                </a14:m>
                <a:r>
                  <a:rPr lang="vi-VN" sz="2800" dirty="0">
                    <a:solidFill>
                      <a:srgbClr val="004651"/>
                    </a:solidFill>
                    <a:latin typeface="#9Slide03 Montserrat Light" panose="020B0604020202020204" charset="0"/>
                  </a:rPr>
                  <a:t> </a:t>
                </a:r>
                <a:r>
                  <a:rPr lang="en-US" sz="2800" dirty="0">
                    <a:solidFill>
                      <a:srgbClr val="004651"/>
                    </a:solidFill>
                    <a:latin typeface="#9Slide03 Montserrat Light" panose="020B0604020202020204" charset="0"/>
                  </a:rPr>
                  <a:t>M</a:t>
                </a:r>
                <a:r>
                  <a:rPr lang="vi-VN" sz="2800" dirty="0">
                    <a:solidFill>
                      <a:srgbClr val="004651"/>
                    </a:solidFill>
                    <a:latin typeface="#9Slide03 Montserrat Light" panose="020B0604020202020204" charset="0"/>
                  </a:rPr>
                  <a:t> chấp nhận được)</a:t>
                </a:r>
              </a:p>
              <a:p>
                <a:pPr marL="269874" lvl="1" algn="just">
                  <a:lnSpc>
                    <a:spcPts val="3499"/>
                  </a:lnSpc>
                </a:pPr>
                <a:r>
                  <a:rPr lang="vi-VN" sz="2800" dirty="0">
                    <a:solidFill>
                      <a:srgbClr val="004651"/>
                    </a:solidFill>
                    <a:latin typeface="#9Slide03 Montserrat Light" panose="020B0604020202020204" charset="0"/>
                  </a:rPr>
                  <a:t>		{</a:t>
                </a:r>
              </a:p>
              <a:p>
                <a:pPr marL="269874" lvl="1" algn="just">
                  <a:lnSpc>
                    <a:spcPts val="3499"/>
                  </a:lnSpc>
                </a:pPr>
                <a:r>
                  <a:rPr lang="vi-VN" sz="2800" dirty="0">
                    <a:solidFill>
                      <a:srgbClr val="004651"/>
                    </a:solidFill>
                    <a:latin typeface="#9Slide03 Montserrat Light" panose="020B0604020202020204" charset="0"/>
                  </a:rPr>
                  <a:t>			G = G </a:t>
                </a:r>
                <a14:m>
                  <m:oMath xmlns:m="http://schemas.openxmlformats.org/officeDocument/2006/math">
                    <m:r>
                      <a:rPr lang="vi-VN" sz="2800" i="1" dirty="0" smtClean="0">
                        <a:solidFill>
                          <a:srgbClr val="004651"/>
                        </a:solidFill>
                        <a:latin typeface="Cambria Math" panose="02040503050406030204" pitchFamily="18" charset="0"/>
                        <a:ea typeface="Cambria Math" panose="02040503050406030204" pitchFamily="18" charset="0"/>
                      </a:rPr>
                      <m:t>∪</m:t>
                    </m:r>
                  </m:oMath>
                </a14:m>
                <a:r>
                  <a:rPr lang="vi-VN" sz="2800" dirty="0">
                    <a:solidFill>
                      <a:srgbClr val="004651"/>
                    </a:solidFill>
                    <a:latin typeface="#9Slide03 Montserrat Light" panose="020B0604020202020204" charset="0"/>
                  </a:rPr>
                  <a:t> </a:t>
                </a:r>
                <a:r>
                  <a:rPr lang="en-US" sz="2800" dirty="0">
                    <a:solidFill>
                      <a:srgbClr val="004651"/>
                    </a:solidFill>
                    <a:latin typeface="#9Slide03 Montserrat Light" panose="020B0604020202020204" charset="0"/>
                  </a:rPr>
                  <a:t>M</a:t>
                </a:r>
                <a:r>
                  <a:rPr lang="vi-VN" sz="2800" dirty="0">
                    <a:solidFill>
                      <a:srgbClr val="004651"/>
                    </a:solidFill>
                    <a:latin typeface="#9Slide03 Montserrat Light" panose="020B0604020202020204" charset="0"/>
                  </a:rPr>
                  <a:t>;</a:t>
                </a:r>
                <a:endParaRPr lang="en-US" sz="2800" dirty="0">
                  <a:solidFill>
                    <a:srgbClr val="004651"/>
                  </a:solidFill>
                  <a:latin typeface="#9Slide03 Montserrat Light" panose="020B0604020202020204" charset="0"/>
                </a:endParaRPr>
              </a:p>
              <a:p>
                <a:pPr marL="269874" lvl="1" algn="just">
                  <a:lnSpc>
                    <a:spcPts val="3499"/>
                  </a:lnSpc>
                </a:pPr>
                <a:r>
                  <a:rPr lang="en-US" sz="2800" dirty="0">
                    <a:solidFill>
                      <a:srgbClr val="004651"/>
                    </a:solidFill>
                    <a:latin typeface="#9Slide03 Montserrat Light" panose="020B0604020202020204" charset="0"/>
                  </a:rPr>
                  <a:t>			N = M </a:t>
                </a:r>
                <a:endParaRPr lang="vi-VN" sz="2800" dirty="0">
                  <a:solidFill>
                    <a:srgbClr val="004651"/>
                  </a:solidFill>
                  <a:latin typeface="#9Slide03 Montserrat Light" panose="020B0604020202020204" charset="0"/>
                </a:endParaRPr>
              </a:p>
              <a:p>
                <a:pPr marL="269874" lvl="1" algn="just">
                  <a:lnSpc>
                    <a:spcPts val="3499"/>
                  </a:lnSpc>
                </a:pPr>
                <a:r>
                  <a:rPr lang="vi-VN" sz="2800" dirty="0">
                    <a:solidFill>
                      <a:srgbClr val="004651"/>
                    </a:solidFill>
                    <a:latin typeface="#9Slide03 Montserrat Light" panose="020B0604020202020204" charset="0"/>
                  </a:rPr>
                  <a:t>		}</a:t>
                </a:r>
              </a:p>
              <a:p>
                <a:pPr marL="269874" lvl="1" algn="just">
                  <a:lnSpc>
                    <a:spcPts val="3499"/>
                  </a:lnSpc>
                </a:pPr>
                <a:r>
                  <a:rPr lang="vi-VN" sz="2800" dirty="0">
                    <a:solidFill>
                      <a:srgbClr val="004651"/>
                    </a:solidFill>
                    <a:latin typeface="#9Slide03 Montserrat Light" panose="020B0604020202020204" charset="0"/>
                  </a:rPr>
                  <a:t>	}</a:t>
                </a:r>
              </a:p>
              <a:p>
                <a:pPr marL="269874" lvl="1" algn="just">
                  <a:lnSpc>
                    <a:spcPts val="3499"/>
                  </a:lnSpc>
                </a:pPr>
                <a:endParaRPr lang="en-US" sz="1800" dirty="0">
                  <a:solidFill>
                    <a:srgbClr val="004651"/>
                  </a:solidFill>
                  <a:latin typeface="#9Slide03 Montserrat Light" panose="020B0604020202020204" charset="0"/>
                </a:endParaRPr>
              </a:p>
              <a:p>
                <a:pPr algn="ctr"/>
                <a:endParaRPr lang="en-US" dirty="0">
                  <a:latin typeface="#9Slide03 Montserrat Light" panose="020B0604020202020204" charset="0"/>
                </a:endParaRPr>
              </a:p>
            </p:txBody>
          </p:sp>
        </mc:Choice>
        <mc:Fallback>
          <p:sp>
            <p:nvSpPr>
              <p:cNvPr id="5" name="Rectangle: Rounded Corners 4">
                <a:extLst>
                  <a:ext uri="{FF2B5EF4-FFF2-40B4-BE49-F238E27FC236}">
                    <a16:creationId xmlns:a16="http://schemas.microsoft.com/office/drawing/2014/main" id="{255E6BFC-6CF1-F4D4-A8E7-15AE0AD5CA40}"/>
                  </a:ext>
                </a:extLst>
              </p:cNvPr>
              <p:cNvSpPr>
                <a:spLocks noRot="1" noChangeAspect="1" noMove="1" noResize="1" noEditPoints="1" noAdjustHandles="1" noChangeArrowheads="1" noChangeShapeType="1" noTextEdit="1"/>
              </p:cNvSpPr>
              <p:nvPr/>
            </p:nvSpPr>
            <p:spPr>
              <a:xfrm>
                <a:off x="1371600" y="2476500"/>
                <a:ext cx="15163800" cy="6781800"/>
              </a:xfrm>
              <a:prstGeom prst="roundRect">
                <a:avLst/>
              </a:prstGeom>
              <a:blipFill>
                <a:blip r:embed="rId3"/>
                <a:stretch>
                  <a:fillRect/>
                </a:stretch>
              </a:blipFill>
            </p:spPr>
            <p:txBody>
              <a:bodyPr/>
              <a:lstStyle/>
              <a:p>
                <a:r>
                  <a:rPr lang="en-US">
                    <a:noFill/>
                  </a:rPr>
                  <a:t> </a:t>
                </a:r>
              </a:p>
            </p:txBody>
          </p:sp>
        </mc:Fallback>
      </mc:AlternateContent>
      <p:grpSp>
        <p:nvGrpSpPr>
          <p:cNvPr id="6" name="Group 2">
            <a:extLst>
              <a:ext uri="{FF2B5EF4-FFF2-40B4-BE49-F238E27FC236}">
                <a16:creationId xmlns:a16="http://schemas.microsoft.com/office/drawing/2014/main" id="{8294606E-7AE1-1EF6-1394-1A4D7DE74146}"/>
              </a:ext>
            </a:extLst>
          </p:cNvPr>
          <p:cNvGrpSpPr/>
          <p:nvPr/>
        </p:nvGrpSpPr>
        <p:grpSpPr>
          <a:xfrm rot="4271119">
            <a:off x="12749406" y="6569254"/>
            <a:ext cx="6210236" cy="5378093"/>
            <a:chOff x="0" y="0"/>
            <a:chExt cx="3619627" cy="3134614"/>
          </a:xfrm>
        </p:grpSpPr>
        <p:sp>
          <p:nvSpPr>
            <p:cNvPr id="7" name="Freeform 3">
              <a:extLst>
                <a:ext uri="{FF2B5EF4-FFF2-40B4-BE49-F238E27FC236}">
                  <a16:creationId xmlns:a16="http://schemas.microsoft.com/office/drawing/2014/main" id="{176F92DA-FF74-0A57-029D-DDB66F5D3091}"/>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4">
            <a:extLst>
              <a:ext uri="{FF2B5EF4-FFF2-40B4-BE49-F238E27FC236}">
                <a16:creationId xmlns:a16="http://schemas.microsoft.com/office/drawing/2014/main" id="{4D135589-CDEB-830B-498A-87F165585153}"/>
              </a:ext>
            </a:extLst>
          </p:cNvPr>
          <p:cNvGrpSpPr/>
          <p:nvPr/>
        </p:nvGrpSpPr>
        <p:grpSpPr>
          <a:xfrm rot="8501346">
            <a:off x="11058429" y="7528841"/>
            <a:ext cx="3572388" cy="2992189"/>
            <a:chOff x="0" y="0"/>
            <a:chExt cx="3619627" cy="3134614"/>
          </a:xfrm>
        </p:grpSpPr>
        <p:sp>
          <p:nvSpPr>
            <p:cNvPr id="9" name="Freeform 5">
              <a:extLst>
                <a:ext uri="{FF2B5EF4-FFF2-40B4-BE49-F238E27FC236}">
                  <a16:creationId xmlns:a16="http://schemas.microsoft.com/office/drawing/2014/main" id="{99763429-03F4-D02E-8E4E-5EC338A7178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820900" cy="1269835"/>
          </a:xfrm>
          <a:prstGeom prst="rect">
            <a:avLst/>
          </a:prstGeom>
        </p:spPr>
        <p:txBody>
          <a:bodyPr wrap="square" lIns="0" tIns="0" rIns="0" bIns="0" rtlCol="0" anchor="t">
            <a:spAutoFit/>
          </a:bodyPr>
          <a:lstStyle/>
          <a:p>
            <a:pPr>
              <a:lnSpc>
                <a:spcPts val="10199"/>
              </a:lnSpc>
              <a:spcBef>
                <a:spcPct val="0"/>
              </a:spcBef>
            </a:pPr>
            <a:r>
              <a:rPr lang="vi-VN" sz="8499" spc="-84" dirty="0">
                <a:solidFill>
                  <a:srgbClr val="000000"/>
                </a:solidFill>
                <a:latin typeface="Fira Sans Medium"/>
              </a:rPr>
              <a:t>KNAPSACK PROBLEM</a:t>
            </a:r>
            <a:endParaRPr lang="en-US" sz="8499" spc="-84" dirty="0">
              <a:solidFill>
                <a:srgbClr val="000000"/>
              </a:solidFill>
              <a:latin typeface="Fira Sans Medium"/>
            </a:endParaRPr>
          </a:p>
        </p:txBody>
      </p:sp>
      <p:grpSp>
        <p:nvGrpSpPr>
          <p:cNvPr id="3" name="Group 3"/>
          <p:cNvGrpSpPr/>
          <p:nvPr/>
        </p:nvGrpSpPr>
        <p:grpSpPr>
          <a:xfrm rot="-10800000">
            <a:off x="-1374823" y="7793418"/>
            <a:ext cx="2403523" cy="2081462"/>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993443" y="9679098"/>
            <a:ext cx="1677879" cy="145305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1422994" y="8392431"/>
            <a:ext cx="867106" cy="75091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801338" y="9371682"/>
            <a:ext cx="1628744" cy="1410500"/>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mc:AlternateContent xmlns:mc="http://schemas.openxmlformats.org/markup-compatibility/2006">
        <mc:Choice xmlns:a14="http://schemas.microsoft.com/office/drawing/2010/main" Requires="a14">
          <p:sp>
            <p:nvSpPr>
              <p:cNvPr id="23" name="TextBox 14">
                <a:extLst>
                  <a:ext uri="{FF2B5EF4-FFF2-40B4-BE49-F238E27FC236}">
                    <a16:creationId xmlns:a16="http://schemas.microsoft.com/office/drawing/2014/main" id="{DC70C1D5-B405-2A16-6055-7C9A5E9A427D}"/>
                  </a:ext>
                </a:extLst>
              </p:cNvPr>
              <p:cNvSpPr txBox="1"/>
              <p:nvPr/>
            </p:nvSpPr>
            <p:spPr>
              <a:xfrm>
                <a:off x="993442" y="2801772"/>
                <a:ext cx="12573000" cy="3631763"/>
              </a:xfrm>
              <a:prstGeom prst="rect">
                <a:avLst/>
              </a:prstGeom>
            </p:spPr>
            <p:txBody>
              <a:bodyPr wrap="square" lIns="0" tIns="0" rIns="0" bIns="0" rtlCol="0" anchor="t">
                <a:spAutoFit/>
              </a:bodyPr>
              <a:lstStyle/>
              <a:p>
                <a:pPr marL="727074" lvl="1" indent="-457200" algn="just">
                  <a:lnSpc>
                    <a:spcPct val="150000"/>
                  </a:lnSpc>
                  <a:buFont typeface="Arial" panose="020B0604020202020204" pitchFamily="34" charset="0"/>
                  <a:buChar char="•"/>
                </a:pPr>
                <a:r>
                  <a:rPr lang="vi-VN" sz="3200" b="0" i="0" dirty="0">
                    <a:solidFill>
                      <a:srgbClr val="004651"/>
                    </a:solidFill>
                    <a:effectLst/>
                    <a:latin typeface="#9Slide03 Montserrat Light" panose="00000400000000000000" pitchFamily="2" charset="0"/>
                  </a:rPr>
                  <a:t>Cho </a:t>
                </a:r>
                <a:r>
                  <a:rPr lang="vi-VN" sz="3200" b="0" i="0" dirty="0">
                    <a:solidFill>
                      <a:srgbClr val="00A181"/>
                    </a:solidFill>
                    <a:effectLst/>
                    <a:latin typeface="#9Slide03 Montserrat Light" panose="00000400000000000000" pitchFamily="2" charset="0"/>
                  </a:rPr>
                  <a:t>n đồ vật </a:t>
                </a:r>
                <a:r>
                  <a:rPr lang="vi-VN" sz="3200" b="0" i="0" dirty="0">
                    <a:solidFill>
                      <a:srgbClr val="004651"/>
                    </a:solidFill>
                    <a:effectLst/>
                    <a:latin typeface="#9Slide03 Montserrat Light" panose="00000400000000000000" pitchFamily="2" charset="0"/>
                  </a:rPr>
                  <a:t>và một ba lô có thể đựng trọng lượng tối đa M, mỗi đồ vật </a:t>
                </a:r>
                <a:r>
                  <a:rPr lang="vi-VN" sz="3200" b="0" i="0" dirty="0">
                    <a:solidFill>
                      <a:srgbClr val="00A181"/>
                    </a:solidFill>
                    <a:effectLst/>
                    <a:latin typeface="#9Slide03 Montserrat Light" panose="00000400000000000000" pitchFamily="2" charset="0"/>
                  </a:rPr>
                  <a:t>i</a:t>
                </a:r>
                <a:r>
                  <a:rPr lang="vi-VN" sz="3200" b="0" i="0" dirty="0">
                    <a:solidFill>
                      <a:srgbClr val="004651"/>
                    </a:solidFill>
                    <a:effectLst/>
                    <a:latin typeface="#9Slide03 Montserrat Light" panose="00000400000000000000" pitchFamily="2" charset="0"/>
                  </a:rPr>
                  <a:t> có trọng lượng </a:t>
                </a:r>
                <a14:m>
                  <m:oMath xmlns:m="http://schemas.openxmlformats.org/officeDocument/2006/math">
                    <m:sSub>
                      <m:sSubPr>
                        <m:ctrlPr>
                          <a:rPr lang="vi-VN" sz="3200" b="0" i="1" smtClean="0">
                            <a:solidFill>
                              <a:srgbClr val="004651"/>
                            </a:solidFill>
                            <a:effectLst/>
                            <a:latin typeface="Cambria Math" panose="02040503050406030204" pitchFamily="18" charset="0"/>
                          </a:rPr>
                        </m:ctrlPr>
                      </m:sSubPr>
                      <m:e>
                        <m:r>
                          <a:rPr lang="en-US" sz="3200" b="0" i="1" smtClean="0">
                            <a:solidFill>
                              <a:srgbClr val="004651"/>
                            </a:solidFill>
                            <a:effectLst/>
                            <a:latin typeface="Cambria Math" panose="02040503050406030204" pitchFamily="18" charset="0"/>
                          </a:rPr>
                          <m:t>𝑤</m:t>
                        </m:r>
                      </m:e>
                      <m:sub>
                        <m:r>
                          <a:rPr lang="en-US" sz="3200" b="0" i="1" smtClean="0">
                            <a:solidFill>
                              <a:srgbClr val="004651"/>
                            </a:solidFill>
                            <a:effectLst/>
                            <a:latin typeface="Cambria Math" panose="02040503050406030204" pitchFamily="18" charset="0"/>
                          </a:rPr>
                          <m:t>𝑖</m:t>
                        </m:r>
                      </m:sub>
                    </m:sSub>
                  </m:oMath>
                </a14:m>
                <a:r>
                  <a:rPr lang="vi-VN" sz="3200" b="0" i="0" dirty="0">
                    <a:solidFill>
                      <a:srgbClr val="004651"/>
                    </a:solidFill>
                    <a:effectLst/>
                    <a:latin typeface="#9Slide03 Montserrat Light" panose="00000400000000000000" pitchFamily="2" charset="0"/>
                  </a:rPr>
                  <a:t>và giá trị là </a:t>
                </a:r>
                <a14:m>
                  <m:oMath xmlns:m="http://schemas.openxmlformats.org/officeDocument/2006/math">
                    <m:sSub>
                      <m:sSubPr>
                        <m:ctrlPr>
                          <a:rPr lang="vi-VN" sz="3200" i="1">
                            <a:solidFill>
                              <a:srgbClr val="004651"/>
                            </a:solidFill>
                            <a:latin typeface="Cambria Math" panose="02040503050406030204" pitchFamily="18" charset="0"/>
                          </a:rPr>
                        </m:ctrlPr>
                      </m:sSubPr>
                      <m:e>
                        <m:r>
                          <a:rPr lang="en-US" sz="3200" b="0" i="1" smtClean="0">
                            <a:solidFill>
                              <a:srgbClr val="004651"/>
                            </a:solidFill>
                            <a:latin typeface="Cambria Math" panose="02040503050406030204" pitchFamily="18" charset="0"/>
                          </a:rPr>
                          <m:t>𝑝</m:t>
                        </m:r>
                      </m:e>
                      <m:sub>
                        <m:r>
                          <a:rPr lang="en-US" sz="3200" i="1">
                            <a:solidFill>
                              <a:srgbClr val="004651"/>
                            </a:solidFill>
                            <a:latin typeface="Cambria Math" panose="02040503050406030204" pitchFamily="18" charset="0"/>
                          </a:rPr>
                          <m:t>𝑖</m:t>
                        </m:r>
                      </m:sub>
                    </m:sSub>
                    <m:r>
                      <a:rPr lang="en-US" sz="3200" i="1">
                        <a:solidFill>
                          <a:srgbClr val="004651"/>
                        </a:solidFill>
                        <a:latin typeface="Cambria Math" panose="02040503050406030204" pitchFamily="18" charset="0"/>
                      </a:rPr>
                      <m:t> </m:t>
                    </m:r>
                  </m:oMath>
                </a14:m>
                <a:r>
                  <a:rPr lang="vi-VN" sz="3200" dirty="0">
                    <a:solidFill>
                      <a:srgbClr val="004651"/>
                    </a:solidFill>
                    <a:latin typeface="#9Slide03 Montserrat Light" panose="00000400000000000000" pitchFamily="2" charset="0"/>
                  </a:rPr>
                  <a:t>Chọn một cách lựa chọn các đồ vật cho vào túi sao cho trọng lượng </a:t>
                </a:r>
                <a:r>
                  <a:rPr lang="vi-VN" sz="3200" dirty="0">
                    <a:solidFill>
                      <a:srgbClr val="00A181"/>
                    </a:solidFill>
                    <a:latin typeface="#9Slide03 Montserrat Light" panose="00000400000000000000" pitchFamily="2" charset="0"/>
                  </a:rPr>
                  <a:t>không quá M </a:t>
                </a:r>
                <a:r>
                  <a:rPr lang="vi-VN" sz="3200" dirty="0">
                    <a:solidFill>
                      <a:srgbClr val="004651"/>
                    </a:solidFill>
                    <a:latin typeface="#9Slide03 Montserrat Light" panose="00000400000000000000" pitchFamily="2" charset="0"/>
                  </a:rPr>
                  <a:t>và </a:t>
                </a:r>
                <a:r>
                  <a:rPr lang="vi-VN" sz="3200" dirty="0">
                    <a:solidFill>
                      <a:srgbClr val="00A181"/>
                    </a:solidFill>
                    <a:latin typeface="#9Slide03 Montserrat Light" panose="00000400000000000000" pitchFamily="2" charset="0"/>
                  </a:rPr>
                  <a:t>tổng giá trị là lớn nhất</a:t>
                </a:r>
                <a:r>
                  <a:rPr lang="vi-VN" sz="3200" dirty="0">
                    <a:solidFill>
                      <a:srgbClr val="004651"/>
                    </a:solidFill>
                    <a:latin typeface="#9Slide03 Montserrat Light" panose="00000400000000000000" pitchFamily="2" charset="0"/>
                  </a:rPr>
                  <a:t>.</a:t>
                </a:r>
              </a:p>
              <a:p>
                <a:pPr marL="727074" lvl="1" indent="-457200" algn="just">
                  <a:lnSpc>
                    <a:spcPct val="150000"/>
                  </a:lnSpc>
                  <a:buFont typeface="Arial" panose="020B0604020202020204" pitchFamily="34" charset="0"/>
                  <a:buChar char="•"/>
                </a:pPr>
                <a:r>
                  <a:rPr lang="vi-VN" sz="3200" dirty="0">
                    <a:solidFill>
                      <a:srgbClr val="004651"/>
                    </a:solidFill>
                    <a:latin typeface="#9Slide03 Montserrat Light" panose="00000400000000000000" pitchFamily="2" charset="0"/>
                  </a:rPr>
                  <a:t>Mỗi đồ vật hoặc là </a:t>
                </a:r>
                <a:r>
                  <a:rPr lang="vi-VN" sz="3200" dirty="0">
                    <a:solidFill>
                      <a:srgbClr val="00A181"/>
                    </a:solidFill>
                    <a:latin typeface="#9Slide03 Montserrat Light" panose="00000400000000000000" pitchFamily="2" charset="0"/>
                  </a:rPr>
                  <a:t>lấy đi </a:t>
                </a:r>
                <a:r>
                  <a:rPr lang="vi-VN" sz="3200" dirty="0">
                    <a:solidFill>
                      <a:srgbClr val="004651"/>
                    </a:solidFill>
                    <a:latin typeface="#9Slide03 Montserrat Light" panose="00000400000000000000" pitchFamily="2" charset="0"/>
                  </a:rPr>
                  <a:t>hoặc là </a:t>
                </a:r>
                <a:r>
                  <a:rPr lang="vi-VN" sz="3200" dirty="0">
                    <a:solidFill>
                      <a:srgbClr val="00A181"/>
                    </a:solidFill>
                    <a:latin typeface="#9Slide03 Montserrat Light" panose="00000400000000000000" pitchFamily="2" charset="0"/>
                  </a:rPr>
                  <a:t>bỏ lại</a:t>
                </a:r>
              </a:p>
            </p:txBody>
          </p:sp>
        </mc:Choice>
        <mc:Fallback>
          <p:sp>
            <p:nvSpPr>
              <p:cNvPr id="23" name="TextBox 14">
                <a:extLst>
                  <a:ext uri="{FF2B5EF4-FFF2-40B4-BE49-F238E27FC236}">
                    <a16:creationId xmlns:a16="http://schemas.microsoft.com/office/drawing/2014/main" id="{DC70C1D5-B405-2A16-6055-7C9A5E9A427D}"/>
                  </a:ext>
                </a:extLst>
              </p:cNvPr>
              <p:cNvSpPr txBox="1">
                <a:spLocks noRot="1" noChangeAspect="1" noMove="1" noResize="1" noEditPoints="1" noAdjustHandles="1" noChangeArrowheads="1" noChangeShapeType="1" noTextEdit="1"/>
              </p:cNvSpPr>
              <p:nvPr/>
            </p:nvSpPr>
            <p:spPr>
              <a:xfrm>
                <a:off x="993442" y="2801772"/>
                <a:ext cx="12573000" cy="3631763"/>
              </a:xfrm>
              <a:prstGeom prst="rect">
                <a:avLst/>
              </a:prstGeom>
              <a:blipFill>
                <a:blip r:embed="rId2"/>
                <a:stretch>
                  <a:fillRect r="-1988" b="-5882"/>
                </a:stretch>
              </a:blipFill>
            </p:spPr>
            <p:txBody>
              <a:bodyPr/>
              <a:lstStyle/>
              <a:p>
                <a:r>
                  <a:rPr lang="en-US">
                    <a:noFill/>
                  </a:rPr>
                  <a:t> </a:t>
                </a:r>
              </a:p>
            </p:txBody>
          </p:sp>
        </mc:Fallback>
      </mc:AlternateContent>
      <p:pic>
        <p:nvPicPr>
          <p:cNvPr id="3074" name="Picture 2" descr="Knapsack problem - Wikipedia">
            <a:extLst>
              <a:ext uri="{FF2B5EF4-FFF2-40B4-BE49-F238E27FC236}">
                <a16:creationId xmlns:a16="http://schemas.microsoft.com/office/drawing/2014/main" id="{F4B157EE-B18F-6B9B-DDD3-7B2AF9CC5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600" y="5228180"/>
            <a:ext cx="5371362" cy="465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48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10" name="TextBox 10"/>
          <p:cNvSpPr txBox="1"/>
          <p:nvPr/>
        </p:nvSpPr>
        <p:spPr>
          <a:xfrm>
            <a:off x="1028700" y="1028700"/>
            <a:ext cx="10706100" cy="1269835"/>
          </a:xfrm>
          <a:prstGeom prst="rect">
            <a:avLst/>
          </a:prstGeom>
        </p:spPr>
        <p:txBody>
          <a:bodyPr wrap="square" lIns="0" tIns="0" rIns="0" bIns="0" rtlCol="0" anchor="t">
            <a:spAutoFit/>
          </a:bodyPr>
          <a:lstStyle/>
          <a:p>
            <a:pPr>
              <a:lnSpc>
                <a:spcPts val="10199"/>
              </a:lnSpc>
              <a:spcBef>
                <a:spcPct val="0"/>
              </a:spcBef>
            </a:pPr>
            <a:r>
              <a:rPr lang="vi-VN" sz="8499" spc="-84" dirty="0">
                <a:solidFill>
                  <a:srgbClr val="F4F4F4"/>
                </a:solidFill>
                <a:latin typeface="Fira Sans Medium"/>
              </a:rPr>
              <a:t>KNAPSACK PROBLEM</a:t>
            </a:r>
            <a:endParaRPr lang="en-US" sz="8499" spc="-84" dirty="0">
              <a:solidFill>
                <a:srgbClr val="F4F4F4"/>
              </a:solidFill>
              <a:latin typeface="Fira Sans Medium"/>
            </a:endParaRPr>
          </a:p>
        </p:txBody>
      </p:sp>
      <mc:AlternateContent xmlns:mc="http://schemas.openxmlformats.org/markup-compatibility/2006" xmlns:a14="http://schemas.microsoft.com/office/drawing/2010/main">
        <mc:Choice Requires="a14">
          <p:sp>
            <p:nvSpPr>
              <p:cNvPr id="12" name="TextBox 14">
                <a:extLst>
                  <a:ext uri="{FF2B5EF4-FFF2-40B4-BE49-F238E27FC236}">
                    <a16:creationId xmlns:a16="http://schemas.microsoft.com/office/drawing/2014/main" id="{5EE2B402-10D9-C7DC-C6F9-5CF599C91B90}"/>
                  </a:ext>
                </a:extLst>
              </p:cNvPr>
              <p:cNvSpPr txBox="1"/>
              <p:nvPr/>
            </p:nvSpPr>
            <p:spPr>
              <a:xfrm>
                <a:off x="838200" y="3796053"/>
                <a:ext cx="12573000" cy="3185487"/>
              </a:xfrm>
              <a:prstGeom prst="rect">
                <a:avLst/>
              </a:prstGeom>
            </p:spPr>
            <p:txBody>
              <a:bodyPr wrap="square" lIns="0" tIns="0" rIns="0" bIns="0" rtlCol="0" anchor="t">
                <a:spAutoFit/>
              </a:bodyPr>
              <a:lstStyle/>
              <a:p>
                <a:pPr marL="269874" lvl="1" algn="just">
                  <a:lnSpc>
                    <a:spcPct val="200000"/>
                  </a:lnSpc>
                </a:pPr>
                <a:r>
                  <a:rPr lang="vi-VN" sz="3600" dirty="0">
                    <a:solidFill>
                      <a:schemeClr val="bg1">
                        <a:lumMod val="95000"/>
                      </a:schemeClr>
                    </a:solidFill>
                    <a:latin typeface="#9Slide03 Montserrat" panose="020B0604020202020204" charset="0"/>
                  </a:rPr>
                  <a:t>MAXIMIZE :  </a:t>
                </a:r>
                <a:r>
                  <a:rPr lang="vi-VN" sz="3600" dirty="0">
                    <a:solidFill>
                      <a:schemeClr val="bg1">
                        <a:lumMod val="95000"/>
                      </a:schemeClr>
                    </a:solidFill>
                    <a:latin typeface="#9Slide03 Montserrat Light" panose="020B0604020202020204" charset="0"/>
                  </a:rPr>
                  <a:t>RESULT = </a:t>
                </a:r>
                <a14:m>
                  <m:oMath xmlns:m="http://schemas.openxmlformats.org/officeDocument/2006/math">
                    <m:nary>
                      <m:naryPr>
                        <m:chr m:val="∑"/>
                        <m:supHide m:val="on"/>
                        <m:ctrlPr>
                          <a:rPr lang="vi-VN" sz="3600" i="1" smtClean="0">
                            <a:solidFill>
                              <a:schemeClr val="bg1">
                                <a:lumMod val="95000"/>
                              </a:schemeClr>
                            </a:solidFill>
                            <a:latin typeface="Cambria Math" panose="02040503050406030204" pitchFamily="18" charset="0"/>
                          </a:rPr>
                        </m:ctrlPr>
                      </m:naryPr>
                      <m:sub>
                        <m:r>
                          <m:rPr>
                            <m:brk m:alnAt="7"/>
                          </m:rPr>
                          <a:rPr lang="vi-VN" sz="3600" i="1" smtClean="0">
                            <a:solidFill>
                              <a:schemeClr val="bg1">
                                <a:lumMod val="95000"/>
                              </a:schemeClr>
                            </a:solidFill>
                            <a:latin typeface="Cambria Math" panose="02040503050406030204" pitchFamily="18" charset="0"/>
                          </a:rPr>
                          <m:t>1</m:t>
                        </m:r>
                        <m:r>
                          <a:rPr lang="vi-VN" sz="3600" b="0" i="1" smtClean="0">
                            <a:solidFill>
                              <a:schemeClr val="bg1">
                                <a:lumMod val="95000"/>
                              </a:schemeClr>
                            </a:solidFill>
                            <a:latin typeface="Cambria Math" panose="02040503050406030204" pitchFamily="18" charset="0"/>
                          </a:rPr>
                          <m:t> </m:t>
                        </m:r>
                        <m:r>
                          <a:rPr lang="vi-VN" sz="3600" b="0" i="1" smtClean="0">
                            <a:solidFill>
                              <a:schemeClr val="bg1">
                                <a:lumMod val="95000"/>
                              </a:schemeClr>
                            </a:solidFill>
                            <a:latin typeface="Cambria Math" panose="02040503050406030204" pitchFamily="18" charset="0"/>
                            <a:ea typeface="Cambria Math" panose="02040503050406030204" pitchFamily="18" charset="0"/>
                          </a:rPr>
                          <m:t>≤ </m:t>
                        </m:r>
                        <m:r>
                          <m:rPr>
                            <m:sty m:val="p"/>
                          </m:rPr>
                          <a:rPr lang="vi-VN" sz="3600" i="1">
                            <a:solidFill>
                              <a:schemeClr val="bg1">
                                <a:lumMod val="95000"/>
                              </a:schemeClr>
                            </a:solidFill>
                            <a:latin typeface="Cambria Math" panose="02040503050406030204" pitchFamily="18" charset="0"/>
                            <a:ea typeface="Cambria Math" panose="02040503050406030204" pitchFamily="18" charset="0"/>
                          </a:rPr>
                          <m:t>i</m:t>
                        </m:r>
                        <m:r>
                          <a:rPr lang="vi-VN" sz="3600" b="0" i="1" smtClean="0">
                            <a:solidFill>
                              <a:schemeClr val="bg1">
                                <a:lumMod val="95000"/>
                              </a:schemeClr>
                            </a:solidFill>
                            <a:latin typeface="Cambria Math" panose="02040503050406030204" pitchFamily="18" charset="0"/>
                            <a:ea typeface="Cambria Math" panose="02040503050406030204" pitchFamily="18" charset="0"/>
                          </a:rPr>
                          <m:t> ≤ </m:t>
                        </m:r>
                        <m:r>
                          <m:rPr>
                            <m:sty m:val="p"/>
                          </m:rPr>
                          <a:rPr lang="vi-VN" sz="3600" i="1">
                            <a:solidFill>
                              <a:schemeClr val="bg1">
                                <a:lumMod val="95000"/>
                              </a:schemeClr>
                            </a:solidFill>
                            <a:latin typeface="Cambria Math" panose="02040503050406030204" pitchFamily="18" charset="0"/>
                            <a:ea typeface="Cambria Math" panose="02040503050406030204" pitchFamily="18" charset="0"/>
                          </a:rPr>
                          <m:t>n</m:t>
                        </m:r>
                      </m:sub>
                      <m:sup/>
                      <m:e>
                        <m:r>
                          <a:rPr lang="vi-VN" sz="3600" b="0" i="1" smtClean="0">
                            <a:solidFill>
                              <a:schemeClr val="bg1">
                                <a:lumMod val="95000"/>
                              </a:schemeClr>
                            </a:solidFill>
                            <a:latin typeface="Cambria Math" panose="02040503050406030204" pitchFamily="18" charset="0"/>
                          </a:rPr>
                          <m:t>(</m:t>
                        </m:r>
                        <m:sSub>
                          <m:sSubPr>
                            <m:ctrlPr>
                              <a:rPr lang="vi-VN" sz="3600" b="0" i="1" smtClean="0">
                                <a:solidFill>
                                  <a:schemeClr val="bg1">
                                    <a:lumMod val="95000"/>
                                  </a:schemeClr>
                                </a:solidFill>
                                <a:latin typeface="Cambria Math" panose="02040503050406030204" pitchFamily="18" charset="0"/>
                              </a:rPr>
                            </m:ctrlPr>
                          </m:sSubPr>
                          <m:e>
                            <m:r>
                              <m:rPr>
                                <m:sty m:val="p"/>
                              </m:rPr>
                              <a:rPr lang="vi-VN" sz="3600" i="1">
                                <a:solidFill>
                                  <a:schemeClr val="bg1">
                                    <a:lumMod val="95000"/>
                                  </a:schemeClr>
                                </a:solidFill>
                                <a:latin typeface="Cambria Math" panose="02040503050406030204" pitchFamily="18" charset="0"/>
                              </a:rPr>
                              <m:t>p</m:t>
                            </m:r>
                          </m:e>
                          <m:sub>
                            <m:r>
                              <m:rPr>
                                <m:sty m:val="p"/>
                              </m:rPr>
                              <a:rPr lang="vi-VN" sz="3600" i="1">
                                <a:solidFill>
                                  <a:schemeClr val="bg1">
                                    <a:lumMod val="95000"/>
                                  </a:schemeClr>
                                </a:solidFill>
                                <a:latin typeface="Cambria Math" panose="02040503050406030204" pitchFamily="18" charset="0"/>
                              </a:rPr>
                              <m:t>i</m:t>
                            </m:r>
                          </m:sub>
                        </m:sSub>
                        <m:r>
                          <a:rPr lang="vi-VN" sz="3600" b="0" i="1" smtClean="0">
                            <a:solidFill>
                              <a:schemeClr val="bg1">
                                <a:lumMod val="95000"/>
                              </a:schemeClr>
                            </a:solidFill>
                            <a:latin typeface="Cambria Math" panose="02040503050406030204" pitchFamily="18" charset="0"/>
                          </a:rPr>
                          <m:t>. </m:t>
                        </m:r>
                        <m:sSub>
                          <m:sSubPr>
                            <m:ctrlPr>
                              <a:rPr lang="vi-VN" sz="3600" b="0" i="1" smtClean="0">
                                <a:solidFill>
                                  <a:schemeClr val="bg1">
                                    <a:lumMod val="95000"/>
                                  </a:schemeClr>
                                </a:solidFill>
                                <a:latin typeface="Cambria Math" panose="02040503050406030204" pitchFamily="18" charset="0"/>
                              </a:rPr>
                            </m:ctrlPr>
                          </m:sSubPr>
                          <m:e>
                            <m:r>
                              <m:rPr>
                                <m:sty m:val="p"/>
                              </m:rPr>
                              <a:rPr lang="vi-VN" sz="3600" i="1">
                                <a:solidFill>
                                  <a:schemeClr val="bg1">
                                    <a:lumMod val="95000"/>
                                  </a:schemeClr>
                                </a:solidFill>
                                <a:latin typeface="Cambria Math" panose="02040503050406030204" pitchFamily="18" charset="0"/>
                              </a:rPr>
                              <m:t>x</m:t>
                            </m:r>
                          </m:e>
                          <m:sub>
                            <m:r>
                              <m:rPr>
                                <m:sty m:val="p"/>
                              </m:rPr>
                              <a:rPr lang="vi-VN" sz="3600" i="1">
                                <a:solidFill>
                                  <a:schemeClr val="bg1">
                                    <a:lumMod val="95000"/>
                                  </a:schemeClr>
                                </a:solidFill>
                                <a:latin typeface="Cambria Math" panose="02040503050406030204" pitchFamily="18" charset="0"/>
                              </a:rPr>
                              <m:t>i</m:t>
                            </m:r>
                          </m:sub>
                        </m:sSub>
                        <m:r>
                          <a:rPr lang="vi-VN" sz="3600" b="0" i="1" smtClean="0">
                            <a:solidFill>
                              <a:schemeClr val="bg1">
                                <a:lumMod val="95000"/>
                              </a:schemeClr>
                            </a:solidFill>
                            <a:latin typeface="Cambria Math" panose="02040503050406030204" pitchFamily="18" charset="0"/>
                          </a:rPr>
                          <m:t>)</m:t>
                        </m:r>
                      </m:e>
                    </m:nary>
                  </m:oMath>
                </a14:m>
                <a:endParaRPr lang="vi-VN" sz="3600" dirty="0">
                  <a:solidFill>
                    <a:schemeClr val="bg1">
                      <a:lumMod val="95000"/>
                    </a:schemeClr>
                  </a:solidFill>
                  <a:latin typeface="#9Slide03 Montserrat Light" panose="020B0604020202020204" charset="0"/>
                </a:endParaRPr>
              </a:p>
              <a:p>
                <a:pPr marL="269874" lvl="1" algn="just">
                  <a:lnSpc>
                    <a:spcPct val="200000"/>
                  </a:lnSpc>
                </a:pPr>
                <a:r>
                  <a:rPr lang="vi-VN" sz="3600" dirty="0">
                    <a:solidFill>
                      <a:schemeClr val="bg1">
                        <a:lumMod val="95000"/>
                      </a:schemeClr>
                    </a:solidFill>
                    <a:latin typeface="#9Slide03 Montserrat" panose="020B0604020202020204" charset="0"/>
                  </a:rPr>
                  <a:t>Thỏa:   </a:t>
                </a:r>
                <a14:m>
                  <m:oMath xmlns:m="http://schemas.openxmlformats.org/officeDocument/2006/math">
                    <m:nary>
                      <m:naryPr>
                        <m:chr m:val="∑"/>
                        <m:supHide m:val="on"/>
                        <m:ctrlPr>
                          <a:rPr lang="vi-VN" sz="3600" i="1" smtClean="0">
                            <a:solidFill>
                              <a:schemeClr val="bg1">
                                <a:lumMod val="95000"/>
                              </a:schemeClr>
                            </a:solidFill>
                            <a:latin typeface="Cambria Math" panose="02040503050406030204" pitchFamily="18" charset="0"/>
                          </a:rPr>
                        </m:ctrlPr>
                      </m:naryPr>
                      <m:sub>
                        <m:r>
                          <m:rPr>
                            <m:brk m:alnAt="7"/>
                          </m:rPr>
                          <a:rPr lang="vi-VN" sz="3600" i="1" smtClean="0">
                            <a:solidFill>
                              <a:schemeClr val="bg1">
                                <a:lumMod val="95000"/>
                              </a:schemeClr>
                            </a:solidFill>
                            <a:latin typeface="Cambria Math" panose="02040503050406030204" pitchFamily="18" charset="0"/>
                          </a:rPr>
                          <m:t>1</m:t>
                        </m:r>
                        <m:r>
                          <a:rPr lang="vi-VN" sz="3600" b="0" i="1" smtClean="0">
                            <a:solidFill>
                              <a:schemeClr val="bg1">
                                <a:lumMod val="95000"/>
                              </a:schemeClr>
                            </a:solidFill>
                            <a:latin typeface="Cambria Math" panose="02040503050406030204" pitchFamily="18" charset="0"/>
                          </a:rPr>
                          <m:t> </m:t>
                        </m:r>
                        <m:r>
                          <a:rPr lang="vi-VN" sz="3600" b="0" i="1" smtClean="0">
                            <a:solidFill>
                              <a:schemeClr val="bg1">
                                <a:lumMod val="95000"/>
                              </a:schemeClr>
                            </a:solidFill>
                            <a:latin typeface="Cambria Math" panose="02040503050406030204" pitchFamily="18" charset="0"/>
                            <a:ea typeface="Cambria Math" panose="02040503050406030204" pitchFamily="18" charset="0"/>
                          </a:rPr>
                          <m:t>≤ </m:t>
                        </m:r>
                        <m:r>
                          <m:rPr>
                            <m:sty m:val="p"/>
                          </m:rPr>
                          <a:rPr lang="vi-VN" sz="3600" i="1">
                            <a:solidFill>
                              <a:schemeClr val="bg1">
                                <a:lumMod val="95000"/>
                              </a:schemeClr>
                            </a:solidFill>
                            <a:latin typeface="Cambria Math" panose="02040503050406030204" pitchFamily="18" charset="0"/>
                            <a:ea typeface="Cambria Math" panose="02040503050406030204" pitchFamily="18" charset="0"/>
                          </a:rPr>
                          <m:t>i</m:t>
                        </m:r>
                        <m:r>
                          <a:rPr lang="vi-VN" sz="3600" b="0" i="1" smtClean="0">
                            <a:solidFill>
                              <a:schemeClr val="bg1">
                                <a:lumMod val="95000"/>
                              </a:schemeClr>
                            </a:solidFill>
                            <a:latin typeface="Cambria Math" panose="02040503050406030204" pitchFamily="18" charset="0"/>
                            <a:ea typeface="Cambria Math" panose="02040503050406030204" pitchFamily="18" charset="0"/>
                          </a:rPr>
                          <m:t> ≤ </m:t>
                        </m:r>
                        <m:r>
                          <m:rPr>
                            <m:sty m:val="p"/>
                          </m:rPr>
                          <a:rPr lang="vi-VN" sz="3600" i="1">
                            <a:solidFill>
                              <a:schemeClr val="bg1">
                                <a:lumMod val="95000"/>
                              </a:schemeClr>
                            </a:solidFill>
                            <a:latin typeface="Cambria Math" panose="02040503050406030204" pitchFamily="18" charset="0"/>
                            <a:ea typeface="Cambria Math" panose="02040503050406030204" pitchFamily="18" charset="0"/>
                          </a:rPr>
                          <m:t>n</m:t>
                        </m:r>
                      </m:sub>
                      <m:sup/>
                      <m:e>
                        <m:r>
                          <a:rPr lang="vi-VN" sz="3600" b="0" i="1" smtClean="0">
                            <a:solidFill>
                              <a:schemeClr val="bg1">
                                <a:lumMod val="95000"/>
                              </a:schemeClr>
                            </a:solidFill>
                            <a:latin typeface="Cambria Math" panose="02040503050406030204" pitchFamily="18" charset="0"/>
                          </a:rPr>
                          <m:t>(</m:t>
                        </m:r>
                        <m:sSub>
                          <m:sSubPr>
                            <m:ctrlPr>
                              <a:rPr lang="vi-VN" sz="3600" i="1">
                                <a:solidFill>
                                  <a:schemeClr val="bg1">
                                    <a:lumMod val="95000"/>
                                  </a:schemeClr>
                                </a:solidFill>
                                <a:latin typeface="Cambria Math" panose="02040503050406030204" pitchFamily="18" charset="0"/>
                              </a:rPr>
                            </m:ctrlPr>
                          </m:sSubPr>
                          <m:e>
                            <m:r>
                              <m:rPr>
                                <m:sty m:val="p"/>
                              </m:rPr>
                              <a:rPr lang="vi-VN" sz="3600" i="1" smtClean="0">
                                <a:solidFill>
                                  <a:schemeClr val="bg1">
                                    <a:lumMod val="95000"/>
                                  </a:schemeClr>
                                </a:solidFill>
                                <a:latin typeface="Cambria Math" panose="02040503050406030204" pitchFamily="18" charset="0"/>
                              </a:rPr>
                              <m:t>w</m:t>
                            </m:r>
                          </m:e>
                          <m:sub>
                            <m:r>
                              <m:rPr>
                                <m:sty m:val="p"/>
                              </m:rPr>
                              <a:rPr lang="vi-VN" sz="3600" i="1">
                                <a:solidFill>
                                  <a:schemeClr val="bg1">
                                    <a:lumMod val="95000"/>
                                  </a:schemeClr>
                                </a:solidFill>
                                <a:latin typeface="Cambria Math" panose="02040503050406030204" pitchFamily="18" charset="0"/>
                              </a:rPr>
                              <m:t>i</m:t>
                            </m:r>
                          </m:sub>
                        </m:sSub>
                        <m:r>
                          <a:rPr lang="vi-VN" sz="3600" i="1">
                            <a:solidFill>
                              <a:schemeClr val="bg1">
                                <a:lumMod val="95000"/>
                              </a:schemeClr>
                            </a:solidFill>
                            <a:latin typeface="Cambria Math" panose="02040503050406030204" pitchFamily="18" charset="0"/>
                          </a:rPr>
                          <m:t>. </m:t>
                        </m:r>
                        <m:sSub>
                          <m:sSubPr>
                            <m:ctrlPr>
                              <a:rPr lang="vi-VN" sz="3600" i="1">
                                <a:solidFill>
                                  <a:schemeClr val="bg1">
                                    <a:lumMod val="95000"/>
                                  </a:schemeClr>
                                </a:solidFill>
                                <a:latin typeface="Cambria Math" panose="02040503050406030204" pitchFamily="18" charset="0"/>
                              </a:rPr>
                            </m:ctrlPr>
                          </m:sSubPr>
                          <m:e>
                            <m:r>
                              <m:rPr>
                                <m:sty m:val="p"/>
                              </m:rPr>
                              <a:rPr lang="vi-VN" sz="3600" i="1">
                                <a:solidFill>
                                  <a:schemeClr val="bg1">
                                    <a:lumMod val="95000"/>
                                  </a:schemeClr>
                                </a:solidFill>
                                <a:latin typeface="Cambria Math" panose="02040503050406030204" pitchFamily="18" charset="0"/>
                              </a:rPr>
                              <m:t>x</m:t>
                            </m:r>
                          </m:e>
                          <m:sub>
                            <m:r>
                              <m:rPr>
                                <m:sty m:val="p"/>
                              </m:rPr>
                              <a:rPr lang="vi-VN" sz="3600" i="1">
                                <a:solidFill>
                                  <a:schemeClr val="bg1">
                                    <a:lumMod val="95000"/>
                                  </a:schemeClr>
                                </a:solidFill>
                                <a:latin typeface="Cambria Math" panose="02040503050406030204" pitchFamily="18" charset="0"/>
                              </a:rPr>
                              <m:t>i</m:t>
                            </m:r>
                          </m:sub>
                        </m:sSub>
                        <m:r>
                          <a:rPr lang="vi-VN" sz="3600" b="0" i="1" smtClean="0">
                            <a:solidFill>
                              <a:schemeClr val="bg1">
                                <a:lumMod val="95000"/>
                              </a:schemeClr>
                            </a:solidFill>
                            <a:latin typeface="Cambria Math" panose="02040503050406030204" pitchFamily="18" charset="0"/>
                          </a:rPr>
                          <m:t>)</m:t>
                        </m:r>
                      </m:e>
                    </m:nary>
                  </m:oMath>
                </a14:m>
                <a:r>
                  <a:rPr lang="vi-VN" sz="3600" dirty="0">
                    <a:solidFill>
                      <a:schemeClr val="bg1">
                        <a:lumMod val="95000"/>
                      </a:schemeClr>
                    </a:solidFill>
                    <a:latin typeface="#9Slide03 Montserrat Light" panose="020B0604020202020204" charset="0"/>
                  </a:rPr>
                  <a:t> </a:t>
                </a:r>
                <a14:m>
                  <m:oMath xmlns:m="http://schemas.openxmlformats.org/officeDocument/2006/math">
                    <m:r>
                      <a:rPr lang="vi-VN" sz="3600" i="1" dirty="0" smtClean="0">
                        <a:solidFill>
                          <a:schemeClr val="bg1">
                            <a:lumMod val="95000"/>
                          </a:schemeClr>
                        </a:solidFill>
                        <a:latin typeface="Cambria Math" panose="02040503050406030204" pitchFamily="18" charset="0"/>
                        <a:ea typeface="Cambria Math" panose="02040503050406030204" pitchFamily="18" charset="0"/>
                      </a:rPr>
                      <m:t>≤</m:t>
                    </m:r>
                    <m:r>
                      <a:rPr lang="vi-VN" sz="3600" b="0" i="1" dirty="0" smtClean="0">
                        <a:solidFill>
                          <a:schemeClr val="bg1">
                            <a:lumMod val="95000"/>
                          </a:schemeClr>
                        </a:solidFill>
                        <a:latin typeface="Cambria Math" panose="02040503050406030204" pitchFamily="18" charset="0"/>
                        <a:ea typeface="Cambria Math" panose="02040503050406030204" pitchFamily="18" charset="0"/>
                      </a:rPr>
                      <m:t> </m:t>
                    </m:r>
                    <m:r>
                      <m:rPr>
                        <m:sty m:val="p"/>
                      </m:rPr>
                      <a:rPr lang="vi-VN" sz="3600" i="1" dirty="0">
                        <a:solidFill>
                          <a:schemeClr val="bg1">
                            <a:lumMod val="95000"/>
                          </a:schemeClr>
                        </a:solidFill>
                        <a:latin typeface="Cambria Math" panose="02040503050406030204" pitchFamily="18" charset="0"/>
                        <a:ea typeface="Cambria Math" panose="02040503050406030204" pitchFamily="18" charset="0"/>
                      </a:rPr>
                      <m:t>M</m:t>
                    </m:r>
                  </m:oMath>
                </a14:m>
                <a:endParaRPr lang="vi-VN" sz="3600" dirty="0">
                  <a:solidFill>
                    <a:schemeClr val="bg1">
                      <a:lumMod val="95000"/>
                    </a:schemeClr>
                  </a:solidFill>
                  <a:latin typeface="#9Slide03 Montserrat Light" panose="020B0604020202020204" charset="0"/>
                </a:endParaRPr>
              </a:p>
              <a:p>
                <a:pPr marL="269874" lvl="1" algn="just">
                  <a:lnSpc>
                    <a:spcPct val="200000"/>
                  </a:lnSpc>
                </a:pPr>
                <a:r>
                  <a:rPr lang="vi-VN" sz="3600" dirty="0">
                    <a:solidFill>
                      <a:schemeClr val="bg1">
                        <a:lumMod val="95000"/>
                      </a:schemeClr>
                    </a:solidFill>
                    <a:latin typeface="#9Slide03 Montserrat" panose="020B0604020202020204" charset="0"/>
                  </a:rPr>
                  <a:t>Trong đó:  </a:t>
                </a:r>
                <a14:m>
                  <m:oMath xmlns:m="http://schemas.openxmlformats.org/officeDocument/2006/math">
                    <m:sSub>
                      <m:sSubPr>
                        <m:ctrlPr>
                          <a:rPr lang="vi-VN" sz="3600" i="1">
                            <a:solidFill>
                              <a:schemeClr val="bg1">
                                <a:lumMod val="95000"/>
                              </a:schemeClr>
                            </a:solidFill>
                            <a:latin typeface="Cambria Math" panose="02040503050406030204" pitchFamily="18" charset="0"/>
                          </a:rPr>
                        </m:ctrlPr>
                      </m:sSubPr>
                      <m:e>
                        <m:r>
                          <m:rPr>
                            <m:sty m:val="p"/>
                          </m:rPr>
                          <a:rPr lang="vi-VN" sz="3600" i="1">
                            <a:solidFill>
                              <a:schemeClr val="bg1">
                                <a:lumMod val="95000"/>
                              </a:schemeClr>
                            </a:solidFill>
                            <a:latin typeface="Cambria Math" panose="02040503050406030204" pitchFamily="18" charset="0"/>
                          </a:rPr>
                          <m:t>x</m:t>
                        </m:r>
                      </m:e>
                      <m:sub>
                        <m:r>
                          <m:rPr>
                            <m:sty m:val="p"/>
                          </m:rPr>
                          <a:rPr lang="vi-VN" sz="3600" i="1">
                            <a:solidFill>
                              <a:schemeClr val="bg1">
                                <a:lumMod val="95000"/>
                              </a:schemeClr>
                            </a:solidFill>
                            <a:latin typeface="Cambria Math" panose="02040503050406030204" pitchFamily="18" charset="0"/>
                          </a:rPr>
                          <m:t>i</m:t>
                        </m:r>
                      </m:sub>
                    </m:sSub>
                  </m:oMath>
                </a14:m>
                <a:r>
                  <a:rPr lang="vi-VN" sz="3600" dirty="0">
                    <a:solidFill>
                      <a:schemeClr val="bg1">
                        <a:lumMod val="95000"/>
                      </a:schemeClr>
                    </a:solidFill>
                    <a:latin typeface="#9Slide03 Montserrat Light" panose="020B0604020202020204" charset="0"/>
                  </a:rPr>
                  <a:t> </a:t>
                </a:r>
                <a14:m>
                  <m:oMath xmlns:m="http://schemas.openxmlformats.org/officeDocument/2006/math">
                    <m:r>
                      <a:rPr lang="vi-VN" sz="3600" i="1" smtClean="0">
                        <a:solidFill>
                          <a:schemeClr val="bg1">
                            <a:lumMod val="95000"/>
                          </a:schemeClr>
                        </a:solidFill>
                        <a:latin typeface="Cambria Math" panose="02040503050406030204" pitchFamily="18" charset="0"/>
                        <a:ea typeface="Cambria Math" panose="02040503050406030204" pitchFamily="18" charset="0"/>
                      </a:rPr>
                      <m:t>∈</m:t>
                    </m:r>
                    <m:r>
                      <a:rPr lang="vi-VN" sz="3600" b="0" i="1" smtClean="0">
                        <a:solidFill>
                          <a:schemeClr val="bg1">
                            <a:lumMod val="95000"/>
                          </a:schemeClr>
                        </a:solidFill>
                        <a:latin typeface="Cambria Math" panose="02040503050406030204" pitchFamily="18" charset="0"/>
                        <a:ea typeface="Cambria Math" panose="02040503050406030204" pitchFamily="18" charset="0"/>
                      </a:rPr>
                      <m:t>{</m:t>
                    </m:r>
                    <m:r>
                      <a:rPr lang="vi-VN" sz="3600" i="1">
                        <a:solidFill>
                          <a:schemeClr val="bg1">
                            <a:lumMod val="95000"/>
                          </a:schemeClr>
                        </a:solidFill>
                        <a:latin typeface="Cambria Math" panose="02040503050406030204" pitchFamily="18" charset="0"/>
                        <a:ea typeface="Cambria Math" panose="02040503050406030204" pitchFamily="18" charset="0"/>
                      </a:rPr>
                      <m:t>0</m:t>
                    </m:r>
                  </m:oMath>
                </a14:m>
                <a:r>
                  <a:rPr lang="vi-VN" sz="3600" dirty="0">
                    <a:solidFill>
                      <a:schemeClr val="bg1">
                        <a:lumMod val="95000"/>
                      </a:schemeClr>
                    </a:solidFill>
                    <a:latin typeface="#9Slide03 Montserrat Light" panose="020B0604020202020204" charset="0"/>
                  </a:rPr>
                  <a:t>, 1}</a:t>
                </a:r>
              </a:p>
            </p:txBody>
          </p:sp>
        </mc:Choice>
        <mc:Fallback xmlns="">
          <p:sp>
            <p:nvSpPr>
              <p:cNvPr id="12" name="TextBox 14">
                <a:extLst>
                  <a:ext uri="{FF2B5EF4-FFF2-40B4-BE49-F238E27FC236}">
                    <a16:creationId xmlns:a16="http://schemas.microsoft.com/office/drawing/2014/main" id="{5EE2B402-10D9-C7DC-C6F9-5CF599C91B90}"/>
                  </a:ext>
                </a:extLst>
              </p:cNvPr>
              <p:cNvSpPr txBox="1">
                <a:spLocks noRot="1" noChangeAspect="1" noMove="1" noResize="1" noEditPoints="1" noAdjustHandles="1" noChangeArrowheads="1" noChangeShapeType="1" noTextEdit="1"/>
              </p:cNvSpPr>
              <p:nvPr/>
            </p:nvSpPr>
            <p:spPr>
              <a:xfrm>
                <a:off x="838200" y="3796053"/>
                <a:ext cx="12573000" cy="3185487"/>
              </a:xfrm>
              <a:prstGeom prst="rect">
                <a:avLst/>
              </a:prstGeom>
              <a:blipFill>
                <a:blip r:embed="rId2"/>
                <a:stretch>
                  <a:fillRect l="-97" b="-8238"/>
                </a:stretch>
              </a:blipFill>
            </p:spPr>
            <p:txBody>
              <a:bodyPr/>
              <a:lstStyle/>
              <a:p>
                <a:r>
                  <a:rPr lang="en-US">
                    <a:noFill/>
                  </a:rPr>
                  <a:t> </a:t>
                </a:r>
              </a:p>
            </p:txBody>
          </p:sp>
        </mc:Fallback>
      </mc:AlternateContent>
      <p:pic>
        <p:nvPicPr>
          <p:cNvPr id="6" name="Picture 2" descr="Knapsack problem - Wikipedia">
            <a:extLst>
              <a:ext uri="{FF2B5EF4-FFF2-40B4-BE49-F238E27FC236}">
                <a16:creationId xmlns:a16="http://schemas.microsoft.com/office/drawing/2014/main" id="{716B31BF-E8A3-BE48-1391-618E9EB981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4977704"/>
            <a:ext cx="5372100" cy="465582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3">
            <a:extLst>
              <a:ext uri="{FF2B5EF4-FFF2-40B4-BE49-F238E27FC236}">
                <a16:creationId xmlns:a16="http://schemas.microsoft.com/office/drawing/2014/main" id="{3200C9CD-F535-5743-F95F-B73A8BDA2B17}"/>
              </a:ext>
            </a:extLst>
          </p:cNvPr>
          <p:cNvGrpSpPr/>
          <p:nvPr/>
        </p:nvGrpSpPr>
        <p:grpSpPr>
          <a:xfrm rot="-10800000">
            <a:off x="15668766" y="417599"/>
            <a:ext cx="2403523" cy="2081462"/>
            <a:chOff x="0" y="0"/>
            <a:chExt cx="3619627" cy="3134614"/>
          </a:xfrm>
        </p:grpSpPr>
        <p:sp>
          <p:nvSpPr>
            <p:cNvPr id="20" name="Freeform 4">
              <a:extLst>
                <a:ext uri="{FF2B5EF4-FFF2-40B4-BE49-F238E27FC236}">
                  <a16:creationId xmlns:a16="http://schemas.microsoft.com/office/drawing/2014/main" id="{BA60F671-7D73-502C-A577-69E3B2B6A4D0}"/>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5">
            <a:extLst>
              <a:ext uri="{FF2B5EF4-FFF2-40B4-BE49-F238E27FC236}">
                <a16:creationId xmlns:a16="http://schemas.microsoft.com/office/drawing/2014/main" id="{9460502F-E667-E0AA-BC71-BF7EBBC4E06F}"/>
              </a:ext>
            </a:extLst>
          </p:cNvPr>
          <p:cNvGrpSpPr/>
          <p:nvPr/>
        </p:nvGrpSpPr>
        <p:grpSpPr>
          <a:xfrm rot="-10800000">
            <a:off x="18037032" y="2303279"/>
            <a:ext cx="1677879" cy="1453051"/>
            <a:chOff x="0" y="0"/>
            <a:chExt cx="3619627" cy="3134614"/>
          </a:xfrm>
        </p:grpSpPr>
        <p:sp>
          <p:nvSpPr>
            <p:cNvPr id="22" name="Freeform 6">
              <a:extLst>
                <a:ext uri="{FF2B5EF4-FFF2-40B4-BE49-F238E27FC236}">
                  <a16:creationId xmlns:a16="http://schemas.microsoft.com/office/drawing/2014/main" id="{69E82EB5-E319-DEA4-B7FD-962AA0F28A0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23" name="Group 7">
            <a:extLst>
              <a:ext uri="{FF2B5EF4-FFF2-40B4-BE49-F238E27FC236}">
                <a16:creationId xmlns:a16="http://schemas.microsoft.com/office/drawing/2014/main" id="{14653007-CF19-29D2-B8FD-5DB4707990D4}"/>
              </a:ext>
            </a:extLst>
          </p:cNvPr>
          <p:cNvGrpSpPr/>
          <p:nvPr/>
        </p:nvGrpSpPr>
        <p:grpSpPr>
          <a:xfrm rot="-10800000">
            <a:off x="18466583" y="1016612"/>
            <a:ext cx="867106" cy="750918"/>
            <a:chOff x="0" y="0"/>
            <a:chExt cx="3619627" cy="3134614"/>
          </a:xfrm>
        </p:grpSpPr>
        <p:sp>
          <p:nvSpPr>
            <p:cNvPr id="24" name="Freeform 8">
              <a:extLst>
                <a:ext uri="{FF2B5EF4-FFF2-40B4-BE49-F238E27FC236}">
                  <a16:creationId xmlns:a16="http://schemas.microsoft.com/office/drawing/2014/main" id="{A45C1C6A-0B13-53D9-F79E-B193345B9D3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5" name="Group 9">
            <a:extLst>
              <a:ext uri="{FF2B5EF4-FFF2-40B4-BE49-F238E27FC236}">
                <a16:creationId xmlns:a16="http://schemas.microsoft.com/office/drawing/2014/main" id="{35F3C682-81B3-595A-60FA-41A1E2B5E749}"/>
              </a:ext>
            </a:extLst>
          </p:cNvPr>
          <p:cNvGrpSpPr/>
          <p:nvPr/>
        </p:nvGrpSpPr>
        <p:grpSpPr>
          <a:xfrm rot="-10800000">
            <a:off x="16242251" y="1995863"/>
            <a:ext cx="1628744" cy="1410500"/>
            <a:chOff x="0" y="0"/>
            <a:chExt cx="3619627" cy="3134614"/>
          </a:xfrm>
        </p:grpSpPr>
        <p:sp>
          <p:nvSpPr>
            <p:cNvPr id="26" name="Freeform 10">
              <a:extLst>
                <a:ext uri="{FF2B5EF4-FFF2-40B4-BE49-F238E27FC236}">
                  <a16:creationId xmlns:a16="http://schemas.microsoft.com/office/drawing/2014/main" id="{20E9D376-9BF0-87D7-EA82-55B76D2D7F1C}"/>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8" name="Group 17">
            <a:extLst>
              <a:ext uri="{FF2B5EF4-FFF2-40B4-BE49-F238E27FC236}">
                <a16:creationId xmlns:a16="http://schemas.microsoft.com/office/drawing/2014/main" id="{EF153E0E-BD90-7746-58DA-B22EE8AB1FC0}"/>
              </a:ext>
            </a:extLst>
          </p:cNvPr>
          <p:cNvGrpSpPr/>
          <p:nvPr/>
        </p:nvGrpSpPr>
        <p:grpSpPr>
          <a:xfrm flipH="1">
            <a:off x="11457517" y="-580005"/>
            <a:ext cx="9303123" cy="5528076"/>
            <a:chOff x="-3563094" y="6077994"/>
            <a:chExt cx="9758204" cy="5528076"/>
          </a:xfrm>
        </p:grpSpPr>
        <p:grpSp>
          <p:nvGrpSpPr>
            <p:cNvPr id="9" name="Group 6">
              <a:extLst>
                <a:ext uri="{FF2B5EF4-FFF2-40B4-BE49-F238E27FC236}">
                  <a16:creationId xmlns:a16="http://schemas.microsoft.com/office/drawing/2014/main" id="{E523B655-862A-3610-F0CF-22D96C5D0DEA}"/>
                </a:ext>
              </a:extLst>
            </p:cNvPr>
            <p:cNvGrpSpPr/>
            <p:nvPr/>
          </p:nvGrpSpPr>
          <p:grpSpPr>
            <a:xfrm>
              <a:off x="-3563094" y="6077994"/>
              <a:ext cx="6383425" cy="5528076"/>
              <a:chOff x="0" y="0"/>
              <a:chExt cx="3619627" cy="3134614"/>
            </a:xfrm>
          </p:grpSpPr>
          <p:sp>
            <p:nvSpPr>
              <p:cNvPr id="11" name="Freeform 7">
                <a:extLst>
                  <a:ext uri="{FF2B5EF4-FFF2-40B4-BE49-F238E27FC236}">
                    <a16:creationId xmlns:a16="http://schemas.microsoft.com/office/drawing/2014/main" id="{0328C3D9-0A62-172C-187A-CAAF81FA9D31}"/>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grpSp>
          <p:nvGrpSpPr>
            <p:cNvPr id="13" name="Group 8">
              <a:extLst>
                <a:ext uri="{FF2B5EF4-FFF2-40B4-BE49-F238E27FC236}">
                  <a16:creationId xmlns:a16="http://schemas.microsoft.com/office/drawing/2014/main" id="{7A30C05A-6ADF-7172-7BBF-B7AA33B131F4}"/>
                </a:ext>
              </a:extLst>
            </p:cNvPr>
            <p:cNvGrpSpPr/>
            <p:nvPr/>
          </p:nvGrpSpPr>
          <p:grpSpPr>
            <a:xfrm>
              <a:off x="1671665" y="7004492"/>
              <a:ext cx="3034530" cy="2627917"/>
              <a:chOff x="0" y="0"/>
              <a:chExt cx="3619627" cy="3134614"/>
            </a:xfrm>
          </p:grpSpPr>
          <p:sp>
            <p:nvSpPr>
              <p:cNvPr id="14" name="Freeform 9">
                <a:extLst>
                  <a:ext uri="{FF2B5EF4-FFF2-40B4-BE49-F238E27FC236}">
                    <a16:creationId xmlns:a16="http://schemas.microsoft.com/office/drawing/2014/main" id="{5504B1A3-B308-28AC-B0B4-7DAAFD40393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5" name="Group 10">
              <a:extLst>
                <a:ext uri="{FF2B5EF4-FFF2-40B4-BE49-F238E27FC236}">
                  <a16:creationId xmlns:a16="http://schemas.microsoft.com/office/drawing/2014/main" id="{C1161330-01F9-FA8B-F870-FBF92977F605}"/>
                </a:ext>
              </a:extLst>
            </p:cNvPr>
            <p:cNvGrpSpPr/>
            <p:nvPr/>
          </p:nvGrpSpPr>
          <p:grpSpPr>
            <a:xfrm>
              <a:off x="4053492" y="8956750"/>
              <a:ext cx="2141618" cy="1854652"/>
              <a:chOff x="0" y="0"/>
              <a:chExt cx="3619627" cy="3134614"/>
            </a:xfrm>
          </p:grpSpPr>
          <p:sp>
            <p:nvSpPr>
              <p:cNvPr id="16" name="Freeform 11">
                <a:extLst>
                  <a:ext uri="{FF2B5EF4-FFF2-40B4-BE49-F238E27FC236}">
                    <a16:creationId xmlns:a16="http://schemas.microsoft.com/office/drawing/2014/main" id="{4928B209-6B0F-76FA-3AE2-61CD24DCF67B}"/>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spTree>
    <p:extLst>
      <p:ext uri="{BB962C8B-B14F-4D97-AF65-F5344CB8AC3E}">
        <p14:creationId xmlns:p14="http://schemas.microsoft.com/office/powerpoint/2010/main" val="61376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3794" r="-15936"/>
              </a:stretch>
            </a:blipFill>
          </p:spPr>
        </p:sp>
      </p:grpSp>
      <p:grpSp>
        <p:nvGrpSpPr>
          <p:cNvPr id="8" name="Group 8"/>
          <p:cNvGrpSpPr/>
          <p:nvPr/>
        </p:nvGrpSpPr>
        <p:grpSpPr>
          <a:xfrm>
            <a:off x="955399" y="3129737"/>
            <a:ext cx="7857990" cy="4153836"/>
            <a:chOff x="-97735" y="0"/>
            <a:chExt cx="10477320" cy="5538449"/>
          </a:xfrm>
        </p:grpSpPr>
        <p:sp>
          <p:nvSpPr>
            <p:cNvPr id="9" name="TextBox 9"/>
            <p:cNvSpPr txBox="1"/>
            <p:nvPr/>
          </p:nvSpPr>
          <p:spPr>
            <a:xfrm>
              <a:off x="0" y="0"/>
              <a:ext cx="10379585" cy="1693113"/>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Fira Sans Medium"/>
                </a:rPr>
                <a:t>Thông tin </a:t>
              </a:r>
              <a:r>
                <a:rPr lang="en-US" sz="8499" spc="-84" dirty="0" err="1">
                  <a:solidFill>
                    <a:srgbClr val="000000"/>
                  </a:solidFill>
                  <a:latin typeface="Fira Sans Medium"/>
                </a:rPr>
                <a:t>nhóm</a:t>
              </a:r>
              <a:endParaRPr lang="en-US" sz="8499" spc="-84" dirty="0">
                <a:solidFill>
                  <a:srgbClr val="000000"/>
                </a:solidFill>
                <a:latin typeface="Fira Sans Medium"/>
              </a:endParaRPr>
            </a:p>
          </p:txBody>
        </p:sp>
        <p:sp>
          <p:nvSpPr>
            <p:cNvPr id="10" name="TextBox 10"/>
            <p:cNvSpPr txBox="1"/>
            <p:nvPr/>
          </p:nvSpPr>
          <p:spPr>
            <a:xfrm>
              <a:off x="-97735" y="2685018"/>
              <a:ext cx="10148728" cy="2853431"/>
            </a:xfrm>
            <a:prstGeom prst="rect">
              <a:avLst/>
            </a:prstGeom>
          </p:spPr>
          <p:txBody>
            <a:bodyPr wrap="square" lIns="0" tIns="0" rIns="0" bIns="0" rtlCol="0" anchor="t">
              <a:spAutoFit/>
            </a:bodyPr>
            <a:lstStyle/>
            <a:p>
              <a:pPr marL="539749" lvl="1" indent="-269875">
                <a:lnSpc>
                  <a:spcPct val="150000"/>
                </a:lnSpc>
                <a:buFont typeface="Arial"/>
                <a:buChar char="•"/>
              </a:pPr>
              <a:r>
                <a:rPr lang="en-US" sz="3200" b="1" dirty="0">
                  <a:solidFill>
                    <a:srgbClr val="000000"/>
                  </a:solidFill>
                  <a:latin typeface="Fira Sans Light"/>
                </a:rPr>
                <a:t>21520472 – Nguyễn Minh </a:t>
              </a:r>
              <a:r>
                <a:rPr lang="en-US" sz="3200" b="1" dirty="0" err="1">
                  <a:solidFill>
                    <a:srgbClr val="000000"/>
                  </a:solidFill>
                  <a:latin typeface="Fira Sans Light"/>
                </a:rPr>
                <a:t>Thư</a:t>
              </a:r>
              <a:endParaRPr lang="en-US" sz="3200" b="1" dirty="0">
                <a:solidFill>
                  <a:srgbClr val="000000"/>
                </a:solidFill>
                <a:latin typeface="Fira Sans Light"/>
              </a:endParaRPr>
            </a:p>
            <a:p>
              <a:pPr marL="539749" lvl="1" indent="-269875">
                <a:lnSpc>
                  <a:spcPct val="150000"/>
                </a:lnSpc>
                <a:buFont typeface="Arial"/>
                <a:buChar char="•"/>
              </a:pPr>
              <a:r>
                <a:rPr lang="en-US" sz="3200" b="1" dirty="0">
                  <a:solidFill>
                    <a:srgbClr val="000000"/>
                  </a:solidFill>
                  <a:latin typeface="Fira Sans Light"/>
                </a:rPr>
                <a:t>21520213 – Lê Châu Giang</a:t>
              </a:r>
            </a:p>
            <a:p>
              <a:pPr marL="539749" lvl="1" indent="-269875">
                <a:lnSpc>
                  <a:spcPct val="150000"/>
                </a:lnSpc>
                <a:buFont typeface="Arial"/>
                <a:buChar char="•"/>
              </a:pPr>
              <a:r>
                <a:rPr lang="en-US" sz="3200" b="1" dirty="0">
                  <a:solidFill>
                    <a:srgbClr val="000000"/>
                  </a:solidFill>
                  <a:latin typeface="Fira Sans Light"/>
                </a:rPr>
                <a:t>21520497 – Nguyễn </a:t>
              </a:r>
              <a:r>
                <a:rPr lang="en-US" sz="3200" b="1" dirty="0" err="1">
                  <a:solidFill>
                    <a:srgbClr val="000000"/>
                  </a:solidFill>
                  <a:latin typeface="Fira Sans Light"/>
                </a:rPr>
                <a:t>Huỳnh</a:t>
              </a:r>
              <a:r>
                <a:rPr lang="en-US" sz="3200" b="1" dirty="0">
                  <a:solidFill>
                    <a:srgbClr val="000000"/>
                  </a:solidFill>
                  <a:latin typeface="Fira Sans Light"/>
                </a:rPr>
                <a:t> Minh Triết</a:t>
              </a:r>
            </a:p>
          </p:txBody>
        </p:sp>
      </p:grpSp>
      <p:grpSp>
        <p:nvGrpSpPr>
          <p:cNvPr id="12" name="Group 12"/>
          <p:cNvGrpSpPr/>
          <p:nvPr/>
        </p:nvGrpSpPr>
        <p:grpSpPr>
          <a:xfrm>
            <a:off x="1028700" y="1028700"/>
            <a:ext cx="6896100" cy="586200"/>
            <a:chOff x="0" y="0"/>
            <a:chExt cx="9194800" cy="781600"/>
          </a:xfrm>
        </p:grpSpPr>
        <p:sp>
          <p:nvSpPr>
            <p:cNvPr id="13" name="TextBox 13"/>
            <p:cNvSpPr txBox="1"/>
            <p:nvPr/>
          </p:nvSpPr>
          <p:spPr>
            <a:xfrm>
              <a:off x="1293956" y="104415"/>
              <a:ext cx="7900844" cy="544764"/>
            </a:xfrm>
            <a:prstGeom prst="rect">
              <a:avLst/>
            </a:prstGeom>
          </p:spPr>
          <p:txBody>
            <a:bodyPr wrap="square" lIns="0" tIns="0" rIns="0" bIns="0" rtlCol="0" anchor="t">
              <a:spAutoFit/>
            </a:bodyPr>
            <a:lstStyle/>
            <a:p>
              <a:pPr>
                <a:lnSpc>
                  <a:spcPts val="3359"/>
                </a:lnSpc>
                <a:spcBef>
                  <a:spcPct val="0"/>
                </a:spcBef>
              </a:pPr>
              <a:r>
                <a:rPr lang="en-US" sz="2400" dirty="0">
                  <a:solidFill>
                    <a:srgbClr val="000000"/>
                  </a:solidFill>
                  <a:latin typeface="Fira Sans Medium"/>
                </a:rPr>
                <a:t>CS112 – </a:t>
              </a:r>
              <a:r>
                <a:rPr lang="en-US" sz="2400" dirty="0" err="1">
                  <a:solidFill>
                    <a:srgbClr val="000000"/>
                  </a:solidFill>
                  <a:latin typeface="Fira Sans Medium"/>
                </a:rPr>
                <a:t>Phân</a:t>
              </a:r>
              <a:r>
                <a:rPr lang="en-US" sz="2400" dirty="0">
                  <a:solidFill>
                    <a:srgbClr val="000000"/>
                  </a:solidFill>
                  <a:latin typeface="Fira Sans Medium"/>
                </a:rPr>
                <a:t> </a:t>
              </a:r>
              <a:r>
                <a:rPr lang="en-US" sz="2400" dirty="0" err="1">
                  <a:solidFill>
                    <a:srgbClr val="000000"/>
                  </a:solidFill>
                  <a:latin typeface="Fira Sans Medium"/>
                </a:rPr>
                <a:t>tích</a:t>
              </a:r>
              <a:r>
                <a:rPr lang="en-US" sz="2400" dirty="0">
                  <a:solidFill>
                    <a:srgbClr val="000000"/>
                  </a:solidFill>
                  <a:latin typeface="Fira Sans Medium"/>
                </a:rPr>
                <a:t> và </a:t>
              </a:r>
              <a:r>
                <a:rPr lang="en-US" sz="2400" dirty="0" err="1">
                  <a:solidFill>
                    <a:srgbClr val="000000"/>
                  </a:solidFill>
                  <a:latin typeface="Fira Sans Medium"/>
                </a:rPr>
                <a:t>thiết</a:t>
              </a:r>
              <a:r>
                <a:rPr lang="en-US" sz="2400" dirty="0">
                  <a:solidFill>
                    <a:srgbClr val="000000"/>
                  </a:solidFill>
                  <a:latin typeface="Fira Sans Medium"/>
                </a:rPr>
                <a:t> </a:t>
              </a:r>
              <a:r>
                <a:rPr lang="en-US" sz="2400" dirty="0" err="1">
                  <a:solidFill>
                    <a:srgbClr val="000000"/>
                  </a:solidFill>
                  <a:latin typeface="Fira Sans Medium"/>
                </a:rPr>
                <a:t>kế</a:t>
              </a:r>
              <a:r>
                <a:rPr lang="en-US" sz="2400" dirty="0">
                  <a:solidFill>
                    <a:srgbClr val="000000"/>
                  </a:solidFill>
                  <a:latin typeface="Fira Sans Medium"/>
                </a:rPr>
                <a:t> </a:t>
              </a:r>
              <a:r>
                <a:rPr lang="en-US" sz="2400" dirty="0" err="1">
                  <a:solidFill>
                    <a:srgbClr val="000000"/>
                  </a:solidFill>
                  <a:latin typeface="Fira Sans Medium"/>
                </a:rPr>
                <a:t>thuật</a:t>
              </a:r>
              <a:r>
                <a:rPr lang="en-US" sz="2400" dirty="0">
                  <a:solidFill>
                    <a:srgbClr val="000000"/>
                  </a:solidFill>
                  <a:latin typeface="Fira Sans Medium"/>
                </a:rPr>
                <a:t> </a:t>
              </a:r>
              <a:r>
                <a:rPr lang="en-US" sz="2400" dirty="0" err="1">
                  <a:solidFill>
                    <a:srgbClr val="000000"/>
                  </a:solidFill>
                  <a:latin typeface="Fira Sans Medium"/>
                </a:rPr>
                <a:t>toán</a:t>
              </a:r>
              <a:endParaRPr lang="en-US" sz="2400" dirty="0">
                <a:solidFill>
                  <a:srgbClr val="000000"/>
                </a:solidFill>
                <a:latin typeface="Fira Sans Medium"/>
              </a:endParaRPr>
            </a:p>
          </p:txBody>
        </p:sp>
        <p:pic>
          <p:nvPicPr>
            <p:cNvPr id="14" name="Picture 1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905010" cy="7816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18464" y="2770276"/>
            <a:ext cx="12573000" cy="1331134"/>
          </a:xfrm>
          <a:prstGeom prst="rect">
            <a:avLst/>
          </a:prstGeom>
        </p:spPr>
        <p:txBody>
          <a:bodyPr wrap="square" lIns="0" tIns="0" rIns="0" bIns="0" rtlCol="0" anchor="t">
            <a:spAutoFit/>
          </a:bodyPr>
          <a:lstStyle/>
          <a:p>
            <a:pPr marL="269874" lvl="1" algn="just">
              <a:lnSpc>
                <a:spcPct val="150000"/>
              </a:lnSpc>
            </a:pPr>
            <a:r>
              <a:rPr lang="vi-VN" sz="3200" dirty="0">
                <a:solidFill>
                  <a:schemeClr val="bg1">
                    <a:lumMod val="95000"/>
                  </a:schemeClr>
                </a:solidFill>
                <a:latin typeface="#9Slide03 Montserrat" panose="00000500000000000000" pitchFamily="2" charset="0"/>
              </a:rPr>
              <a:t>Ví dụ: Ba lô có sức chứa là 100kg và 5 đồ vật</a:t>
            </a:r>
          </a:p>
          <a:p>
            <a:pPr marL="269874" lvl="1" algn="just">
              <a:lnSpc>
                <a:spcPct val="150000"/>
              </a:lnSpc>
            </a:pPr>
            <a:endParaRPr lang="en-US" sz="2800" dirty="0">
              <a:solidFill>
                <a:schemeClr val="bg1">
                  <a:lumMod val="95000"/>
                </a:schemeClr>
              </a:solidFill>
              <a:latin typeface="#9Slide03 Montserrat" panose="00000500000000000000" pitchFamily="2" charset="0"/>
            </a:endParaRPr>
          </a:p>
        </p:txBody>
      </p:sp>
      <p:pic>
        <p:nvPicPr>
          <p:cNvPr id="2050" name="Picture 2" descr="Eureka Stock Illustrations – 6,551 Eureka Stock Illustrations, Vectors &amp;  Clipart - Dreamstime">
            <a:extLst>
              <a:ext uri="{FF2B5EF4-FFF2-40B4-BE49-F238E27FC236}">
                <a16:creationId xmlns:a16="http://schemas.microsoft.com/office/drawing/2014/main" id="{EDD61D43-9BE1-EC5D-EDB3-E9FDC38B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85254"/>
            <a:ext cx="4416758" cy="34671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4">
            <a:extLst>
              <a:ext uri="{FF2B5EF4-FFF2-40B4-BE49-F238E27FC236}">
                <a16:creationId xmlns:a16="http://schemas.microsoft.com/office/drawing/2014/main" id="{DA7B82D9-3E40-C408-9925-FC41F5380D87}"/>
              </a:ext>
            </a:extLst>
          </p:cNvPr>
          <p:cNvSpPr txBox="1"/>
          <p:nvPr/>
        </p:nvSpPr>
        <p:spPr>
          <a:xfrm>
            <a:off x="6400800" y="5981689"/>
            <a:ext cx="10591800" cy="2154436"/>
          </a:xfrm>
          <a:prstGeom prst="rect">
            <a:avLst/>
          </a:prstGeom>
        </p:spPr>
        <p:txBody>
          <a:bodyPr wrap="square" lIns="0" tIns="0" rIns="0" bIns="0" rtlCol="0" anchor="t">
            <a:spAutoFit/>
          </a:bodyPr>
          <a:lstStyle/>
          <a:p>
            <a:pPr marL="269874" lvl="1" algn="just">
              <a:lnSpc>
                <a:spcPct val="150000"/>
              </a:lnSpc>
            </a:pPr>
            <a:r>
              <a:rPr lang="vi-VN" sz="3200" dirty="0">
                <a:solidFill>
                  <a:schemeClr val="bg1">
                    <a:lumMod val="95000"/>
                  </a:schemeClr>
                </a:solidFill>
                <a:latin typeface="#9Slide03 Montserrat" panose="00000500000000000000" pitchFamily="2" charset="0"/>
              </a:rPr>
              <a:t>Cách 1: Chọn đồ vật có trọng lượng nhỏ nhất trước</a:t>
            </a:r>
          </a:p>
          <a:p>
            <a:pPr marL="727074" lvl="1" indent="-457200" algn="just">
              <a:lnSpc>
                <a:spcPct val="150000"/>
              </a:lnSpc>
              <a:buFontTx/>
              <a:buChar char="-"/>
            </a:pPr>
            <a:r>
              <a:rPr lang="vi-VN" sz="3200" dirty="0" err="1">
                <a:solidFill>
                  <a:schemeClr val="bg1">
                    <a:lumMod val="95000"/>
                  </a:schemeClr>
                </a:solidFill>
                <a:latin typeface="#9Slide03 Montserrat" panose="00000500000000000000" pitchFamily="2" charset="0"/>
              </a:rPr>
              <a:t>Total</a:t>
            </a:r>
            <a:r>
              <a:rPr lang="vi-VN" sz="3200" dirty="0">
                <a:solidFill>
                  <a:schemeClr val="bg1">
                    <a:lumMod val="95000"/>
                  </a:schemeClr>
                </a:solidFill>
                <a:latin typeface="#9Slide03 Montserrat" panose="00000500000000000000" pitchFamily="2" charset="0"/>
              </a:rPr>
              <a:t> </a:t>
            </a:r>
            <a:r>
              <a:rPr lang="vi-VN" sz="3200" dirty="0" err="1">
                <a:solidFill>
                  <a:schemeClr val="bg1">
                    <a:lumMod val="95000"/>
                  </a:schemeClr>
                </a:solidFill>
                <a:latin typeface="#9Slide03 Montserrat" panose="00000500000000000000" pitchFamily="2" charset="0"/>
              </a:rPr>
              <a:t>weight</a:t>
            </a:r>
            <a:r>
              <a:rPr lang="vi-VN" sz="3200" dirty="0">
                <a:solidFill>
                  <a:schemeClr val="bg1">
                    <a:lumMod val="95000"/>
                  </a:schemeClr>
                </a:solidFill>
                <a:latin typeface="#9Slide03 Montserrat" panose="00000500000000000000" pitchFamily="2" charset="0"/>
              </a:rPr>
              <a:t> = 30 + 40 = 70</a:t>
            </a:r>
          </a:p>
          <a:p>
            <a:pPr marL="727074" lvl="1" indent="-457200" algn="just">
              <a:lnSpc>
                <a:spcPct val="150000"/>
              </a:lnSpc>
              <a:buFontTx/>
              <a:buChar char="-"/>
            </a:pPr>
            <a:r>
              <a:rPr lang="vi-VN" sz="3200" dirty="0" err="1">
                <a:solidFill>
                  <a:schemeClr val="bg1">
                    <a:lumMod val="95000"/>
                  </a:schemeClr>
                </a:solidFill>
                <a:latin typeface="#9Slide03 Montserrat" panose="00000500000000000000" pitchFamily="2" charset="0"/>
              </a:rPr>
              <a:t>Total</a:t>
            </a:r>
            <a:r>
              <a:rPr lang="vi-VN" sz="3200" dirty="0">
                <a:solidFill>
                  <a:schemeClr val="bg1">
                    <a:lumMod val="95000"/>
                  </a:schemeClr>
                </a:solidFill>
                <a:latin typeface="#9Slide03 Montserrat" panose="00000500000000000000" pitchFamily="2" charset="0"/>
              </a:rPr>
              <a:t> </a:t>
            </a:r>
            <a:r>
              <a:rPr lang="vi-VN" sz="3200" dirty="0" err="1">
                <a:solidFill>
                  <a:schemeClr val="bg1">
                    <a:lumMod val="95000"/>
                  </a:schemeClr>
                </a:solidFill>
                <a:latin typeface="#9Slide03 Montserrat" panose="00000500000000000000" pitchFamily="2" charset="0"/>
              </a:rPr>
              <a:t>value</a:t>
            </a:r>
            <a:r>
              <a:rPr lang="vi-VN" sz="3200" dirty="0">
                <a:solidFill>
                  <a:schemeClr val="bg1">
                    <a:lumMod val="95000"/>
                  </a:schemeClr>
                </a:solidFill>
                <a:latin typeface="#9Slide03 Montserrat" panose="00000500000000000000" pitchFamily="2" charset="0"/>
              </a:rPr>
              <a:t> =  12 + 20 = 32</a:t>
            </a:r>
            <a:endParaRPr lang="en-US" sz="3200" dirty="0">
              <a:solidFill>
                <a:schemeClr val="bg1">
                  <a:lumMod val="95000"/>
                </a:schemeClr>
              </a:solidFill>
              <a:latin typeface="#9Slide03 Montserrat" panose="00000500000000000000" pitchFamily="2" charset="0"/>
            </a:endParaRPr>
          </a:p>
        </p:txBody>
      </p:sp>
      <p:graphicFrame>
        <p:nvGraphicFramePr>
          <p:cNvPr id="6" name="Table 6">
            <a:extLst>
              <a:ext uri="{FF2B5EF4-FFF2-40B4-BE49-F238E27FC236}">
                <a16:creationId xmlns:a16="http://schemas.microsoft.com/office/drawing/2014/main" id="{CB06EBB1-98CF-CE84-44CA-9FB6ED31E6DF}"/>
              </a:ext>
            </a:extLst>
          </p:cNvPr>
          <p:cNvGraphicFramePr>
            <a:graphicFrameLocks noGrp="1"/>
          </p:cNvGraphicFramePr>
          <p:nvPr>
            <p:extLst>
              <p:ext uri="{D42A27DB-BD31-4B8C-83A1-F6EECF244321}">
                <p14:modId xmlns:p14="http://schemas.microsoft.com/office/powerpoint/2010/main" val="1838880631"/>
              </p:ext>
            </p:extLst>
          </p:nvPr>
        </p:nvGraphicFramePr>
        <p:xfrm>
          <a:off x="1285228" y="3782830"/>
          <a:ext cx="12192000" cy="792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3136506"/>
                    </a:ext>
                  </a:extLst>
                </a:gridCol>
                <a:gridCol w="2032000">
                  <a:extLst>
                    <a:ext uri="{9D8B030D-6E8A-4147-A177-3AD203B41FA5}">
                      <a16:colId xmlns:a16="http://schemas.microsoft.com/office/drawing/2014/main" val="4011323161"/>
                    </a:ext>
                  </a:extLst>
                </a:gridCol>
                <a:gridCol w="2032000">
                  <a:extLst>
                    <a:ext uri="{9D8B030D-6E8A-4147-A177-3AD203B41FA5}">
                      <a16:colId xmlns:a16="http://schemas.microsoft.com/office/drawing/2014/main" val="1631499411"/>
                    </a:ext>
                  </a:extLst>
                </a:gridCol>
                <a:gridCol w="2032000">
                  <a:extLst>
                    <a:ext uri="{9D8B030D-6E8A-4147-A177-3AD203B41FA5}">
                      <a16:colId xmlns:a16="http://schemas.microsoft.com/office/drawing/2014/main" val="747468898"/>
                    </a:ext>
                  </a:extLst>
                </a:gridCol>
                <a:gridCol w="2032000">
                  <a:extLst>
                    <a:ext uri="{9D8B030D-6E8A-4147-A177-3AD203B41FA5}">
                      <a16:colId xmlns:a16="http://schemas.microsoft.com/office/drawing/2014/main" val="1487477913"/>
                    </a:ext>
                  </a:extLst>
                </a:gridCol>
                <a:gridCol w="2032000">
                  <a:extLst>
                    <a:ext uri="{9D8B030D-6E8A-4147-A177-3AD203B41FA5}">
                      <a16:colId xmlns:a16="http://schemas.microsoft.com/office/drawing/2014/main" val="2428464584"/>
                    </a:ext>
                  </a:extLst>
                </a:gridCol>
              </a:tblGrid>
              <a:tr h="370840">
                <a:tc>
                  <a:txBody>
                    <a:bodyPr/>
                    <a:lstStyle/>
                    <a:p>
                      <a:pPr algn="ctr"/>
                      <a:r>
                        <a:rPr lang="vi-VN" sz="2000" b="1" dirty="0">
                          <a:solidFill>
                            <a:schemeClr val="bg1"/>
                          </a:solidFill>
                          <a:latin typeface="#9Slide03 Montserrat" panose="00000500000000000000" pitchFamily="2" charset="0"/>
                        </a:rPr>
                        <a:t>PRICE ($)</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12</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20</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23</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40</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45</a:t>
                      </a:r>
                      <a:endParaRPr lang="en-US" sz="2000" b="1" dirty="0">
                        <a:solidFill>
                          <a:schemeClr val="bg1"/>
                        </a:solidFill>
                        <a:latin typeface="#9Slide03 Montserrat" panose="00000500000000000000" pitchFamily="2" charset="0"/>
                      </a:endParaRPr>
                    </a:p>
                  </a:txBody>
                  <a:tcPr>
                    <a:solidFill>
                      <a:srgbClr val="00A181"/>
                    </a:solidFill>
                  </a:tcPr>
                </a:tc>
                <a:extLst>
                  <a:ext uri="{0D108BD9-81ED-4DB2-BD59-A6C34878D82A}">
                    <a16:rowId xmlns:a16="http://schemas.microsoft.com/office/drawing/2014/main" val="546325827"/>
                  </a:ext>
                </a:extLst>
              </a:tr>
              <a:tr h="370840">
                <a:tc>
                  <a:txBody>
                    <a:bodyPr/>
                    <a:lstStyle/>
                    <a:p>
                      <a:pPr algn="ctr"/>
                      <a:r>
                        <a:rPr lang="vi-VN" sz="2000" b="1" dirty="0">
                          <a:solidFill>
                            <a:schemeClr val="bg1"/>
                          </a:solidFill>
                          <a:latin typeface="#9Slide03 Montserrat" panose="00000500000000000000" pitchFamily="2" charset="0"/>
                        </a:rPr>
                        <a:t>WEIGHT (</a:t>
                      </a:r>
                      <a:r>
                        <a:rPr lang="vi-VN" sz="2000" b="1" dirty="0" err="1">
                          <a:solidFill>
                            <a:schemeClr val="bg1"/>
                          </a:solidFill>
                          <a:latin typeface="#9Slide03 Montserrat" panose="00000500000000000000" pitchFamily="2" charset="0"/>
                        </a:rPr>
                        <a:t>Kg</a:t>
                      </a:r>
                      <a:r>
                        <a:rPr lang="vi-VN" sz="2000" b="1" dirty="0">
                          <a:solidFill>
                            <a:schemeClr val="bg1"/>
                          </a:solidFill>
                          <a:latin typeface="#9Slide03 Montserrat" panose="00000500000000000000" pitchFamily="2" charset="0"/>
                        </a:rPr>
                        <a:t>)</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30</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40</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50</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60</a:t>
                      </a:r>
                      <a:endParaRPr lang="en-US" sz="2000" b="1" dirty="0">
                        <a:solidFill>
                          <a:schemeClr val="bg1"/>
                        </a:solidFill>
                        <a:latin typeface="#9Slide03 Montserrat" panose="00000500000000000000" pitchFamily="2" charset="0"/>
                      </a:endParaRPr>
                    </a:p>
                  </a:txBody>
                  <a:tcPr>
                    <a:solidFill>
                      <a:srgbClr val="00A181"/>
                    </a:solidFill>
                  </a:tcPr>
                </a:tc>
                <a:tc>
                  <a:txBody>
                    <a:bodyPr/>
                    <a:lstStyle/>
                    <a:p>
                      <a:pPr algn="ctr"/>
                      <a:r>
                        <a:rPr lang="vi-VN" sz="2000" b="1" dirty="0">
                          <a:solidFill>
                            <a:schemeClr val="bg1"/>
                          </a:solidFill>
                          <a:latin typeface="#9Slide03 Montserrat" panose="00000500000000000000" pitchFamily="2" charset="0"/>
                        </a:rPr>
                        <a:t>70</a:t>
                      </a:r>
                      <a:endParaRPr lang="en-US" sz="2000" b="1" dirty="0">
                        <a:solidFill>
                          <a:schemeClr val="bg1"/>
                        </a:solidFill>
                        <a:latin typeface="#9Slide03 Montserrat" panose="00000500000000000000" pitchFamily="2" charset="0"/>
                      </a:endParaRPr>
                    </a:p>
                  </a:txBody>
                  <a:tcPr>
                    <a:solidFill>
                      <a:srgbClr val="00A181"/>
                    </a:solidFill>
                  </a:tcPr>
                </a:tc>
                <a:extLst>
                  <a:ext uri="{0D108BD9-81ED-4DB2-BD59-A6C34878D82A}">
                    <a16:rowId xmlns:a16="http://schemas.microsoft.com/office/drawing/2014/main" val="27986173"/>
                  </a:ext>
                </a:extLst>
              </a:tr>
            </a:tbl>
          </a:graphicData>
        </a:graphic>
      </p:graphicFrame>
    </p:spTree>
    <p:extLst>
      <p:ext uri="{BB962C8B-B14F-4D97-AF65-F5344CB8AC3E}">
        <p14:creationId xmlns:p14="http://schemas.microsoft.com/office/powerpoint/2010/main" val="3746898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18464" y="2770276"/>
            <a:ext cx="12573000" cy="1331134"/>
          </a:xfrm>
          <a:prstGeom prst="rect">
            <a:avLst/>
          </a:prstGeom>
        </p:spPr>
        <p:txBody>
          <a:bodyPr wrap="square" lIns="0" tIns="0" rIns="0" bIns="0" rtlCol="0" anchor="t">
            <a:spAutoFit/>
          </a:bodyPr>
          <a:lstStyle/>
          <a:p>
            <a:pPr marL="269874" lvl="1" algn="just">
              <a:lnSpc>
                <a:spcPct val="150000"/>
              </a:lnSpc>
            </a:pPr>
            <a:r>
              <a:rPr lang="vi-VN" sz="3200" dirty="0">
                <a:solidFill>
                  <a:schemeClr val="bg1">
                    <a:lumMod val="95000"/>
                  </a:schemeClr>
                </a:solidFill>
                <a:latin typeface="#9Slide03 Montserrat" panose="00000500000000000000" pitchFamily="2" charset="0"/>
              </a:rPr>
              <a:t>Ví dụ: Ba lô có sức chứa là 100kg và 5 đồ vật</a:t>
            </a:r>
          </a:p>
          <a:p>
            <a:pPr marL="269874" lvl="1" algn="just">
              <a:lnSpc>
                <a:spcPct val="150000"/>
              </a:lnSpc>
            </a:pPr>
            <a:endParaRPr lang="en-US" sz="2800" dirty="0">
              <a:solidFill>
                <a:schemeClr val="bg1">
                  <a:lumMod val="95000"/>
                </a:schemeClr>
              </a:solidFill>
              <a:latin typeface="#9Slide03 Montserrat" panose="00000500000000000000" pitchFamily="2" charset="0"/>
            </a:endParaRPr>
          </a:p>
        </p:txBody>
      </p:sp>
      <p:pic>
        <p:nvPicPr>
          <p:cNvPr id="2050" name="Picture 2" descr="Eureka Stock Illustrations – 6,551 Eureka Stock Illustrations, Vectors &amp;  Clipart - Dreamstime">
            <a:extLst>
              <a:ext uri="{FF2B5EF4-FFF2-40B4-BE49-F238E27FC236}">
                <a16:creationId xmlns:a16="http://schemas.microsoft.com/office/drawing/2014/main" id="{EDD61D43-9BE1-EC5D-EDB3-E9FDC38B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85254"/>
            <a:ext cx="4416758" cy="34671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4">
            <a:extLst>
              <a:ext uri="{FF2B5EF4-FFF2-40B4-BE49-F238E27FC236}">
                <a16:creationId xmlns:a16="http://schemas.microsoft.com/office/drawing/2014/main" id="{DA7B82D9-3E40-C408-9925-FC41F5380D87}"/>
              </a:ext>
            </a:extLst>
          </p:cNvPr>
          <p:cNvSpPr txBox="1"/>
          <p:nvPr/>
        </p:nvSpPr>
        <p:spPr>
          <a:xfrm>
            <a:off x="6400800" y="5981689"/>
            <a:ext cx="9448800" cy="2154436"/>
          </a:xfrm>
          <a:prstGeom prst="rect">
            <a:avLst/>
          </a:prstGeom>
        </p:spPr>
        <p:txBody>
          <a:bodyPr wrap="square" lIns="0" tIns="0" rIns="0" bIns="0" rtlCol="0" anchor="t">
            <a:spAutoFit/>
          </a:bodyPr>
          <a:lstStyle/>
          <a:p>
            <a:pPr marL="269874" lvl="1" algn="just">
              <a:lnSpc>
                <a:spcPct val="150000"/>
              </a:lnSpc>
            </a:pPr>
            <a:r>
              <a:rPr lang="vi-VN" sz="3200" dirty="0">
                <a:solidFill>
                  <a:schemeClr val="bg1">
                    <a:lumMod val="95000"/>
                  </a:schemeClr>
                </a:solidFill>
                <a:latin typeface="#9Slide03 Montserrat" panose="00000500000000000000" pitchFamily="2" charset="0"/>
              </a:rPr>
              <a:t>Cách 2: Chọn đồ vật có giá trị cao nhất trước</a:t>
            </a:r>
          </a:p>
          <a:p>
            <a:pPr marL="727074" lvl="1" indent="-457200" algn="just">
              <a:lnSpc>
                <a:spcPct val="150000"/>
              </a:lnSpc>
              <a:buFontTx/>
              <a:buChar char="-"/>
            </a:pPr>
            <a:r>
              <a:rPr lang="vi-VN" sz="3200" dirty="0" err="1">
                <a:solidFill>
                  <a:schemeClr val="bg1">
                    <a:lumMod val="95000"/>
                  </a:schemeClr>
                </a:solidFill>
                <a:latin typeface="#9Slide03 Montserrat" panose="00000500000000000000" pitchFamily="2" charset="0"/>
              </a:rPr>
              <a:t>Total</a:t>
            </a:r>
            <a:r>
              <a:rPr lang="vi-VN" sz="3200" dirty="0">
                <a:solidFill>
                  <a:schemeClr val="bg1">
                    <a:lumMod val="95000"/>
                  </a:schemeClr>
                </a:solidFill>
                <a:latin typeface="#9Slide03 Montserrat" panose="00000500000000000000" pitchFamily="2" charset="0"/>
              </a:rPr>
              <a:t> </a:t>
            </a:r>
            <a:r>
              <a:rPr lang="vi-VN" sz="3200" dirty="0" err="1">
                <a:solidFill>
                  <a:schemeClr val="bg1">
                    <a:lumMod val="95000"/>
                  </a:schemeClr>
                </a:solidFill>
                <a:latin typeface="#9Slide03 Montserrat" panose="00000500000000000000" pitchFamily="2" charset="0"/>
              </a:rPr>
              <a:t>weight</a:t>
            </a:r>
            <a:r>
              <a:rPr lang="vi-VN" sz="3200" dirty="0">
                <a:solidFill>
                  <a:schemeClr val="bg1">
                    <a:lumMod val="95000"/>
                  </a:schemeClr>
                </a:solidFill>
                <a:latin typeface="#9Slide03 Montserrat" panose="00000500000000000000" pitchFamily="2" charset="0"/>
              </a:rPr>
              <a:t> = 70 + 30 = 100</a:t>
            </a:r>
          </a:p>
          <a:p>
            <a:pPr marL="727074" lvl="1" indent="-457200" algn="just">
              <a:lnSpc>
                <a:spcPct val="150000"/>
              </a:lnSpc>
              <a:buFontTx/>
              <a:buChar char="-"/>
            </a:pPr>
            <a:r>
              <a:rPr lang="vi-VN" sz="3200" dirty="0" err="1">
                <a:solidFill>
                  <a:schemeClr val="bg1">
                    <a:lumMod val="95000"/>
                  </a:schemeClr>
                </a:solidFill>
                <a:latin typeface="#9Slide03 Montserrat" panose="00000500000000000000" pitchFamily="2" charset="0"/>
              </a:rPr>
              <a:t>Total</a:t>
            </a:r>
            <a:r>
              <a:rPr lang="vi-VN" sz="3200" dirty="0">
                <a:solidFill>
                  <a:schemeClr val="bg1">
                    <a:lumMod val="95000"/>
                  </a:schemeClr>
                </a:solidFill>
                <a:latin typeface="#9Slide03 Montserrat" panose="00000500000000000000" pitchFamily="2" charset="0"/>
              </a:rPr>
              <a:t> </a:t>
            </a:r>
            <a:r>
              <a:rPr lang="vi-VN" sz="3200" dirty="0" err="1">
                <a:solidFill>
                  <a:schemeClr val="bg1">
                    <a:lumMod val="95000"/>
                  </a:schemeClr>
                </a:solidFill>
                <a:latin typeface="#9Slide03 Montserrat" panose="00000500000000000000" pitchFamily="2" charset="0"/>
              </a:rPr>
              <a:t>value</a:t>
            </a:r>
            <a:r>
              <a:rPr lang="vi-VN" sz="3200" dirty="0">
                <a:solidFill>
                  <a:schemeClr val="bg1">
                    <a:lumMod val="95000"/>
                  </a:schemeClr>
                </a:solidFill>
                <a:latin typeface="#9Slide03 Montserrat" panose="00000500000000000000" pitchFamily="2" charset="0"/>
              </a:rPr>
              <a:t> =  45 + 12 = 57</a:t>
            </a:r>
            <a:endParaRPr lang="en-US" sz="3200" dirty="0">
              <a:solidFill>
                <a:schemeClr val="bg1">
                  <a:lumMod val="95000"/>
                </a:schemeClr>
              </a:solidFill>
              <a:latin typeface="#9Slide03 Montserrat" panose="00000500000000000000" pitchFamily="2" charset="0"/>
            </a:endParaRPr>
          </a:p>
        </p:txBody>
      </p:sp>
      <p:graphicFrame>
        <p:nvGraphicFramePr>
          <p:cNvPr id="6" name="Table 6">
            <a:extLst>
              <a:ext uri="{FF2B5EF4-FFF2-40B4-BE49-F238E27FC236}">
                <a16:creationId xmlns:a16="http://schemas.microsoft.com/office/drawing/2014/main" id="{CB06EBB1-98CF-CE84-44CA-9FB6ED31E6DF}"/>
              </a:ext>
            </a:extLst>
          </p:cNvPr>
          <p:cNvGraphicFramePr>
            <a:graphicFrameLocks noGrp="1"/>
          </p:cNvGraphicFramePr>
          <p:nvPr/>
        </p:nvGraphicFramePr>
        <p:xfrm>
          <a:off x="1285228" y="3782830"/>
          <a:ext cx="12192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3136506"/>
                    </a:ext>
                  </a:extLst>
                </a:gridCol>
                <a:gridCol w="2032000">
                  <a:extLst>
                    <a:ext uri="{9D8B030D-6E8A-4147-A177-3AD203B41FA5}">
                      <a16:colId xmlns:a16="http://schemas.microsoft.com/office/drawing/2014/main" val="4011323161"/>
                    </a:ext>
                  </a:extLst>
                </a:gridCol>
                <a:gridCol w="2032000">
                  <a:extLst>
                    <a:ext uri="{9D8B030D-6E8A-4147-A177-3AD203B41FA5}">
                      <a16:colId xmlns:a16="http://schemas.microsoft.com/office/drawing/2014/main" val="1631499411"/>
                    </a:ext>
                  </a:extLst>
                </a:gridCol>
                <a:gridCol w="2032000">
                  <a:extLst>
                    <a:ext uri="{9D8B030D-6E8A-4147-A177-3AD203B41FA5}">
                      <a16:colId xmlns:a16="http://schemas.microsoft.com/office/drawing/2014/main" val="747468898"/>
                    </a:ext>
                  </a:extLst>
                </a:gridCol>
                <a:gridCol w="2032000">
                  <a:extLst>
                    <a:ext uri="{9D8B030D-6E8A-4147-A177-3AD203B41FA5}">
                      <a16:colId xmlns:a16="http://schemas.microsoft.com/office/drawing/2014/main" val="1487477913"/>
                    </a:ext>
                  </a:extLst>
                </a:gridCol>
                <a:gridCol w="2032000">
                  <a:extLst>
                    <a:ext uri="{9D8B030D-6E8A-4147-A177-3AD203B41FA5}">
                      <a16:colId xmlns:a16="http://schemas.microsoft.com/office/drawing/2014/main" val="2428464584"/>
                    </a:ext>
                  </a:extLst>
                </a:gridCol>
              </a:tblGrid>
              <a:tr h="370840">
                <a:tc>
                  <a:txBody>
                    <a:bodyPr/>
                    <a:lstStyle/>
                    <a:p>
                      <a:pPr algn="ctr"/>
                      <a:r>
                        <a:rPr lang="vi-VN" b="1" dirty="0">
                          <a:solidFill>
                            <a:schemeClr val="bg1"/>
                          </a:solidFill>
                          <a:latin typeface="#9Slide03 Montserrat" panose="00000500000000000000" pitchFamily="2" charset="0"/>
                        </a:rPr>
                        <a:t>PRICE ($)</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12</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20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23</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40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45</a:t>
                      </a:r>
                      <a:endParaRPr lang="en-US" b="1" dirty="0">
                        <a:solidFill>
                          <a:schemeClr val="bg1"/>
                        </a:solidFill>
                        <a:latin typeface="#9Slide03 Montserrat" panose="00000500000000000000" pitchFamily="2" charset="0"/>
                      </a:endParaRPr>
                    </a:p>
                  </a:txBody>
                  <a:tcPr>
                    <a:solidFill>
                      <a:srgbClr val="00A181"/>
                    </a:solidFill>
                  </a:tcPr>
                </a:tc>
                <a:extLst>
                  <a:ext uri="{0D108BD9-81ED-4DB2-BD59-A6C34878D82A}">
                    <a16:rowId xmlns:a16="http://schemas.microsoft.com/office/drawing/2014/main" val="546325827"/>
                  </a:ext>
                </a:extLst>
              </a:tr>
              <a:tr h="370840">
                <a:tc>
                  <a:txBody>
                    <a:bodyPr/>
                    <a:lstStyle/>
                    <a:p>
                      <a:pPr algn="ctr"/>
                      <a:r>
                        <a:rPr lang="vi-VN" b="1" dirty="0">
                          <a:solidFill>
                            <a:schemeClr val="bg1"/>
                          </a:solidFill>
                          <a:latin typeface="#9Slide03 Montserrat" panose="00000500000000000000" pitchFamily="2" charset="0"/>
                        </a:rPr>
                        <a:t>WEIGHT (</a:t>
                      </a:r>
                      <a:r>
                        <a:rPr lang="vi-VN" b="1" dirty="0" err="1">
                          <a:solidFill>
                            <a:schemeClr val="bg1"/>
                          </a:solidFill>
                          <a:latin typeface="#9Slide03 Montserrat" panose="00000500000000000000" pitchFamily="2" charset="0"/>
                        </a:rPr>
                        <a:t>Kg</a:t>
                      </a:r>
                      <a:r>
                        <a:rPr lang="vi-VN" b="1" dirty="0">
                          <a:solidFill>
                            <a:schemeClr val="bg1"/>
                          </a:solidFill>
                          <a:latin typeface="#9Slide03 Montserrat" panose="00000500000000000000" pitchFamily="2" charset="0"/>
                        </a:rPr>
                        <a:t>)</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30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40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50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60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70</a:t>
                      </a:r>
                      <a:endParaRPr lang="en-US" b="1" dirty="0">
                        <a:solidFill>
                          <a:schemeClr val="bg1"/>
                        </a:solidFill>
                        <a:latin typeface="#9Slide03 Montserrat" panose="00000500000000000000" pitchFamily="2" charset="0"/>
                      </a:endParaRPr>
                    </a:p>
                  </a:txBody>
                  <a:tcPr>
                    <a:solidFill>
                      <a:srgbClr val="00A181"/>
                    </a:solidFill>
                  </a:tcPr>
                </a:tc>
                <a:extLst>
                  <a:ext uri="{0D108BD9-81ED-4DB2-BD59-A6C34878D82A}">
                    <a16:rowId xmlns:a16="http://schemas.microsoft.com/office/drawing/2014/main" val="27986173"/>
                  </a:ext>
                </a:extLst>
              </a:tr>
            </a:tbl>
          </a:graphicData>
        </a:graphic>
      </p:graphicFrame>
    </p:spTree>
    <p:extLst>
      <p:ext uri="{BB962C8B-B14F-4D97-AF65-F5344CB8AC3E}">
        <p14:creationId xmlns:p14="http://schemas.microsoft.com/office/powerpoint/2010/main" val="37981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18464" y="2770276"/>
            <a:ext cx="12573000" cy="1331134"/>
          </a:xfrm>
          <a:prstGeom prst="rect">
            <a:avLst/>
          </a:prstGeom>
        </p:spPr>
        <p:txBody>
          <a:bodyPr wrap="square" lIns="0" tIns="0" rIns="0" bIns="0" rtlCol="0" anchor="t">
            <a:spAutoFit/>
          </a:bodyPr>
          <a:lstStyle/>
          <a:p>
            <a:pPr marL="269874" lvl="1" algn="just">
              <a:lnSpc>
                <a:spcPct val="150000"/>
              </a:lnSpc>
            </a:pPr>
            <a:r>
              <a:rPr lang="vi-VN" sz="3200" dirty="0">
                <a:solidFill>
                  <a:schemeClr val="bg1">
                    <a:lumMod val="95000"/>
                  </a:schemeClr>
                </a:solidFill>
                <a:latin typeface="#9Slide03 Montserrat" panose="00000500000000000000" pitchFamily="2" charset="0"/>
              </a:rPr>
              <a:t>Ví dụ: Ba lô có sức chứa là 100kg và 5 đồ vật</a:t>
            </a:r>
          </a:p>
          <a:p>
            <a:pPr marL="269874" lvl="1" algn="just">
              <a:lnSpc>
                <a:spcPct val="150000"/>
              </a:lnSpc>
            </a:pPr>
            <a:endParaRPr lang="en-US" sz="2800" dirty="0">
              <a:solidFill>
                <a:schemeClr val="bg1">
                  <a:lumMod val="95000"/>
                </a:schemeClr>
              </a:solidFill>
              <a:latin typeface="#9Slide03 Montserrat" panose="00000500000000000000" pitchFamily="2" charset="0"/>
            </a:endParaRPr>
          </a:p>
        </p:txBody>
      </p:sp>
      <p:pic>
        <p:nvPicPr>
          <p:cNvPr id="2050" name="Picture 2" descr="Eureka Stock Illustrations – 6,551 Eureka Stock Illustrations, Vectors &amp;  Clipart - Dreamstime">
            <a:extLst>
              <a:ext uri="{FF2B5EF4-FFF2-40B4-BE49-F238E27FC236}">
                <a16:creationId xmlns:a16="http://schemas.microsoft.com/office/drawing/2014/main" id="{EDD61D43-9BE1-EC5D-EDB3-E9FDC38B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85254"/>
            <a:ext cx="4416758" cy="34671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4">
            <a:extLst>
              <a:ext uri="{FF2B5EF4-FFF2-40B4-BE49-F238E27FC236}">
                <a16:creationId xmlns:a16="http://schemas.microsoft.com/office/drawing/2014/main" id="{DA7B82D9-3E40-C408-9925-FC41F5380D87}"/>
              </a:ext>
            </a:extLst>
          </p:cNvPr>
          <p:cNvSpPr txBox="1"/>
          <p:nvPr/>
        </p:nvSpPr>
        <p:spPr>
          <a:xfrm>
            <a:off x="6400800" y="5981689"/>
            <a:ext cx="10896600" cy="2154436"/>
          </a:xfrm>
          <a:prstGeom prst="rect">
            <a:avLst/>
          </a:prstGeom>
        </p:spPr>
        <p:txBody>
          <a:bodyPr wrap="square" lIns="0" tIns="0" rIns="0" bIns="0" rtlCol="0" anchor="t">
            <a:spAutoFit/>
          </a:bodyPr>
          <a:lstStyle/>
          <a:p>
            <a:pPr marL="269874" lvl="1" algn="just">
              <a:lnSpc>
                <a:spcPct val="150000"/>
              </a:lnSpc>
            </a:pPr>
            <a:r>
              <a:rPr lang="vi-VN" sz="3200" dirty="0">
                <a:solidFill>
                  <a:schemeClr val="bg1">
                    <a:lumMod val="95000"/>
                  </a:schemeClr>
                </a:solidFill>
                <a:latin typeface="#9Slide03 Montserrat" panose="00000500000000000000" pitchFamily="2" charset="0"/>
              </a:rPr>
              <a:t>Cách </a:t>
            </a:r>
            <a:r>
              <a:rPr lang="en-US" sz="3200" dirty="0">
                <a:solidFill>
                  <a:schemeClr val="bg1">
                    <a:lumMod val="95000"/>
                  </a:schemeClr>
                </a:solidFill>
                <a:latin typeface="#9Slide03 Montserrat" panose="00000500000000000000" pitchFamily="2" charset="0"/>
              </a:rPr>
              <a:t>3</a:t>
            </a:r>
            <a:r>
              <a:rPr lang="vi-VN" sz="3200" dirty="0">
                <a:solidFill>
                  <a:schemeClr val="bg1">
                    <a:lumMod val="95000"/>
                  </a:schemeClr>
                </a:solidFill>
                <a:latin typeface="#9Slide03 Montserrat" panose="00000500000000000000" pitchFamily="2" charset="0"/>
              </a:rPr>
              <a:t>: Chọn đồ vật có </a:t>
            </a:r>
            <a:r>
              <a:rPr lang="vi-VN" sz="3200" dirty="0" err="1">
                <a:solidFill>
                  <a:schemeClr val="bg1">
                    <a:lumMod val="95000"/>
                  </a:schemeClr>
                </a:solidFill>
                <a:latin typeface="#9Slide03 Montserrat" panose="00000500000000000000" pitchFamily="2" charset="0"/>
              </a:rPr>
              <a:t>price</a:t>
            </a:r>
            <a:r>
              <a:rPr lang="vi-VN" sz="3200" dirty="0">
                <a:solidFill>
                  <a:schemeClr val="bg1">
                    <a:lumMod val="95000"/>
                  </a:schemeClr>
                </a:solidFill>
                <a:latin typeface="#9Slide03 Montserrat" panose="00000500000000000000" pitchFamily="2" charset="0"/>
              </a:rPr>
              <a:t> / </a:t>
            </a:r>
            <a:r>
              <a:rPr lang="vi-VN" sz="3200" dirty="0" err="1">
                <a:solidFill>
                  <a:schemeClr val="bg1">
                    <a:lumMod val="95000"/>
                  </a:schemeClr>
                </a:solidFill>
                <a:latin typeface="#9Slide03 Montserrat" panose="00000500000000000000" pitchFamily="2" charset="0"/>
              </a:rPr>
              <a:t>weight</a:t>
            </a:r>
            <a:r>
              <a:rPr lang="vi-VN" sz="3200" dirty="0">
                <a:solidFill>
                  <a:schemeClr val="bg1">
                    <a:lumMod val="95000"/>
                  </a:schemeClr>
                </a:solidFill>
                <a:latin typeface="#9Slide03 Montserrat" panose="00000500000000000000" pitchFamily="2" charset="0"/>
              </a:rPr>
              <a:t> cao nhất trước</a:t>
            </a:r>
          </a:p>
          <a:p>
            <a:pPr marL="727074" lvl="1" indent="-457200" algn="just">
              <a:lnSpc>
                <a:spcPct val="150000"/>
              </a:lnSpc>
              <a:buFontTx/>
              <a:buChar char="-"/>
            </a:pPr>
            <a:r>
              <a:rPr lang="vi-VN" sz="3200" dirty="0" err="1">
                <a:solidFill>
                  <a:schemeClr val="bg1">
                    <a:lumMod val="95000"/>
                  </a:schemeClr>
                </a:solidFill>
                <a:latin typeface="#9Slide03 Montserrat" panose="00000500000000000000" pitchFamily="2" charset="0"/>
              </a:rPr>
              <a:t>Total</a:t>
            </a:r>
            <a:r>
              <a:rPr lang="vi-VN" sz="3200" dirty="0">
                <a:solidFill>
                  <a:schemeClr val="bg1">
                    <a:lumMod val="95000"/>
                  </a:schemeClr>
                </a:solidFill>
                <a:latin typeface="#9Slide03 Montserrat" panose="00000500000000000000" pitchFamily="2" charset="0"/>
              </a:rPr>
              <a:t> </a:t>
            </a:r>
            <a:r>
              <a:rPr lang="vi-VN" sz="3200" dirty="0" err="1">
                <a:solidFill>
                  <a:schemeClr val="bg1">
                    <a:lumMod val="95000"/>
                  </a:schemeClr>
                </a:solidFill>
                <a:latin typeface="#9Slide03 Montserrat" panose="00000500000000000000" pitchFamily="2" charset="0"/>
              </a:rPr>
              <a:t>weight</a:t>
            </a:r>
            <a:r>
              <a:rPr lang="vi-VN" sz="3200" dirty="0">
                <a:solidFill>
                  <a:schemeClr val="bg1">
                    <a:lumMod val="95000"/>
                  </a:schemeClr>
                </a:solidFill>
                <a:latin typeface="#9Slide03 Montserrat" panose="00000500000000000000" pitchFamily="2" charset="0"/>
              </a:rPr>
              <a:t> = </a:t>
            </a:r>
            <a:r>
              <a:rPr lang="en-US" sz="3200" dirty="0">
                <a:solidFill>
                  <a:schemeClr val="bg1">
                    <a:lumMod val="95000"/>
                  </a:schemeClr>
                </a:solidFill>
                <a:latin typeface="#9Slide03 Montserrat" panose="00000500000000000000" pitchFamily="2" charset="0"/>
              </a:rPr>
              <a:t>60 + 40 = 100</a:t>
            </a:r>
          </a:p>
          <a:p>
            <a:pPr marL="727074" lvl="1" indent="-457200" algn="just">
              <a:lnSpc>
                <a:spcPct val="150000"/>
              </a:lnSpc>
              <a:buFontTx/>
              <a:buChar char="-"/>
            </a:pPr>
            <a:r>
              <a:rPr lang="vi-VN" sz="3200" dirty="0" err="1">
                <a:solidFill>
                  <a:schemeClr val="bg1">
                    <a:lumMod val="95000"/>
                  </a:schemeClr>
                </a:solidFill>
                <a:latin typeface="#9Slide03 Montserrat" panose="00000500000000000000" pitchFamily="2" charset="0"/>
              </a:rPr>
              <a:t>Total</a:t>
            </a:r>
            <a:r>
              <a:rPr lang="vi-VN" sz="3200" dirty="0">
                <a:solidFill>
                  <a:schemeClr val="bg1">
                    <a:lumMod val="95000"/>
                  </a:schemeClr>
                </a:solidFill>
                <a:latin typeface="#9Slide03 Montserrat" panose="00000500000000000000" pitchFamily="2" charset="0"/>
              </a:rPr>
              <a:t> </a:t>
            </a:r>
            <a:r>
              <a:rPr lang="vi-VN" sz="3200" dirty="0" err="1">
                <a:solidFill>
                  <a:schemeClr val="bg1">
                    <a:lumMod val="95000"/>
                  </a:schemeClr>
                </a:solidFill>
                <a:latin typeface="#9Slide03 Montserrat" panose="00000500000000000000" pitchFamily="2" charset="0"/>
              </a:rPr>
              <a:t>value</a:t>
            </a:r>
            <a:r>
              <a:rPr lang="vi-VN" sz="3200" dirty="0">
                <a:solidFill>
                  <a:schemeClr val="bg1">
                    <a:lumMod val="95000"/>
                  </a:schemeClr>
                </a:solidFill>
                <a:latin typeface="#9Slide03 Montserrat" panose="00000500000000000000" pitchFamily="2" charset="0"/>
              </a:rPr>
              <a:t> =  4</a:t>
            </a:r>
            <a:r>
              <a:rPr lang="en-US" sz="3200" dirty="0">
                <a:solidFill>
                  <a:schemeClr val="bg1">
                    <a:lumMod val="95000"/>
                  </a:schemeClr>
                </a:solidFill>
                <a:latin typeface="#9Slide03 Montserrat" panose="00000500000000000000" pitchFamily="2" charset="0"/>
              </a:rPr>
              <a:t>0</a:t>
            </a:r>
            <a:r>
              <a:rPr lang="vi-VN" sz="3200" dirty="0">
                <a:solidFill>
                  <a:schemeClr val="bg1">
                    <a:lumMod val="95000"/>
                  </a:schemeClr>
                </a:solidFill>
                <a:latin typeface="#9Slide03 Montserrat" panose="00000500000000000000" pitchFamily="2" charset="0"/>
              </a:rPr>
              <a:t> + </a:t>
            </a:r>
            <a:r>
              <a:rPr lang="en-US" sz="3200" dirty="0">
                <a:solidFill>
                  <a:schemeClr val="bg1">
                    <a:lumMod val="95000"/>
                  </a:schemeClr>
                </a:solidFill>
                <a:latin typeface="#9Slide03 Montserrat" panose="00000500000000000000" pitchFamily="2" charset="0"/>
              </a:rPr>
              <a:t>20</a:t>
            </a:r>
            <a:r>
              <a:rPr lang="vi-VN" sz="3200" dirty="0">
                <a:solidFill>
                  <a:schemeClr val="bg1">
                    <a:lumMod val="95000"/>
                  </a:schemeClr>
                </a:solidFill>
                <a:latin typeface="#9Slide03 Montserrat" panose="00000500000000000000" pitchFamily="2" charset="0"/>
              </a:rPr>
              <a:t> = </a:t>
            </a:r>
            <a:r>
              <a:rPr lang="en-US" sz="3200" dirty="0">
                <a:solidFill>
                  <a:schemeClr val="bg1">
                    <a:lumMod val="95000"/>
                  </a:schemeClr>
                </a:solidFill>
                <a:latin typeface="#9Slide03 Montserrat" panose="00000500000000000000" pitchFamily="2" charset="0"/>
              </a:rPr>
              <a:t>60</a:t>
            </a:r>
          </a:p>
        </p:txBody>
      </p:sp>
      <p:graphicFrame>
        <p:nvGraphicFramePr>
          <p:cNvPr id="6" name="Table 6">
            <a:extLst>
              <a:ext uri="{FF2B5EF4-FFF2-40B4-BE49-F238E27FC236}">
                <a16:creationId xmlns:a16="http://schemas.microsoft.com/office/drawing/2014/main" id="{CB06EBB1-98CF-CE84-44CA-9FB6ED31E6DF}"/>
              </a:ext>
            </a:extLst>
          </p:cNvPr>
          <p:cNvGraphicFramePr>
            <a:graphicFrameLocks noGrp="1"/>
          </p:cNvGraphicFramePr>
          <p:nvPr/>
        </p:nvGraphicFramePr>
        <p:xfrm>
          <a:off x="1285228" y="3782830"/>
          <a:ext cx="12192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3136506"/>
                    </a:ext>
                  </a:extLst>
                </a:gridCol>
                <a:gridCol w="2032000">
                  <a:extLst>
                    <a:ext uri="{9D8B030D-6E8A-4147-A177-3AD203B41FA5}">
                      <a16:colId xmlns:a16="http://schemas.microsoft.com/office/drawing/2014/main" val="4011323161"/>
                    </a:ext>
                  </a:extLst>
                </a:gridCol>
                <a:gridCol w="2032000">
                  <a:extLst>
                    <a:ext uri="{9D8B030D-6E8A-4147-A177-3AD203B41FA5}">
                      <a16:colId xmlns:a16="http://schemas.microsoft.com/office/drawing/2014/main" val="1631499411"/>
                    </a:ext>
                  </a:extLst>
                </a:gridCol>
                <a:gridCol w="2032000">
                  <a:extLst>
                    <a:ext uri="{9D8B030D-6E8A-4147-A177-3AD203B41FA5}">
                      <a16:colId xmlns:a16="http://schemas.microsoft.com/office/drawing/2014/main" val="747468898"/>
                    </a:ext>
                  </a:extLst>
                </a:gridCol>
                <a:gridCol w="2032000">
                  <a:extLst>
                    <a:ext uri="{9D8B030D-6E8A-4147-A177-3AD203B41FA5}">
                      <a16:colId xmlns:a16="http://schemas.microsoft.com/office/drawing/2014/main" val="1487477913"/>
                    </a:ext>
                  </a:extLst>
                </a:gridCol>
                <a:gridCol w="2032000">
                  <a:extLst>
                    <a:ext uri="{9D8B030D-6E8A-4147-A177-3AD203B41FA5}">
                      <a16:colId xmlns:a16="http://schemas.microsoft.com/office/drawing/2014/main" val="2428464584"/>
                    </a:ext>
                  </a:extLst>
                </a:gridCol>
              </a:tblGrid>
              <a:tr h="370840">
                <a:tc>
                  <a:txBody>
                    <a:bodyPr/>
                    <a:lstStyle/>
                    <a:p>
                      <a:pPr algn="ctr"/>
                      <a:r>
                        <a:rPr lang="vi-VN" b="1" dirty="0">
                          <a:solidFill>
                            <a:schemeClr val="bg1"/>
                          </a:solidFill>
                          <a:latin typeface="#9Slide03 Montserrat" panose="00000500000000000000" pitchFamily="2" charset="0"/>
                        </a:rPr>
                        <a:t>PRICE ($)</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12</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20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23</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40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45</a:t>
                      </a:r>
                      <a:endParaRPr lang="en-US" b="1" dirty="0">
                        <a:solidFill>
                          <a:schemeClr val="bg1"/>
                        </a:solidFill>
                        <a:latin typeface="#9Slide03 Montserrat" panose="00000500000000000000" pitchFamily="2" charset="0"/>
                      </a:endParaRPr>
                    </a:p>
                  </a:txBody>
                  <a:tcPr>
                    <a:solidFill>
                      <a:srgbClr val="00A181"/>
                    </a:solidFill>
                  </a:tcPr>
                </a:tc>
                <a:extLst>
                  <a:ext uri="{0D108BD9-81ED-4DB2-BD59-A6C34878D82A}">
                    <a16:rowId xmlns:a16="http://schemas.microsoft.com/office/drawing/2014/main" val="546325827"/>
                  </a:ext>
                </a:extLst>
              </a:tr>
              <a:tr h="370840">
                <a:tc>
                  <a:txBody>
                    <a:bodyPr/>
                    <a:lstStyle/>
                    <a:p>
                      <a:pPr algn="ctr"/>
                      <a:r>
                        <a:rPr lang="vi-VN" b="1" dirty="0">
                          <a:solidFill>
                            <a:schemeClr val="bg1"/>
                          </a:solidFill>
                          <a:latin typeface="#9Slide03 Montserrat" panose="00000500000000000000" pitchFamily="2" charset="0"/>
                        </a:rPr>
                        <a:t>WEIGHT (</a:t>
                      </a:r>
                      <a:r>
                        <a:rPr lang="vi-VN" b="1" dirty="0" err="1">
                          <a:solidFill>
                            <a:schemeClr val="bg1"/>
                          </a:solidFill>
                          <a:latin typeface="#9Slide03 Montserrat" panose="00000500000000000000" pitchFamily="2" charset="0"/>
                        </a:rPr>
                        <a:t>Kg</a:t>
                      </a:r>
                      <a:r>
                        <a:rPr lang="vi-VN" b="1" dirty="0">
                          <a:solidFill>
                            <a:schemeClr val="bg1"/>
                          </a:solidFill>
                          <a:latin typeface="#9Slide03 Montserrat" panose="00000500000000000000" pitchFamily="2" charset="0"/>
                        </a:rPr>
                        <a:t>)</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30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40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50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60</a:t>
                      </a:r>
                      <a:endParaRPr lang="en-US" b="1" dirty="0">
                        <a:solidFill>
                          <a:schemeClr val="bg1"/>
                        </a:solidFill>
                        <a:latin typeface="#9Slide03 Montserrat" panose="00000500000000000000" pitchFamily="2" charset="0"/>
                      </a:endParaRPr>
                    </a:p>
                  </a:txBody>
                  <a:tcPr>
                    <a:solidFill>
                      <a:srgbClr val="00A181"/>
                    </a:solidFill>
                  </a:tcPr>
                </a:tc>
                <a:tc>
                  <a:txBody>
                    <a:bodyPr/>
                    <a:lstStyle/>
                    <a:p>
                      <a:pPr algn="ctr"/>
                      <a:r>
                        <a:rPr lang="vi-VN" b="1" dirty="0">
                          <a:solidFill>
                            <a:schemeClr val="bg1"/>
                          </a:solidFill>
                          <a:latin typeface="#9Slide03 Montserrat" panose="00000500000000000000" pitchFamily="2" charset="0"/>
                        </a:rPr>
                        <a:t>70</a:t>
                      </a:r>
                      <a:endParaRPr lang="en-US" b="1" dirty="0">
                        <a:solidFill>
                          <a:schemeClr val="bg1"/>
                        </a:solidFill>
                        <a:latin typeface="#9Slide03 Montserrat" panose="00000500000000000000" pitchFamily="2" charset="0"/>
                      </a:endParaRPr>
                    </a:p>
                  </a:txBody>
                  <a:tcPr>
                    <a:solidFill>
                      <a:srgbClr val="00A181"/>
                    </a:solidFill>
                  </a:tcPr>
                </a:tc>
                <a:extLst>
                  <a:ext uri="{0D108BD9-81ED-4DB2-BD59-A6C34878D82A}">
                    <a16:rowId xmlns:a16="http://schemas.microsoft.com/office/drawing/2014/main" val="27986173"/>
                  </a:ext>
                </a:extLst>
              </a:tr>
            </a:tbl>
          </a:graphicData>
        </a:graphic>
      </p:graphicFrame>
    </p:spTree>
    <p:extLst>
      <p:ext uri="{BB962C8B-B14F-4D97-AF65-F5344CB8AC3E}">
        <p14:creationId xmlns:p14="http://schemas.microsoft.com/office/powerpoint/2010/main" val="249010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133600" y="2907363"/>
            <a:ext cx="15855596" cy="2055267"/>
            <a:chOff x="-1" y="1727200"/>
            <a:chExt cx="21140794" cy="2740356"/>
          </a:xfrm>
        </p:grpSpPr>
        <p:sp>
          <p:nvSpPr>
            <p:cNvPr id="3" name="TextBox 3"/>
            <p:cNvSpPr txBox="1"/>
            <p:nvPr/>
          </p:nvSpPr>
          <p:spPr>
            <a:xfrm>
              <a:off x="-1" y="3734131"/>
              <a:ext cx="19688481" cy="733425"/>
            </a:xfrm>
            <a:prstGeom prst="rect">
              <a:avLst/>
            </a:prstGeom>
          </p:spPr>
          <p:txBody>
            <a:bodyPr lIns="0" tIns="0" rIns="0" bIns="0" rtlCol="0" anchor="t">
              <a:spAutoFit/>
            </a:bodyPr>
            <a:lstStyle/>
            <a:p>
              <a:pPr>
                <a:lnSpc>
                  <a:spcPts val="4320"/>
                </a:lnSpc>
                <a:spcBef>
                  <a:spcPct val="0"/>
                </a:spcBef>
              </a:pPr>
              <a:r>
                <a:rPr lang="en-US" sz="3600" dirty="0" err="1">
                  <a:solidFill>
                    <a:srgbClr val="F4F4F4"/>
                  </a:solidFill>
                  <a:latin typeface="Fira Sans Medium"/>
                </a:rPr>
                <a:t>Kỹ</a:t>
              </a:r>
              <a:r>
                <a:rPr lang="en-US" sz="3600" dirty="0">
                  <a:solidFill>
                    <a:srgbClr val="F4F4F4"/>
                  </a:solidFill>
                  <a:latin typeface="Fira Sans Medium"/>
                </a:rPr>
                <a:t> </a:t>
              </a:r>
              <a:r>
                <a:rPr lang="en-US" sz="3600" dirty="0" err="1">
                  <a:solidFill>
                    <a:srgbClr val="F4F4F4"/>
                  </a:solidFill>
                  <a:latin typeface="Fira Sans Medium"/>
                </a:rPr>
                <a:t>thuật</a:t>
              </a:r>
              <a:r>
                <a:rPr lang="en-US" sz="3600" dirty="0">
                  <a:solidFill>
                    <a:srgbClr val="F4F4F4"/>
                  </a:solidFill>
                  <a:latin typeface="Fira Sans Medium"/>
                </a:rPr>
                <a:t> </a:t>
              </a:r>
              <a:r>
                <a:rPr lang="en-US" sz="3600" dirty="0" err="1">
                  <a:solidFill>
                    <a:srgbClr val="F4F4F4"/>
                  </a:solidFill>
                  <a:latin typeface="Fira Sans Medium"/>
                </a:rPr>
                <a:t>tham</a:t>
              </a:r>
              <a:r>
                <a:rPr lang="en-US" sz="3600" dirty="0">
                  <a:solidFill>
                    <a:srgbClr val="F4F4F4"/>
                  </a:solidFill>
                  <a:latin typeface="Fira Sans Medium"/>
                </a:rPr>
                <a:t> </a:t>
              </a:r>
              <a:r>
                <a:rPr lang="en-US" sz="3600" dirty="0" err="1">
                  <a:solidFill>
                    <a:srgbClr val="F4F4F4"/>
                  </a:solidFill>
                  <a:latin typeface="Fira Sans Medium"/>
                </a:rPr>
                <a:t>ăn</a:t>
              </a:r>
              <a:endParaRPr lang="en-US" sz="3600" dirty="0">
                <a:solidFill>
                  <a:srgbClr val="F4F4F4"/>
                </a:solidFill>
                <a:latin typeface="Fira Sans Medium"/>
              </a:endParaRPr>
            </a:p>
          </p:txBody>
        </p:sp>
        <p:sp>
          <p:nvSpPr>
            <p:cNvPr id="4" name="TextBox 4"/>
            <p:cNvSpPr txBox="1"/>
            <p:nvPr/>
          </p:nvSpPr>
          <p:spPr>
            <a:xfrm>
              <a:off x="0" y="1727200"/>
              <a:ext cx="21140793" cy="2074243"/>
            </a:xfrm>
            <a:prstGeom prst="rect">
              <a:avLst/>
            </a:prstGeom>
          </p:spPr>
          <p:txBody>
            <a:bodyPr wrap="square" lIns="0" tIns="0" rIns="0" bIns="0" rtlCol="0" anchor="t">
              <a:spAutoFit/>
            </a:bodyPr>
            <a:lstStyle/>
            <a:p>
              <a:pPr>
                <a:lnSpc>
                  <a:spcPts val="12480"/>
                </a:lnSpc>
              </a:pPr>
              <a:r>
                <a:rPr lang="en-US" sz="10400" dirty="0">
                  <a:solidFill>
                    <a:srgbClr val="A4E473"/>
                  </a:solidFill>
                  <a:latin typeface="Fira Sans Medium"/>
                </a:rPr>
                <a:t>PHẦN IV: </a:t>
              </a:r>
              <a:r>
                <a:rPr lang="en-US" sz="10400" dirty="0" err="1">
                  <a:solidFill>
                    <a:srgbClr val="A4E473"/>
                  </a:solidFill>
                  <a:latin typeface="Fira Sans Medium"/>
                </a:rPr>
                <a:t>Ưu</a:t>
              </a:r>
              <a:r>
                <a:rPr lang="en-US" sz="10400" dirty="0">
                  <a:solidFill>
                    <a:srgbClr val="A4E473"/>
                  </a:solidFill>
                  <a:latin typeface="Fira Sans Medium"/>
                </a:rPr>
                <a:t> – </a:t>
              </a:r>
              <a:r>
                <a:rPr lang="vi-VN" sz="10400" dirty="0">
                  <a:solidFill>
                    <a:srgbClr val="A4E473"/>
                  </a:solidFill>
                  <a:latin typeface="Fira Sans Medium"/>
                </a:rPr>
                <a:t>N</a:t>
              </a:r>
              <a:r>
                <a:rPr lang="en-US" sz="10400" dirty="0" err="1">
                  <a:solidFill>
                    <a:srgbClr val="A4E473"/>
                  </a:solidFill>
                  <a:latin typeface="Fira Sans Medium"/>
                </a:rPr>
                <a:t>hược</a:t>
              </a:r>
              <a:r>
                <a:rPr lang="en-US" sz="10400" dirty="0">
                  <a:solidFill>
                    <a:srgbClr val="A4E473"/>
                  </a:solidFill>
                  <a:latin typeface="Fira Sans Medium"/>
                </a:rPr>
                <a:t> </a:t>
              </a:r>
              <a:r>
                <a:rPr lang="en-US" sz="10400" dirty="0" err="1">
                  <a:solidFill>
                    <a:srgbClr val="A4E473"/>
                  </a:solidFill>
                  <a:latin typeface="Fira Sans Medium"/>
                </a:rPr>
                <a:t>điểm</a:t>
              </a:r>
              <a:endParaRPr lang="en-US" sz="10400" dirty="0">
                <a:solidFill>
                  <a:srgbClr val="A4E473"/>
                </a:solidFill>
                <a:latin typeface="Fira Sans Medium"/>
              </a:endParaRP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205570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089" y="1379810"/>
            <a:ext cx="8272402" cy="1269835"/>
          </a:xfrm>
          <a:prstGeom prst="rect">
            <a:avLst/>
          </a:prstGeom>
        </p:spPr>
        <p:txBody>
          <a:bodyPr wrap="square" lIns="0" tIns="0" rIns="0" bIns="0" rtlCol="0" anchor="t">
            <a:spAutoFit/>
          </a:bodyPr>
          <a:lstStyle/>
          <a:p>
            <a:pPr>
              <a:lnSpc>
                <a:spcPts val="10199"/>
              </a:lnSpc>
              <a:spcBef>
                <a:spcPct val="0"/>
              </a:spcBef>
            </a:pPr>
            <a:r>
              <a:rPr lang="vi-VN" sz="8000" spc="-84" dirty="0">
                <a:solidFill>
                  <a:srgbClr val="000000"/>
                </a:solidFill>
                <a:latin typeface="Fira Sans Medium"/>
              </a:rPr>
              <a:t>Ưu - nhược </a:t>
            </a:r>
            <a:r>
              <a:rPr lang="vi-VN" sz="7200" spc="-84" dirty="0">
                <a:solidFill>
                  <a:srgbClr val="000000"/>
                </a:solidFill>
                <a:latin typeface="Fira Sans Medium"/>
              </a:rPr>
              <a:t>điểm</a:t>
            </a:r>
            <a:r>
              <a:rPr lang="vi-VN" sz="8000" spc="-84" dirty="0">
                <a:solidFill>
                  <a:srgbClr val="000000"/>
                </a:solidFill>
                <a:latin typeface="Fira Sans Medium"/>
              </a:rPr>
              <a:t> </a:t>
            </a:r>
            <a:endParaRPr lang="en-US" sz="8000" spc="-84" dirty="0">
              <a:solidFill>
                <a:srgbClr val="000000"/>
              </a:solidFill>
              <a:latin typeface="Fira Sans Medium"/>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4" y="7795448"/>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4" name="Group 14"/>
          <p:cNvGrpSpPr/>
          <p:nvPr/>
        </p:nvGrpSpPr>
        <p:grpSpPr>
          <a:xfrm>
            <a:off x="8664833" y="2997585"/>
            <a:ext cx="8272402" cy="1880414"/>
            <a:chOff x="0" y="-1249443"/>
            <a:chExt cx="11029869" cy="2507219"/>
          </a:xfrm>
        </p:grpSpPr>
        <p:sp>
          <p:nvSpPr>
            <p:cNvPr id="15" name="TextBox 15"/>
            <p:cNvSpPr txBox="1"/>
            <p:nvPr/>
          </p:nvSpPr>
          <p:spPr>
            <a:xfrm>
              <a:off x="0" y="-1249443"/>
              <a:ext cx="11029869" cy="768928"/>
            </a:xfrm>
            <a:prstGeom prst="rect">
              <a:avLst/>
            </a:prstGeom>
          </p:spPr>
          <p:txBody>
            <a:bodyPr lIns="0" tIns="0" rIns="0" bIns="0" rtlCol="0" anchor="t">
              <a:spAutoFit/>
            </a:bodyPr>
            <a:lstStyle/>
            <a:p>
              <a:pPr>
                <a:lnSpc>
                  <a:spcPts val="4320"/>
                </a:lnSpc>
                <a:spcBef>
                  <a:spcPct val="0"/>
                </a:spcBef>
              </a:pPr>
              <a:r>
                <a:rPr lang="vi-VN" sz="4800" dirty="0">
                  <a:solidFill>
                    <a:srgbClr val="004651"/>
                  </a:solidFill>
                  <a:latin typeface="Fira Sans Medium"/>
                </a:rPr>
                <a:t>Ưu điểm</a:t>
              </a:r>
              <a:endParaRPr lang="en-US" sz="4800" dirty="0">
                <a:solidFill>
                  <a:srgbClr val="004651"/>
                </a:solidFill>
                <a:latin typeface="Fira Sans Medium"/>
              </a:endParaRPr>
            </a:p>
          </p:txBody>
        </p:sp>
        <p:sp>
          <p:nvSpPr>
            <p:cNvPr id="16" name="TextBox 16"/>
            <p:cNvSpPr txBox="1"/>
            <p:nvPr/>
          </p:nvSpPr>
          <p:spPr>
            <a:xfrm>
              <a:off x="0" y="-393959"/>
              <a:ext cx="11029869" cy="1651735"/>
            </a:xfrm>
            <a:prstGeom prst="rect">
              <a:avLst/>
            </a:prstGeom>
          </p:spPr>
          <p:txBody>
            <a:bodyPr lIns="0" tIns="0" rIns="0" bIns="0" rtlCol="0" anchor="t">
              <a:spAutoFit/>
            </a:bodyPr>
            <a:lstStyle/>
            <a:p>
              <a:pPr marL="342900" indent="-342900">
                <a:lnSpc>
                  <a:spcPct val="15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Đơn giản, dễ cài đặt</a:t>
              </a:r>
            </a:p>
            <a:p>
              <a:pPr marL="342900" indent="-342900">
                <a:lnSpc>
                  <a:spcPct val="15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Tốc độ nhanh</a:t>
              </a:r>
              <a:endParaRPr lang="en-US" sz="2800" dirty="0">
                <a:solidFill>
                  <a:srgbClr val="000000"/>
                </a:solidFill>
                <a:latin typeface="#9Slide03 Montserrat" panose="00000500000000000000" pitchFamily="2" charset="0"/>
              </a:endParaRPr>
            </a:p>
          </p:txBody>
        </p:sp>
      </p:grpSp>
      <p:grpSp>
        <p:nvGrpSpPr>
          <p:cNvPr id="17" name="Group 17"/>
          <p:cNvGrpSpPr/>
          <p:nvPr/>
        </p:nvGrpSpPr>
        <p:grpSpPr>
          <a:xfrm>
            <a:off x="8664833" y="5563172"/>
            <a:ext cx="8272402" cy="4151189"/>
            <a:chOff x="0" y="-9525"/>
            <a:chExt cx="11029869" cy="5534918"/>
          </a:xfrm>
        </p:grpSpPr>
        <p:sp>
          <p:nvSpPr>
            <p:cNvPr id="18" name="TextBox 18"/>
            <p:cNvSpPr txBox="1"/>
            <p:nvPr/>
          </p:nvSpPr>
          <p:spPr>
            <a:xfrm>
              <a:off x="0" y="-9525"/>
              <a:ext cx="11029869" cy="768928"/>
            </a:xfrm>
            <a:prstGeom prst="rect">
              <a:avLst/>
            </a:prstGeom>
          </p:spPr>
          <p:txBody>
            <a:bodyPr lIns="0" tIns="0" rIns="0" bIns="0" rtlCol="0" anchor="t">
              <a:spAutoFit/>
            </a:bodyPr>
            <a:lstStyle/>
            <a:p>
              <a:pPr>
                <a:lnSpc>
                  <a:spcPts val="4320"/>
                </a:lnSpc>
                <a:spcBef>
                  <a:spcPct val="0"/>
                </a:spcBef>
              </a:pPr>
              <a:r>
                <a:rPr lang="vi-VN" sz="4800" dirty="0">
                  <a:solidFill>
                    <a:srgbClr val="004651"/>
                  </a:solidFill>
                  <a:latin typeface="Fira Sans Medium"/>
                </a:rPr>
                <a:t>Nhược điểm</a:t>
              </a:r>
              <a:endParaRPr lang="en-US" sz="4800" dirty="0">
                <a:solidFill>
                  <a:srgbClr val="004651"/>
                </a:solidFill>
                <a:latin typeface="Fira Sans Medium"/>
              </a:endParaRPr>
            </a:p>
          </p:txBody>
        </p:sp>
        <p:sp>
          <p:nvSpPr>
            <p:cNvPr id="19" name="TextBox 19"/>
            <p:cNvSpPr txBox="1"/>
            <p:nvPr/>
          </p:nvSpPr>
          <p:spPr>
            <a:xfrm>
              <a:off x="0" y="1072892"/>
              <a:ext cx="11029869" cy="4452501"/>
            </a:xfrm>
            <a:prstGeom prst="rect">
              <a:avLst/>
            </a:prstGeom>
          </p:spPr>
          <p:txBody>
            <a:bodyPr lIns="0" tIns="0" rIns="0" bIns="0" rtlCol="0" anchor="t">
              <a:spAutoFit/>
            </a:bodyPr>
            <a:lstStyle/>
            <a:p>
              <a:pPr marL="342900" indent="-3429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Chưa chắc cho lời giải chính xác, không phải luôn chấp nhận được</a:t>
              </a:r>
            </a:p>
            <a:p>
              <a:pPr marL="342900" indent="-3429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Khó chứng minh tính đúng, nếu chứng minh được thì nó là thuật toán</a:t>
              </a:r>
              <a:endParaRPr lang="en-US" sz="2800" dirty="0">
                <a:solidFill>
                  <a:srgbClr val="000000"/>
                </a:solidFill>
                <a:latin typeface="#9Slide03 Montserrat" panose="00000500000000000000" pitchFamily="2" charset="0"/>
              </a:endParaRPr>
            </a:p>
          </p:txBody>
        </p:sp>
      </p:grpSp>
      <p:sp>
        <p:nvSpPr>
          <p:cNvPr id="22" name="AutoShape 22"/>
          <p:cNvSpPr/>
          <p:nvPr/>
        </p:nvSpPr>
        <p:spPr>
          <a:xfrm>
            <a:off x="8664833" y="5084089"/>
            <a:ext cx="8272402" cy="0"/>
          </a:xfrm>
          <a:prstGeom prst="line">
            <a:avLst/>
          </a:prstGeom>
          <a:ln w="9525" cap="flat">
            <a:solidFill>
              <a:srgbClr val="000000"/>
            </a:solidFill>
            <a:prstDash val="solid"/>
            <a:headEnd type="none" w="sm" len="sm"/>
            <a:tailEnd type="none" w="sm" len="sm"/>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088" y="1379810"/>
            <a:ext cx="11907911" cy="1252907"/>
          </a:xfrm>
          <a:prstGeom prst="rect">
            <a:avLst/>
          </a:prstGeom>
        </p:spPr>
        <p:txBody>
          <a:bodyPr wrap="square" lIns="0" tIns="0" rIns="0" bIns="0" rtlCol="0" anchor="t">
            <a:spAutoFit/>
          </a:bodyPr>
          <a:lstStyle/>
          <a:p>
            <a:pPr>
              <a:lnSpc>
                <a:spcPts val="10199"/>
              </a:lnSpc>
              <a:spcBef>
                <a:spcPct val="0"/>
              </a:spcBef>
            </a:pPr>
            <a:r>
              <a:rPr lang="en-US" sz="8000" spc="-84" dirty="0">
                <a:solidFill>
                  <a:srgbClr val="000000"/>
                </a:solidFill>
                <a:latin typeface="Fira Sans Medium"/>
              </a:rPr>
              <a:t>Các </a:t>
            </a:r>
            <a:r>
              <a:rPr lang="en-US" sz="8000" spc="-84" dirty="0" err="1">
                <a:solidFill>
                  <a:srgbClr val="000000"/>
                </a:solidFill>
                <a:latin typeface="Fira Sans Medium"/>
              </a:rPr>
              <a:t>dạng</a:t>
            </a:r>
            <a:r>
              <a:rPr lang="en-US" sz="8000" spc="-84" dirty="0">
                <a:solidFill>
                  <a:srgbClr val="000000"/>
                </a:solidFill>
                <a:latin typeface="Fira Sans Medium"/>
              </a:rPr>
              <a:t> </a:t>
            </a:r>
            <a:r>
              <a:rPr lang="en-US" sz="8000" spc="-84" dirty="0" err="1">
                <a:solidFill>
                  <a:srgbClr val="000000"/>
                </a:solidFill>
                <a:latin typeface="Fira Sans Medium"/>
              </a:rPr>
              <a:t>bài</a:t>
            </a:r>
            <a:r>
              <a:rPr lang="en-US" sz="8000" spc="-84" dirty="0">
                <a:solidFill>
                  <a:srgbClr val="000000"/>
                </a:solidFill>
                <a:latin typeface="Fira Sans Medium"/>
              </a:rPr>
              <a:t> phù </a:t>
            </a:r>
            <a:r>
              <a:rPr lang="en-US" sz="8000" spc="-84" dirty="0" err="1">
                <a:solidFill>
                  <a:srgbClr val="000000"/>
                </a:solidFill>
                <a:latin typeface="Fira Sans Medium"/>
              </a:rPr>
              <a:t>hợp</a:t>
            </a:r>
            <a:endParaRPr lang="en-US" sz="8000" spc="-84" dirty="0">
              <a:solidFill>
                <a:srgbClr val="000000"/>
              </a:solidFill>
              <a:latin typeface="Fira Sans Medium"/>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4" y="7795448"/>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9">
            <a:extLst>
              <a:ext uri="{FF2B5EF4-FFF2-40B4-BE49-F238E27FC236}">
                <a16:creationId xmlns:a16="http://schemas.microsoft.com/office/drawing/2014/main" id="{38064ACC-2BB5-AB6D-80B2-BDB6CC964B0D}"/>
              </a:ext>
            </a:extLst>
          </p:cNvPr>
          <p:cNvSpPr txBox="1"/>
          <p:nvPr/>
        </p:nvSpPr>
        <p:spPr>
          <a:xfrm>
            <a:off x="7765545" y="4147400"/>
            <a:ext cx="8272402" cy="2831544"/>
          </a:xfrm>
          <a:prstGeom prst="rect">
            <a:avLst/>
          </a:prstGeom>
        </p:spPr>
        <p:txBody>
          <a:bodyPr lIns="0" tIns="0" rIns="0" bIns="0" rtlCol="0" anchor="t">
            <a:spAutoFit/>
          </a:bodyPr>
          <a:lstStyle/>
          <a:p>
            <a:pPr marL="342900" indent="-342900">
              <a:lnSpc>
                <a:spcPct val="200000"/>
              </a:lnSpc>
              <a:spcBef>
                <a:spcPct val="0"/>
              </a:spcBef>
              <a:buFont typeface="Arial" panose="020B0604020202020204" pitchFamily="34" charset="0"/>
              <a:buChar char="•"/>
            </a:pPr>
            <a:r>
              <a:rPr lang="en-US" sz="3200" dirty="0">
                <a:solidFill>
                  <a:srgbClr val="000000"/>
                </a:solidFill>
                <a:latin typeface="#9Slide03 Montserrat" panose="00000500000000000000" pitchFamily="2" charset="0"/>
              </a:rPr>
              <a:t>Các </a:t>
            </a:r>
            <a:r>
              <a:rPr lang="en-US" sz="3200" dirty="0" err="1">
                <a:solidFill>
                  <a:srgbClr val="000000"/>
                </a:solidFill>
                <a:latin typeface="#9Slide03 Montserrat" panose="00000500000000000000" pitchFamily="2" charset="0"/>
              </a:rPr>
              <a:t>bài</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toán</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cần</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tìm</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lời</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giải</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gần</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tối</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ưu</a:t>
            </a:r>
            <a:endParaRPr lang="en-US" sz="3200" dirty="0">
              <a:solidFill>
                <a:srgbClr val="000000"/>
              </a:solidFill>
              <a:latin typeface="#9Slide03 Montserrat" panose="00000500000000000000" pitchFamily="2" charset="0"/>
            </a:endParaRPr>
          </a:p>
          <a:p>
            <a:pPr marL="342900" indent="-342900">
              <a:lnSpc>
                <a:spcPct val="200000"/>
              </a:lnSpc>
              <a:spcBef>
                <a:spcPct val="0"/>
              </a:spcBef>
              <a:buFont typeface="Arial" panose="020B0604020202020204" pitchFamily="34" charset="0"/>
              <a:buChar char="•"/>
            </a:pPr>
            <a:r>
              <a:rPr lang="en-US" sz="3200" dirty="0" err="1">
                <a:solidFill>
                  <a:srgbClr val="000000"/>
                </a:solidFill>
                <a:latin typeface="#9Slide03 Montserrat" panose="00000500000000000000" pitchFamily="2" charset="0"/>
              </a:rPr>
              <a:t>Có</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tính</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chất</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tối</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ưu</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địa</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phương</a:t>
            </a:r>
            <a:endParaRPr lang="en-US" sz="3200" dirty="0">
              <a:solidFill>
                <a:srgbClr val="000000"/>
              </a:solidFill>
              <a:latin typeface="#9Slide03 Montserrat" panose="00000500000000000000" pitchFamily="2" charset="0"/>
            </a:endParaRPr>
          </a:p>
          <a:p>
            <a:pPr marL="342900" indent="-342900">
              <a:lnSpc>
                <a:spcPct val="200000"/>
              </a:lnSpc>
              <a:spcBef>
                <a:spcPct val="0"/>
              </a:spcBef>
              <a:buFont typeface="Arial" panose="020B0604020202020204" pitchFamily="34" charset="0"/>
              <a:buChar char="•"/>
            </a:pPr>
            <a:r>
              <a:rPr lang="en-US" sz="3200" dirty="0" err="1">
                <a:solidFill>
                  <a:srgbClr val="000000"/>
                </a:solidFill>
                <a:latin typeface="#9Slide03 Montserrat" panose="00000500000000000000" pitchFamily="2" charset="0"/>
              </a:rPr>
              <a:t>Có</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tính</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chất</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phân</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tích</a:t>
            </a:r>
            <a:r>
              <a:rPr lang="en-US" sz="3200" dirty="0">
                <a:solidFill>
                  <a:srgbClr val="000000"/>
                </a:solidFill>
                <a:latin typeface="#9Slide03 Montserrat" panose="00000500000000000000" pitchFamily="2" charset="0"/>
              </a:rPr>
              <a:t> </a:t>
            </a:r>
            <a:r>
              <a:rPr lang="en-US" sz="3200" dirty="0" err="1">
                <a:solidFill>
                  <a:srgbClr val="000000"/>
                </a:solidFill>
                <a:latin typeface="#9Slide03 Montserrat" panose="00000500000000000000" pitchFamily="2" charset="0"/>
              </a:rPr>
              <a:t>được</a:t>
            </a:r>
            <a:endParaRPr lang="en-US" sz="3200" dirty="0">
              <a:solidFill>
                <a:srgbClr val="000000"/>
              </a:solidFill>
              <a:latin typeface="#9Slide03 Montserrat" panose="00000500000000000000" pitchFamily="2" charset="0"/>
            </a:endParaRPr>
          </a:p>
        </p:txBody>
      </p:sp>
    </p:spTree>
    <p:extLst>
      <p:ext uri="{BB962C8B-B14F-4D97-AF65-F5344CB8AC3E}">
        <p14:creationId xmlns:p14="http://schemas.microsoft.com/office/powerpoint/2010/main" val="537734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813404" y="3002544"/>
            <a:ext cx="14766362" cy="2055267"/>
            <a:chOff x="-1" y="1727200"/>
            <a:chExt cx="19688482" cy="2740356"/>
          </a:xfrm>
        </p:grpSpPr>
        <p:sp>
          <p:nvSpPr>
            <p:cNvPr id="3" name="TextBox 3"/>
            <p:cNvSpPr txBox="1"/>
            <p:nvPr/>
          </p:nvSpPr>
          <p:spPr>
            <a:xfrm>
              <a:off x="-1" y="3734131"/>
              <a:ext cx="19688481" cy="733425"/>
            </a:xfrm>
            <a:prstGeom prst="rect">
              <a:avLst/>
            </a:prstGeom>
          </p:spPr>
          <p:txBody>
            <a:bodyPr lIns="0" tIns="0" rIns="0" bIns="0" rtlCol="0" anchor="t">
              <a:spAutoFit/>
            </a:bodyPr>
            <a:lstStyle/>
            <a:p>
              <a:pPr>
                <a:lnSpc>
                  <a:spcPts val="4320"/>
                </a:lnSpc>
                <a:spcBef>
                  <a:spcPct val="0"/>
                </a:spcBef>
              </a:pPr>
              <a:r>
                <a:rPr lang="en-US" sz="3600" dirty="0" err="1">
                  <a:solidFill>
                    <a:srgbClr val="F4F4F4"/>
                  </a:solidFill>
                  <a:latin typeface="Fira Sans Medium"/>
                </a:rPr>
                <a:t>Kỹ</a:t>
              </a:r>
              <a:r>
                <a:rPr lang="en-US" sz="3600" dirty="0">
                  <a:solidFill>
                    <a:srgbClr val="F4F4F4"/>
                  </a:solidFill>
                  <a:latin typeface="Fira Sans Medium"/>
                </a:rPr>
                <a:t> </a:t>
              </a:r>
              <a:r>
                <a:rPr lang="en-US" sz="3600" dirty="0" err="1">
                  <a:solidFill>
                    <a:srgbClr val="F4F4F4"/>
                  </a:solidFill>
                  <a:latin typeface="Fira Sans Medium"/>
                </a:rPr>
                <a:t>thuật</a:t>
              </a:r>
              <a:r>
                <a:rPr lang="en-US" sz="3600" dirty="0">
                  <a:solidFill>
                    <a:srgbClr val="F4F4F4"/>
                  </a:solidFill>
                  <a:latin typeface="Fira Sans Medium"/>
                </a:rPr>
                <a:t> </a:t>
              </a:r>
              <a:r>
                <a:rPr lang="en-US" sz="3600" dirty="0" err="1">
                  <a:solidFill>
                    <a:srgbClr val="F4F4F4"/>
                  </a:solidFill>
                  <a:latin typeface="Fira Sans Medium"/>
                </a:rPr>
                <a:t>tham</a:t>
              </a:r>
              <a:r>
                <a:rPr lang="en-US" sz="3600" dirty="0">
                  <a:solidFill>
                    <a:srgbClr val="F4F4F4"/>
                  </a:solidFill>
                  <a:latin typeface="Fira Sans Medium"/>
                </a:rPr>
                <a:t> </a:t>
              </a:r>
              <a:r>
                <a:rPr lang="en-US" sz="3600" dirty="0" err="1">
                  <a:solidFill>
                    <a:srgbClr val="F4F4F4"/>
                  </a:solidFill>
                  <a:latin typeface="Fira Sans Medium"/>
                </a:rPr>
                <a:t>ăn</a:t>
              </a:r>
              <a:endParaRPr lang="en-US" sz="3600" dirty="0">
                <a:solidFill>
                  <a:srgbClr val="F4F4F4"/>
                </a:solidFill>
                <a:latin typeface="Fira Sans Medium"/>
              </a:endParaRPr>
            </a:p>
          </p:txBody>
        </p:sp>
        <p:sp>
          <p:nvSpPr>
            <p:cNvPr id="4" name="TextBox 4"/>
            <p:cNvSpPr txBox="1"/>
            <p:nvPr/>
          </p:nvSpPr>
          <p:spPr>
            <a:xfrm>
              <a:off x="0" y="1727200"/>
              <a:ext cx="19688481" cy="2074243"/>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V</a:t>
              </a:r>
              <a:r>
                <a:rPr lang="vi-VN" sz="10400" dirty="0">
                  <a:solidFill>
                    <a:srgbClr val="A4E473"/>
                  </a:solidFill>
                  <a:latin typeface="Fira Sans Medium"/>
                </a:rPr>
                <a:t>: </a:t>
              </a:r>
              <a:r>
                <a:rPr lang="en-US" sz="10400" dirty="0" err="1">
                  <a:solidFill>
                    <a:srgbClr val="A4E473"/>
                  </a:solidFill>
                  <a:latin typeface="Fira Sans Medium"/>
                </a:rPr>
                <a:t>Luyện</a:t>
              </a:r>
              <a:r>
                <a:rPr lang="en-US" sz="10400" dirty="0">
                  <a:solidFill>
                    <a:srgbClr val="A4E473"/>
                  </a:solidFill>
                  <a:latin typeface="Fira Sans Medium"/>
                </a:rPr>
                <a:t> </a:t>
              </a:r>
              <a:r>
                <a:rPr lang="en-US" sz="10400" dirty="0" err="1">
                  <a:solidFill>
                    <a:srgbClr val="A4E473"/>
                  </a:solidFill>
                  <a:latin typeface="Fira Sans Medium"/>
                </a:rPr>
                <a:t>tập</a:t>
              </a:r>
              <a:endParaRPr lang="en-US" sz="10400" dirty="0">
                <a:solidFill>
                  <a:srgbClr val="A4E473"/>
                </a:solidFill>
                <a:latin typeface="Fira Sans Medium"/>
              </a:endParaRP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399720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993442" y="392708"/>
            <a:ext cx="148209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Fira Sans Medium"/>
              </a:rPr>
              <a:t>Bài</a:t>
            </a:r>
            <a:r>
              <a:rPr lang="en-US" sz="8499" spc="-84" dirty="0">
                <a:solidFill>
                  <a:srgbClr val="000000"/>
                </a:solidFill>
                <a:latin typeface="Fira Sans Medium"/>
              </a:rPr>
              <a:t> </a:t>
            </a:r>
            <a:r>
              <a:rPr lang="en-US" sz="8499" spc="-84" dirty="0" err="1">
                <a:solidFill>
                  <a:srgbClr val="000000"/>
                </a:solidFill>
                <a:latin typeface="Fira Sans Medium"/>
              </a:rPr>
              <a:t>toán</a:t>
            </a:r>
            <a:r>
              <a:rPr lang="en-US" sz="8499" spc="-84" dirty="0">
                <a:solidFill>
                  <a:srgbClr val="000000"/>
                </a:solidFill>
                <a:latin typeface="Fira Sans Medium"/>
              </a:rPr>
              <a:t> </a:t>
            </a:r>
            <a:r>
              <a:rPr lang="en-US" sz="8499" spc="-84" dirty="0" err="1">
                <a:solidFill>
                  <a:srgbClr val="000000"/>
                </a:solidFill>
                <a:latin typeface="Fira Sans Medium"/>
              </a:rPr>
              <a:t>phòng</a:t>
            </a:r>
            <a:r>
              <a:rPr lang="en-US" sz="8499" spc="-84" dirty="0">
                <a:solidFill>
                  <a:srgbClr val="000000"/>
                </a:solidFill>
                <a:latin typeface="Fira Sans Medium"/>
              </a:rPr>
              <a:t> </a:t>
            </a:r>
            <a:r>
              <a:rPr lang="en-US" sz="8499" spc="-84" dirty="0" err="1">
                <a:solidFill>
                  <a:srgbClr val="000000"/>
                </a:solidFill>
                <a:latin typeface="Fira Sans Medium"/>
              </a:rPr>
              <a:t>họp</a:t>
            </a:r>
            <a:endParaRPr lang="en-US" sz="8499" spc="-84" dirty="0">
              <a:solidFill>
                <a:srgbClr val="000000"/>
              </a:solidFill>
              <a:latin typeface="Fira Sans Medium"/>
            </a:endParaRPr>
          </a:p>
        </p:txBody>
      </p:sp>
      <p:grpSp>
        <p:nvGrpSpPr>
          <p:cNvPr id="3" name="Group 3"/>
          <p:cNvGrpSpPr/>
          <p:nvPr/>
        </p:nvGrpSpPr>
        <p:grpSpPr>
          <a:xfrm rot="-10800000">
            <a:off x="-1374824" y="7236459"/>
            <a:ext cx="3448249" cy="263842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993442" y="9290289"/>
            <a:ext cx="2407193" cy="184185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1422994" y="8191500"/>
            <a:ext cx="1244006" cy="951849"/>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801339" y="8994260"/>
            <a:ext cx="2336701" cy="178792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mc:AlternateContent xmlns:mc="http://schemas.openxmlformats.org/markup-compatibility/2006">
        <mc:Choice xmlns:a14="http://schemas.microsoft.com/office/drawing/2010/main" Requires="a14">
          <p:sp>
            <p:nvSpPr>
              <p:cNvPr id="23" name="TextBox 14">
                <a:extLst>
                  <a:ext uri="{FF2B5EF4-FFF2-40B4-BE49-F238E27FC236}">
                    <a16:creationId xmlns:a16="http://schemas.microsoft.com/office/drawing/2014/main" id="{DC70C1D5-B405-2A16-6055-7C9A5E9A427D}"/>
                  </a:ext>
                </a:extLst>
              </p:cNvPr>
              <p:cNvSpPr txBox="1"/>
              <p:nvPr/>
            </p:nvSpPr>
            <p:spPr>
              <a:xfrm>
                <a:off x="3079845" y="1837940"/>
                <a:ext cx="12014509" cy="8050281"/>
              </a:xfrm>
              <a:prstGeom prst="rect">
                <a:avLst/>
              </a:prstGeom>
            </p:spPr>
            <p:txBody>
              <a:bodyPr wrap="square" lIns="0" tIns="0" rIns="0" bIns="0" rtlCol="0" anchor="t">
                <a:spAutoFit/>
              </a:bodyPr>
              <a:lstStyle/>
              <a:p>
                <a:pPr marL="269874" lvl="1" algn="just">
                  <a:lnSpc>
                    <a:spcPct val="150000"/>
                  </a:lnSpc>
                </a:pPr>
                <a:r>
                  <a:rPr lang="en-US" sz="2700" dirty="0">
                    <a:solidFill>
                      <a:srgbClr val="004651"/>
                    </a:solidFill>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Có n cuộc họp đánh số từ 1 đến n đăng ký làm việc tại một phòng hội thảo. Cuộc họp i cần được bắt đầu ngay sau thời điểm </a:t>
                </a:r>
                <a14:m>
                  <m:oMath xmlns:m="http://schemas.openxmlformats.org/officeDocument/2006/math">
                    <m:sSub>
                      <m:sSubPr>
                        <m:ctrlPr>
                          <a:rPr lang="vi-VN" sz="2700" b="0" i="1" smtClean="0">
                            <a:solidFill>
                              <a:srgbClr val="004651"/>
                            </a:solidFill>
                            <a:effectLst/>
                            <a:latin typeface="Cambria Math" panose="02040503050406030204" pitchFamily="18" charset="0"/>
                          </a:rPr>
                        </m:ctrlPr>
                      </m:sSubPr>
                      <m:e>
                        <m:r>
                          <a:rPr lang="en-US" sz="2700" b="0" i="1" smtClean="0">
                            <a:solidFill>
                              <a:srgbClr val="004651"/>
                            </a:solidFill>
                            <a:effectLst/>
                            <a:latin typeface="Cambria Math" panose="02040503050406030204" pitchFamily="18" charset="0"/>
                          </a:rPr>
                          <m:t>𝑠</m:t>
                        </m:r>
                      </m:e>
                      <m:sub>
                        <m:r>
                          <a:rPr lang="en-US" sz="2700" b="0" i="1" smtClean="0">
                            <a:solidFill>
                              <a:srgbClr val="004651"/>
                            </a:solidFill>
                            <a:effectLst/>
                            <a:latin typeface="Cambria Math" panose="02040503050406030204" pitchFamily="18" charset="0"/>
                          </a:rPr>
                          <m:t>𝑖</m:t>
                        </m:r>
                      </m:sub>
                    </m:sSub>
                  </m:oMath>
                </a14:m>
                <a:r>
                  <a:rPr lang="vi-VN" sz="2700" b="0" i="0" dirty="0">
                    <a:solidFill>
                      <a:srgbClr val="004651"/>
                    </a:solidFill>
                    <a:effectLst/>
                    <a:latin typeface="#9Slide03 Montserrat Light" panose="00000400000000000000" pitchFamily="2" charset="0"/>
                  </a:rPr>
                  <a:t> và kết thúc tại thời điểm </a:t>
                </a:r>
                <a14:m>
                  <m:oMath xmlns:m="http://schemas.openxmlformats.org/officeDocument/2006/math">
                    <m:sSub>
                      <m:sSubPr>
                        <m:ctrlPr>
                          <a:rPr lang="vi-VN" sz="2700" i="1">
                            <a:solidFill>
                              <a:srgbClr val="004651"/>
                            </a:solidFill>
                            <a:latin typeface="Cambria Math" panose="02040503050406030204" pitchFamily="18" charset="0"/>
                          </a:rPr>
                        </m:ctrlPr>
                      </m:sSubPr>
                      <m:e>
                        <m:r>
                          <a:rPr lang="en-US" sz="2700" b="0" i="1" smtClean="0">
                            <a:solidFill>
                              <a:srgbClr val="004651"/>
                            </a:solidFill>
                            <a:latin typeface="Cambria Math" panose="02040503050406030204" pitchFamily="18" charset="0"/>
                          </a:rPr>
                          <m:t>𝑓</m:t>
                        </m:r>
                      </m:e>
                      <m:sub>
                        <m:r>
                          <a:rPr lang="en-US" sz="2700" i="1">
                            <a:solidFill>
                              <a:srgbClr val="004651"/>
                            </a:solidFill>
                            <a:latin typeface="Cambria Math" panose="02040503050406030204" pitchFamily="18" charset="0"/>
                          </a:rPr>
                          <m:t>𝑖</m:t>
                        </m:r>
                      </m:sub>
                    </m:sSub>
                  </m:oMath>
                </a14:m>
                <a:r>
                  <a:rPr lang="vi-VN" sz="2700" dirty="0">
                    <a:solidFill>
                      <a:srgbClr val="004651"/>
                    </a:solidFill>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 Hỏi có thể bố trí phòng hội thảo phục vụ được nhiều nhất bao nhiêu cuộc họp, sao cho</a:t>
                </a:r>
                <a:r>
                  <a:rPr lang="en-US" sz="2700" dirty="0">
                    <a:solidFill>
                      <a:srgbClr val="004651"/>
                    </a:solidFill>
                    <a:latin typeface="#9Slide03 Montserrat Light" panose="00000400000000000000" pitchFamily="2" charset="0"/>
                  </a:rPr>
                  <a:t> </a:t>
                </a:r>
                <a:r>
                  <a:rPr lang="en-US" sz="2700" dirty="0" err="1">
                    <a:solidFill>
                      <a:srgbClr val="004651"/>
                    </a:solidFill>
                    <a:latin typeface="#9Slide03 Montserrat Light" panose="00000400000000000000" pitchFamily="2" charset="0"/>
                  </a:rPr>
                  <a:t>khoảng</a:t>
                </a:r>
                <a:r>
                  <a:rPr lang="en-US" sz="2700" dirty="0">
                    <a:solidFill>
                      <a:srgbClr val="004651"/>
                    </a:solidFill>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thời gian làm việc của hai cuộc họp bất kỳ là không giao nhau.</a:t>
                </a:r>
                <a:endParaRPr lang="en-US" sz="2700" b="0" i="0" dirty="0">
                  <a:solidFill>
                    <a:srgbClr val="004651"/>
                  </a:solidFill>
                  <a:effectLst/>
                  <a:latin typeface="#9Slide03 Montserrat Light" panose="00000400000000000000" pitchFamily="2" charset="0"/>
                </a:endParaRPr>
              </a:p>
              <a:p>
                <a:pPr marL="269874" lvl="1" algn="just">
                  <a:lnSpc>
                    <a:spcPct val="150000"/>
                  </a:lnSpc>
                </a:pPr>
                <a:endParaRPr lang="vi-VN" sz="2700" b="0" i="0" dirty="0">
                  <a:solidFill>
                    <a:srgbClr val="004651"/>
                  </a:solidFill>
                  <a:effectLst/>
                  <a:latin typeface="#9Slide03 Montserrat Light" panose="00000400000000000000" pitchFamily="2" charset="0"/>
                </a:endParaRPr>
              </a:p>
              <a:p>
                <a:pPr marL="269874" lvl="1" algn="just">
                  <a:lnSpc>
                    <a:spcPct val="150000"/>
                  </a:lnSpc>
                </a:pPr>
                <a:r>
                  <a:rPr lang="en-US" sz="2700" b="0" i="0" dirty="0">
                    <a:solidFill>
                      <a:srgbClr val="004651"/>
                    </a:solidFill>
                    <a:effectLst/>
                    <a:latin typeface="#9Slide03 Montserrat Light" panose="00000400000000000000" pitchFamily="2" charset="0"/>
                  </a:rPr>
                  <a:t>INPUT:</a:t>
                </a:r>
                <a:endParaRPr lang="vi-VN" sz="2700" b="0" i="0" dirty="0">
                  <a:solidFill>
                    <a:srgbClr val="004651"/>
                  </a:solidFill>
                  <a:effectLst/>
                  <a:latin typeface="#9Slide03 Montserrat Light" panose="00000400000000000000" pitchFamily="2" charset="0"/>
                </a:endParaRPr>
              </a:p>
              <a:p>
                <a:pPr marL="269874" lvl="1" algn="just">
                  <a:lnSpc>
                    <a:spcPct val="150000"/>
                  </a:lnSpc>
                </a:pPr>
                <a:r>
                  <a:rPr lang="vi-VN" sz="2700" b="0" i="0" dirty="0">
                    <a:solidFill>
                      <a:srgbClr val="004651"/>
                    </a:solidFill>
                    <a:effectLst/>
                    <a:latin typeface="#9Slide03 Montserrat Light" panose="00000400000000000000" pitchFamily="2" charset="0"/>
                  </a:rPr>
                  <a:t>- </a:t>
                </a:r>
                <a:r>
                  <a:rPr lang="en-US" sz="2700" b="0" i="0" dirty="0">
                    <a:solidFill>
                      <a:srgbClr val="004651"/>
                    </a:solidFill>
                    <a:effectLst/>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Dòng đầu tiên chứa số nguyên dương n ( n ≤ 10000)</a:t>
                </a:r>
              </a:p>
              <a:p>
                <a:pPr marL="269874" lvl="1" algn="just">
                  <a:lnSpc>
                    <a:spcPct val="150000"/>
                  </a:lnSpc>
                </a:pPr>
                <a:r>
                  <a:rPr lang="en-US" sz="2700" b="0" i="0" dirty="0">
                    <a:solidFill>
                      <a:srgbClr val="004651"/>
                    </a:solidFill>
                    <a:effectLst/>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Dòng thứ i trong số n dòng tiếp theo chứa hai số nguyên dương </a:t>
                </a:r>
                <a:r>
                  <a:rPr lang="en-US" sz="2700" b="0" i="0" dirty="0">
                    <a:solidFill>
                      <a:srgbClr val="004651"/>
                    </a:solidFill>
                    <a:effectLst/>
                    <a:latin typeface="#9Slide03 Montserrat Light" panose="00000400000000000000" pitchFamily="2" charset="0"/>
                  </a:rPr>
                  <a:t> </a:t>
                </a:r>
                <a14:m>
                  <m:oMath xmlns:m="http://schemas.openxmlformats.org/officeDocument/2006/math">
                    <m:sSub>
                      <m:sSubPr>
                        <m:ctrlPr>
                          <a:rPr lang="vi-VN" sz="2700" i="1">
                            <a:solidFill>
                              <a:srgbClr val="004651"/>
                            </a:solidFill>
                            <a:latin typeface="Cambria Math" panose="02040503050406030204" pitchFamily="18" charset="0"/>
                          </a:rPr>
                        </m:ctrlPr>
                      </m:sSubPr>
                      <m:e>
                        <m:r>
                          <a:rPr lang="en-US" sz="2700" i="1">
                            <a:solidFill>
                              <a:srgbClr val="004651"/>
                            </a:solidFill>
                            <a:latin typeface="Cambria Math" panose="02040503050406030204" pitchFamily="18" charset="0"/>
                          </a:rPr>
                          <m:t>𝑠</m:t>
                        </m:r>
                      </m:e>
                      <m:sub>
                        <m:r>
                          <a:rPr lang="en-US" sz="2700" i="1">
                            <a:solidFill>
                              <a:srgbClr val="004651"/>
                            </a:solidFill>
                            <a:latin typeface="Cambria Math" panose="02040503050406030204" pitchFamily="18" charset="0"/>
                          </a:rPr>
                          <m:t>𝑖</m:t>
                        </m:r>
                      </m:sub>
                    </m:sSub>
                  </m:oMath>
                </a14:m>
                <a:r>
                  <a:rPr lang="vi-VN" sz="2700" dirty="0">
                    <a:solidFill>
                      <a:srgbClr val="004651"/>
                    </a:solidFill>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 </a:t>
                </a:r>
                <a14:m>
                  <m:oMath xmlns:m="http://schemas.openxmlformats.org/officeDocument/2006/math">
                    <m:sSub>
                      <m:sSubPr>
                        <m:ctrlPr>
                          <a:rPr lang="vi-VN" sz="2700" i="1">
                            <a:solidFill>
                              <a:srgbClr val="004651"/>
                            </a:solidFill>
                            <a:latin typeface="Cambria Math" panose="02040503050406030204" pitchFamily="18" charset="0"/>
                          </a:rPr>
                        </m:ctrlPr>
                      </m:sSubPr>
                      <m:e>
                        <m:r>
                          <a:rPr lang="en-US" sz="2700" i="1">
                            <a:solidFill>
                              <a:srgbClr val="004651"/>
                            </a:solidFill>
                            <a:latin typeface="Cambria Math" panose="02040503050406030204" pitchFamily="18" charset="0"/>
                          </a:rPr>
                          <m:t>𝑓</m:t>
                        </m:r>
                      </m:e>
                      <m:sub>
                        <m:r>
                          <a:rPr lang="en-US" sz="2700" i="1">
                            <a:solidFill>
                              <a:srgbClr val="004651"/>
                            </a:solidFill>
                            <a:latin typeface="Cambria Math" panose="02040503050406030204" pitchFamily="18" charset="0"/>
                          </a:rPr>
                          <m:t>𝑖</m:t>
                        </m:r>
                      </m:sub>
                    </m:sSub>
                  </m:oMath>
                </a14:m>
                <a:r>
                  <a:rPr lang="vi-VN" sz="2700" dirty="0">
                    <a:solidFill>
                      <a:srgbClr val="004651"/>
                    </a:solidFill>
                    <a:latin typeface="#9Slide03 Montserrat Light" panose="00000400000000000000" pitchFamily="2" charset="0"/>
                  </a:rPr>
                  <a:t> </a:t>
                </a:r>
                <a:r>
                  <a:rPr lang="vi-VN" sz="2700" b="0" i="0" dirty="0">
                    <a:solidFill>
                      <a:srgbClr val="004651"/>
                    </a:solidFill>
                    <a:effectLst/>
                    <a:latin typeface="#9Slide03 Montserrat Light" panose="00000400000000000000" pitchFamily="2" charset="0"/>
                  </a:rPr>
                  <a:t> (</a:t>
                </a:r>
                <a14:m>
                  <m:oMath xmlns:m="http://schemas.openxmlformats.org/officeDocument/2006/math">
                    <m:sSub>
                      <m:sSubPr>
                        <m:ctrlPr>
                          <a:rPr lang="vi-VN" sz="2700" b="0" i="1" smtClean="0">
                            <a:solidFill>
                              <a:srgbClr val="004651"/>
                            </a:solidFill>
                            <a:effectLst/>
                            <a:latin typeface="Cambria Math" panose="02040503050406030204" pitchFamily="18" charset="0"/>
                          </a:rPr>
                        </m:ctrlPr>
                      </m:sSubPr>
                      <m:e>
                        <m:r>
                          <a:rPr lang="en-US" sz="2700" b="0" i="1" smtClean="0">
                            <a:solidFill>
                              <a:srgbClr val="004651"/>
                            </a:solidFill>
                            <a:effectLst/>
                            <a:latin typeface="Cambria Math" panose="02040503050406030204" pitchFamily="18" charset="0"/>
                          </a:rPr>
                          <m:t>𝑠</m:t>
                        </m:r>
                      </m:e>
                      <m:sub>
                        <m:r>
                          <a:rPr lang="en-US" sz="2700" b="0" i="1" smtClean="0">
                            <a:solidFill>
                              <a:srgbClr val="004651"/>
                            </a:solidFill>
                            <a:effectLst/>
                            <a:latin typeface="Cambria Math" panose="02040503050406030204" pitchFamily="18" charset="0"/>
                          </a:rPr>
                          <m:t>𝑖</m:t>
                        </m:r>
                      </m:sub>
                    </m:sSub>
                  </m:oMath>
                </a14:m>
                <a:r>
                  <a:rPr lang="vi-VN" sz="2700" b="0" i="0" dirty="0">
                    <a:solidFill>
                      <a:srgbClr val="004651"/>
                    </a:solidFill>
                    <a:effectLst/>
                    <a:latin typeface="#9Slide03 Montserrat Light" panose="00000400000000000000" pitchFamily="2" charset="0"/>
                  </a:rPr>
                  <a:t>  &lt; </a:t>
                </a:r>
                <a14:m>
                  <m:oMath xmlns:m="http://schemas.openxmlformats.org/officeDocument/2006/math">
                    <m:sSub>
                      <m:sSubPr>
                        <m:ctrlPr>
                          <a:rPr lang="vi-VN" sz="2700" i="1">
                            <a:solidFill>
                              <a:srgbClr val="004651"/>
                            </a:solidFill>
                            <a:latin typeface="Cambria Math" panose="02040503050406030204" pitchFamily="18" charset="0"/>
                          </a:rPr>
                        </m:ctrlPr>
                      </m:sSubPr>
                      <m:e>
                        <m:r>
                          <a:rPr lang="en-US" sz="2700" i="1">
                            <a:solidFill>
                              <a:srgbClr val="004651"/>
                            </a:solidFill>
                            <a:latin typeface="Cambria Math" panose="02040503050406030204" pitchFamily="18" charset="0"/>
                          </a:rPr>
                          <m:t>𝑓</m:t>
                        </m:r>
                      </m:e>
                      <m:sub>
                        <m:r>
                          <a:rPr lang="en-US" sz="2700" i="1">
                            <a:solidFill>
                              <a:srgbClr val="004651"/>
                            </a:solidFill>
                            <a:latin typeface="Cambria Math" panose="02040503050406030204" pitchFamily="18" charset="0"/>
                          </a:rPr>
                          <m:t>𝑖</m:t>
                        </m:r>
                      </m:sub>
                    </m:sSub>
                  </m:oMath>
                </a14:m>
                <a:r>
                  <a:rPr lang="vi-VN" sz="2700" dirty="0">
                    <a:solidFill>
                      <a:srgbClr val="004651"/>
                    </a:solidFill>
                    <a:latin typeface="#9Slide03 Montserrat Light" panose="00000400000000000000" pitchFamily="2" charset="0"/>
                  </a:rPr>
                  <a:t>   ≤ 32000) ( 1 ≤ i ≤ </a:t>
                </a:r>
                <a:r>
                  <a:rPr lang="vi-VN" sz="2700" b="0" i="0" dirty="0">
                    <a:solidFill>
                      <a:srgbClr val="004651"/>
                    </a:solidFill>
                    <a:effectLst/>
                    <a:latin typeface="#9Slide03 Montserrat Light" panose="00000400000000000000" pitchFamily="2" charset="0"/>
                  </a:rPr>
                  <a:t>n).</a:t>
                </a:r>
                <a:endParaRPr lang="en-US" sz="2700" b="0" i="0" dirty="0">
                  <a:solidFill>
                    <a:srgbClr val="004651"/>
                  </a:solidFill>
                  <a:effectLst/>
                  <a:latin typeface="#9Slide03 Montserrat Light" panose="00000400000000000000" pitchFamily="2" charset="0"/>
                </a:endParaRPr>
              </a:p>
              <a:p>
                <a:pPr marL="727074" lvl="1" indent="-457200" algn="just">
                  <a:lnSpc>
                    <a:spcPct val="150000"/>
                  </a:lnSpc>
                  <a:buFontTx/>
                  <a:buChar char="-"/>
                </a:pPr>
                <a:endParaRPr lang="vi-VN" sz="2700" b="0" i="0" dirty="0">
                  <a:solidFill>
                    <a:srgbClr val="004651"/>
                  </a:solidFill>
                  <a:effectLst/>
                  <a:latin typeface="#9Slide03 Montserrat Light" panose="00000400000000000000" pitchFamily="2" charset="0"/>
                </a:endParaRPr>
              </a:p>
              <a:p>
                <a:pPr marL="269874" lvl="1" algn="just">
                  <a:lnSpc>
                    <a:spcPct val="150000"/>
                  </a:lnSpc>
                </a:pPr>
                <a:r>
                  <a:rPr lang="en-US" sz="2700" b="0" i="0" dirty="0">
                    <a:solidFill>
                      <a:srgbClr val="004651"/>
                    </a:solidFill>
                    <a:effectLst/>
                    <a:latin typeface="#9Slide03 Montserrat Light" panose="00000400000000000000" pitchFamily="2" charset="0"/>
                  </a:rPr>
                  <a:t>OUTPUT:</a:t>
                </a:r>
                <a:endParaRPr lang="vi-VN" sz="2700" b="0" i="0" dirty="0">
                  <a:solidFill>
                    <a:srgbClr val="004651"/>
                  </a:solidFill>
                  <a:effectLst/>
                  <a:latin typeface="#9Slide03 Montserrat Light" panose="00000400000000000000" pitchFamily="2" charset="0"/>
                </a:endParaRPr>
              </a:p>
              <a:p>
                <a:pPr marL="269874" lvl="1" algn="just">
                  <a:lnSpc>
                    <a:spcPct val="150000"/>
                  </a:lnSpc>
                </a:pPr>
                <a:r>
                  <a:rPr lang="vi-VN" sz="2700" b="0" i="0" dirty="0">
                    <a:solidFill>
                      <a:srgbClr val="004651"/>
                    </a:solidFill>
                    <a:effectLst/>
                    <a:latin typeface="#9Slide03 Montserrat Light" panose="00000400000000000000" pitchFamily="2" charset="0"/>
                  </a:rPr>
                  <a:t>- </a:t>
                </a:r>
                <a:r>
                  <a:rPr lang="en-US" sz="2700" b="0" i="0" dirty="0">
                    <a:solidFill>
                      <a:srgbClr val="004651"/>
                    </a:solidFill>
                    <a:effectLst/>
                    <a:latin typeface="#9Slide03 Montserrat Light" panose="00000400000000000000" pitchFamily="2" charset="0"/>
                  </a:rPr>
                  <a:t>G</a:t>
                </a:r>
                <a:r>
                  <a:rPr lang="vi-VN" sz="2700" b="0" i="0" dirty="0">
                    <a:solidFill>
                      <a:srgbClr val="004651"/>
                    </a:solidFill>
                    <a:effectLst/>
                    <a:latin typeface="#9Slide03 Montserrat Light" panose="00000400000000000000" pitchFamily="2" charset="0"/>
                  </a:rPr>
                  <a:t>hi số K là số các cuộc họp được chấp nhận phục vụ</a:t>
                </a:r>
                <a:endParaRPr lang="en-US" sz="2700" dirty="0">
                  <a:solidFill>
                    <a:srgbClr val="004651"/>
                  </a:solidFill>
                  <a:latin typeface="#9Slide03 Montserrat Light" panose="00000400000000000000" pitchFamily="2" charset="0"/>
                </a:endParaRPr>
              </a:p>
            </p:txBody>
          </p:sp>
        </mc:Choice>
        <mc:Fallback>
          <p:sp>
            <p:nvSpPr>
              <p:cNvPr id="23" name="TextBox 14">
                <a:extLst>
                  <a:ext uri="{FF2B5EF4-FFF2-40B4-BE49-F238E27FC236}">
                    <a16:creationId xmlns:a16="http://schemas.microsoft.com/office/drawing/2014/main" id="{DC70C1D5-B405-2A16-6055-7C9A5E9A427D}"/>
                  </a:ext>
                </a:extLst>
              </p:cNvPr>
              <p:cNvSpPr txBox="1">
                <a:spLocks noRot="1" noChangeAspect="1" noMove="1" noResize="1" noEditPoints="1" noAdjustHandles="1" noChangeArrowheads="1" noChangeShapeType="1" noTextEdit="1"/>
              </p:cNvSpPr>
              <p:nvPr/>
            </p:nvSpPr>
            <p:spPr>
              <a:xfrm>
                <a:off x="3079845" y="1837940"/>
                <a:ext cx="12014509" cy="8050281"/>
              </a:xfrm>
              <a:prstGeom prst="rect">
                <a:avLst/>
              </a:prstGeom>
              <a:blipFill>
                <a:blip r:embed="rId2"/>
                <a:stretch>
                  <a:fillRect r="-1725" b="-1590"/>
                </a:stretch>
              </a:blipFill>
            </p:spPr>
            <p:txBody>
              <a:bodyPr/>
              <a:lstStyle/>
              <a:p>
                <a:r>
                  <a:rPr lang="en-US">
                    <a:noFill/>
                  </a:rPr>
                  <a:t> </a:t>
                </a:r>
              </a:p>
            </p:txBody>
          </p:sp>
        </mc:Fallback>
      </mc:AlternateContent>
      <p:pic>
        <p:nvPicPr>
          <p:cNvPr id="1030" name="Picture 6" descr="Hình ảnh Vẽ Tay Phim Hoạt Hình Phòng Họp Nhân Viên Văn Cổ áo Trắng ưu Tú PNG  , Clipart Văn Phòng, Vẽ Tay, Hoạt Hình PNG và Vector với nền trong">
            <a:extLst>
              <a:ext uri="{FF2B5EF4-FFF2-40B4-BE49-F238E27FC236}">
                <a16:creationId xmlns:a16="http://schemas.microsoft.com/office/drawing/2014/main" id="{50E37D0B-6BD4-5C6F-125E-318DFBFFE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5200" y="7385006"/>
            <a:ext cx="2901994" cy="290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5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54858" y="3431615"/>
            <a:ext cx="12573000" cy="1885131"/>
          </a:xfrm>
          <a:prstGeom prst="rect">
            <a:avLst/>
          </a:prstGeom>
        </p:spPr>
        <p:txBody>
          <a:bodyPr wrap="square" lIns="0" tIns="0" rIns="0" bIns="0" rtlCol="0" anchor="t">
            <a:spAutoFit/>
          </a:bodyPr>
          <a:lstStyle/>
          <a:p>
            <a:pPr marL="269874" lvl="1" algn="just">
              <a:lnSpc>
                <a:spcPct val="150000"/>
              </a:lnSpc>
            </a:pPr>
            <a:r>
              <a:rPr lang="en-US" sz="2800" dirty="0">
                <a:solidFill>
                  <a:schemeClr val="bg1">
                    <a:lumMod val="95000"/>
                  </a:schemeClr>
                </a:solidFill>
                <a:latin typeface="#9Slide03 Montserrat" panose="00000500000000000000" pitchFamily="2" charset="0"/>
              </a:rPr>
              <a:t>BRUTE FORCE: </a:t>
            </a:r>
          </a:p>
          <a:p>
            <a:pPr marL="727074" lvl="1" indent="-457200" algn="just">
              <a:lnSpc>
                <a:spcPct val="150000"/>
              </a:lnSpc>
              <a:buFont typeface="Arial" panose="020B0604020202020204" pitchFamily="34" charset="0"/>
              <a:buChar char="•"/>
            </a:pPr>
            <a:r>
              <a:rPr lang="en-US" sz="2800" dirty="0" err="1">
                <a:solidFill>
                  <a:schemeClr val="bg1">
                    <a:lumMod val="95000"/>
                  </a:schemeClr>
                </a:solidFill>
                <a:latin typeface="#9Slide03 Montserrat" panose="00000500000000000000" pitchFamily="2" charset="0"/>
              </a:rPr>
              <a:t>Xem</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xét</a:t>
            </a:r>
            <a:r>
              <a:rPr lang="en-US" sz="2800" dirty="0">
                <a:solidFill>
                  <a:schemeClr val="bg1">
                    <a:lumMod val="95000"/>
                  </a:schemeClr>
                </a:solidFill>
                <a:latin typeface="#9Slide03 Montserrat" panose="00000500000000000000" pitchFamily="2" charset="0"/>
              </a:rPr>
              <a:t> các </a:t>
            </a:r>
            <a:r>
              <a:rPr lang="en-US" sz="2800" dirty="0" err="1">
                <a:solidFill>
                  <a:schemeClr val="bg1">
                    <a:lumMod val="95000"/>
                  </a:schemeClr>
                </a:solidFill>
                <a:latin typeface="#9Slide03 Montserrat" panose="00000500000000000000" pitchFamily="2" charset="0"/>
              </a:rPr>
              <a:t>phương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án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tập</a:t>
            </a:r>
            <a:r>
              <a:rPr lang="en-US" sz="2800" dirty="0">
                <a:solidFill>
                  <a:schemeClr val="bg1">
                    <a:lumMod val="95000"/>
                  </a:schemeClr>
                </a:solidFill>
                <a:latin typeface="#9Slide03 Montserrat" panose="00000500000000000000" pitchFamily="2" charset="0"/>
              </a:rPr>
              <a:t> con </a:t>
            </a:r>
            <a:r>
              <a:rPr lang="en-US" sz="2800" dirty="0" err="1">
                <a:solidFill>
                  <a:schemeClr val="bg1">
                    <a:lumMod val="95000"/>
                  </a:schemeClr>
                </a:solidFill>
                <a:latin typeface="#9Slide03 Montserrat" panose="00000500000000000000" pitchFamily="2" charset="0"/>
              </a:rPr>
              <a:t>hoạt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động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chấp</a:t>
            </a:r>
            <a:r>
              <a:rPr lang="en-US" sz="2800" dirty="0">
                <a:solidFill>
                  <a:schemeClr val="bg1">
                    <a:lumMod val="95000"/>
                  </a:schemeClr>
                </a:solidFill>
                <a:latin typeface="#9Slide03 Montserrat" panose="00000500000000000000" pitchFamily="2" charset="0"/>
              </a:rPr>
              <a:t> nhận </a:t>
            </a:r>
            <a:r>
              <a:rPr lang="en-US" sz="2800" dirty="0" err="1">
                <a:solidFill>
                  <a:schemeClr val="bg1">
                    <a:lumMod val="95000"/>
                  </a:schemeClr>
                </a:solidFill>
                <a:latin typeface="#9Slide03 Montserrat" panose="00000500000000000000" pitchFamily="2" charset="0"/>
              </a:rPr>
              <a:t>được</a:t>
            </a:r>
            <a:endParaRPr lang="en-US" sz="2800" dirty="0">
              <a:solidFill>
                <a:schemeClr val="bg1">
                  <a:lumMod val="95000"/>
                </a:schemeClr>
              </a:solidFill>
              <a:latin typeface="#9Slide03 Montserrat" panose="00000500000000000000" pitchFamily="2" charset="0"/>
            </a:endParaRPr>
          </a:p>
          <a:p>
            <a:pPr marL="727074" lvl="1" indent="-457200" algn="just">
              <a:lnSpc>
                <a:spcPct val="150000"/>
              </a:lnSpc>
              <a:buFont typeface="Arial" panose="020B0604020202020204" pitchFamily="34" charset="0"/>
              <a:buChar char="•"/>
            </a:pPr>
            <a:r>
              <a:rPr lang="en-US" sz="2800" dirty="0" err="1">
                <a:solidFill>
                  <a:schemeClr val="bg1">
                    <a:lumMod val="95000"/>
                  </a:schemeClr>
                </a:solidFill>
                <a:latin typeface="#9Slide03 Montserrat" panose="00000500000000000000" pitchFamily="2" charset="0"/>
              </a:rPr>
              <a:t>Chọn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tập</a:t>
            </a:r>
            <a:r>
              <a:rPr lang="en-US" sz="2800" dirty="0">
                <a:solidFill>
                  <a:schemeClr val="bg1">
                    <a:lumMod val="95000"/>
                  </a:schemeClr>
                </a:solidFill>
                <a:latin typeface="#9Slide03 Montserrat" panose="00000500000000000000" pitchFamily="2" charset="0"/>
              </a:rPr>
              <a:t> con </a:t>
            </a:r>
            <a:r>
              <a:rPr lang="en-US" sz="2800" dirty="0" err="1">
                <a:solidFill>
                  <a:schemeClr val="bg1">
                    <a:lumMod val="95000"/>
                  </a:schemeClr>
                </a:solidFill>
                <a:latin typeface="#9Slide03 Montserrat" panose="00000500000000000000" pitchFamily="2" charset="0"/>
              </a:rPr>
              <a:t>hoạt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động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lớn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nhất</a:t>
            </a:r>
            <a:endParaRPr lang="en-US" sz="2800" dirty="0">
              <a:solidFill>
                <a:schemeClr val="bg1">
                  <a:lumMod val="95000"/>
                </a:schemeClr>
              </a:solidFill>
              <a:latin typeface="#9Slide03 Montserrat" panose="00000500000000000000" pitchFamily="2" charset="0"/>
            </a:endParaRPr>
          </a:p>
        </p:txBody>
      </p:sp>
      <p:pic>
        <p:nvPicPr>
          <p:cNvPr id="6" name="Picture 2" descr="Eureka Stock Illustrations – 6,551 Eureka Stock Illustrations, Vectors &amp;  Clipart - Dreamstime">
            <a:extLst>
              <a:ext uri="{FF2B5EF4-FFF2-40B4-BE49-F238E27FC236}">
                <a16:creationId xmlns:a16="http://schemas.microsoft.com/office/drawing/2014/main" id="{EC256306-BFA6-58CD-6989-DC0F4AF2C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25" y="5981700"/>
            <a:ext cx="4416758" cy="3467155"/>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5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993616" y="2882406"/>
            <a:ext cx="12573000" cy="2531462"/>
          </a:xfrm>
          <a:prstGeom prst="rect">
            <a:avLst/>
          </a:prstGeom>
        </p:spPr>
        <p:txBody>
          <a:bodyPr wrap="square" lIns="0" tIns="0" rIns="0" bIns="0" rtlCol="0" anchor="t">
            <a:spAutoFit/>
          </a:bodyPr>
          <a:lstStyle/>
          <a:p>
            <a:pPr marL="269874" lvl="1" algn="just">
              <a:lnSpc>
                <a:spcPct val="150000"/>
              </a:lnSpc>
            </a:pPr>
            <a:r>
              <a:rPr lang="en-US" sz="2800" dirty="0">
                <a:solidFill>
                  <a:schemeClr val="bg1">
                    <a:lumMod val="95000"/>
                  </a:schemeClr>
                </a:solidFill>
                <a:latin typeface="#9Slide03 Montserrat" panose="00000500000000000000" pitchFamily="2" charset="0"/>
              </a:rPr>
              <a:t>Greedy:</a:t>
            </a:r>
          </a:p>
          <a:p>
            <a:pPr marL="727074" lvl="1" indent="-457200" algn="just">
              <a:lnSpc>
                <a:spcPct val="150000"/>
              </a:lnSpc>
              <a:buFont typeface="Arial" panose="020B0604020202020204" pitchFamily="34" charset="0"/>
              <a:buChar char="•"/>
            </a:pPr>
            <a:r>
              <a:rPr lang="en-US" sz="2800" dirty="0" err="1">
                <a:solidFill>
                  <a:schemeClr val="bg1">
                    <a:lumMod val="95000"/>
                  </a:schemeClr>
                </a:solidFill>
                <a:latin typeface="#9Slide03 Montserrat" panose="00000500000000000000" pitchFamily="2" charset="0"/>
              </a:rPr>
              <a:t>Dùng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một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quy</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tắc</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đơn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giản</a:t>
            </a:r>
            <a:r>
              <a:rPr lang="en-US" sz="2800" dirty="0">
                <a:solidFill>
                  <a:schemeClr val="bg1">
                    <a:lumMod val="95000"/>
                  </a:schemeClr>
                </a:solidFill>
                <a:latin typeface="#9Slide03 Montserrat" panose="00000500000000000000" pitchFamily="2" charset="0"/>
              </a:rPr>
              <a:t> để </a:t>
            </a:r>
            <a:r>
              <a:rPr lang="en-US" sz="2800" dirty="0" err="1">
                <a:solidFill>
                  <a:schemeClr val="bg1">
                    <a:lumMod val="95000"/>
                  </a:schemeClr>
                </a:solidFill>
                <a:latin typeface="#9Slide03 Montserrat" panose="00000500000000000000" pitchFamily="2" charset="0"/>
              </a:rPr>
              <a:t>chọn</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hoạt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động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thứ</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i</a:t>
            </a:r>
            <a:endParaRPr lang="en-US" sz="2800" dirty="0">
              <a:solidFill>
                <a:schemeClr val="bg1">
                  <a:lumMod val="95000"/>
                </a:schemeClr>
              </a:solidFill>
              <a:latin typeface="#9Slide03 Montserrat" panose="00000500000000000000" pitchFamily="2" charset="0"/>
            </a:endParaRPr>
          </a:p>
          <a:p>
            <a:pPr marL="727074" lvl="1" indent="-457200" algn="just">
              <a:lnSpc>
                <a:spcPct val="150000"/>
              </a:lnSpc>
              <a:buFont typeface="Arial" panose="020B0604020202020204" pitchFamily="34" charset="0"/>
              <a:buChar char="•"/>
            </a:pPr>
            <a:r>
              <a:rPr lang="en-US" sz="2800" dirty="0" err="1">
                <a:solidFill>
                  <a:schemeClr val="bg1">
                    <a:lumMod val="95000"/>
                  </a:schemeClr>
                </a:solidFill>
                <a:latin typeface="#9Slide03 Montserrat" panose="00000500000000000000" pitchFamily="2" charset="0"/>
              </a:rPr>
              <a:t>Bỏ</a:t>
            </a:r>
            <a:r>
              <a:rPr lang="en-US" sz="2800" dirty="0">
                <a:solidFill>
                  <a:schemeClr val="bg1">
                    <a:lumMod val="95000"/>
                  </a:schemeClr>
                </a:solidFill>
                <a:latin typeface="#9Slide03 Montserrat" panose="00000500000000000000" pitchFamily="2" charset="0"/>
              </a:rPr>
              <a:t> qua các </a:t>
            </a:r>
            <a:r>
              <a:rPr lang="en-US" sz="2800" dirty="0" err="1">
                <a:solidFill>
                  <a:schemeClr val="bg1">
                    <a:lumMod val="95000"/>
                  </a:schemeClr>
                </a:solidFill>
                <a:latin typeface="#9Slide03 Montserrat" panose="00000500000000000000" pitchFamily="2" charset="0"/>
              </a:rPr>
              <a:t>hoạt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động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không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tương</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thích</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với</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i</a:t>
            </a:r>
            <a:endParaRPr lang="en-US" sz="2800" dirty="0">
              <a:solidFill>
                <a:schemeClr val="bg1">
                  <a:lumMod val="95000"/>
                </a:schemeClr>
              </a:solidFill>
              <a:latin typeface="#9Slide03 Montserrat" panose="00000500000000000000" pitchFamily="2" charset="0"/>
            </a:endParaRPr>
          </a:p>
          <a:p>
            <a:pPr marL="727074" lvl="1" indent="-457200" algn="just">
              <a:lnSpc>
                <a:spcPct val="150000"/>
              </a:lnSpc>
              <a:buFont typeface="Arial" panose="020B0604020202020204" pitchFamily="34" charset="0"/>
              <a:buChar char="•"/>
            </a:pPr>
            <a:r>
              <a:rPr lang="en-US" sz="2800" dirty="0" err="1">
                <a:solidFill>
                  <a:schemeClr val="bg1">
                    <a:lumMod val="95000"/>
                  </a:schemeClr>
                </a:solidFill>
                <a:latin typeface="#9Slide03 Montserrat" panose="00000500000000000000" pitchFamily="2" charset="0"/>
              </a:rPr>
              <a:t>Lặp</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lại</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cho</a:t>
            </a:r>
            <a:r>
              <a:rPr lang="en-US" sz="2800" dirty="0">
                <a:solidFill>
                  <a:schemeClr val="bg1">
                    <a:lumMod val="95000"/>
                  </a:schemeClr>
                </a:solidFill>
                <a:latin typeface="#9Slide03 Montserrat" panose="00000500000000000000" pitchFamily="2" charset="0"/>
              </a:rPr>
              <a:t> đến </a:t>
            </a:r>
            <a:r>
              <a:rPr lang="en-US" sz="2800" dirty="0" err="1">
                <a:solidFill>
                  <a:schemeClr val="bg1">
                    <a:lumMod val="95000"/>
                  </a:schemeClr>
                </a:solidFill>
                <a:latin typeface="#9Slide03 Montserrat" panose="00000500000000000000" pitchFamily="2" charset="0"/>
              </a:rPr>
              <a:t>khi</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xét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tất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cả</a:t>
            </a:r>
            <a:r>
              <a:rPr lang="en-US" sz="2800" dirty="0">
                <a:solidFill>
                  <a:schemeClr val="bg1">
                    <a:lumMod val="95000"/>
                  </a:schemeClr>
                </a:solidFill>
                <a:latin typeface="#9Slide03 Montserrat" panose="00000500000000000000" pitchFamily="2" charset="0"/>
              </a:rPr>
              <a:t> các </a:t>
            </a:r>
            <a:r>
              <a:rPr lang="en-US" sz="2800" dirty="0" err="1">
                <a:solidFill>
                  <a:schemeClr val="bg1">
                    <a:lumMod val="95000"/>
                  </a:schemeClr>
                </a:solidFill>
                <a:latin typeface="#9Slide03 Montserrat" panose="00000500000000000000" pitchFamily="2" charset="0"/>
              </a:rPr>
              <a:t>hoạt</a:t>
            </a:r>
            <a:r>
              <a:rPr lang="en-US" sz="2800" dirty="0">
                <a:solidFill>
                  <a:schemeClr val="bg1">
                    <a:lumMod val="95000"/>
                  </a:schemeClr>
                </a:solidFill>
                <a:latin typeface="#9Slide03 Montserrat" panose="00000500000000000000" pitchFamily="2" charset="0"/>
              </a:rPr>
              <a:t> </a:t>
            </a:r>
            <a:r>
              <a:rPr lang="en-US" sz="2800" dirty="0" err="1">
                <a:solidFill>
                  <a:schemeClr val="bg1">
                    <a:lumMod val="95000"/>
                  </a:schemeClr>
                </a:solidFill>
                <a:latin typeface="#9Slide03 Montserrat" panose="00000500000000000000" pitchFamily="2" charset="0"/>
              </a:rPr>
              <a:t>động</a:t>
            </a:r>
            <a:endParaRPr lang="en-US" sz="2800" dirty="0">
              <a:solidFill>
                <a:schemeClr val="bg1">
                  <a:lumMod val="95000"/>
                </a:schemeClr>
              </a:solidFill>
              <a:latin typeface="#9Slide03 Montserrat" panose="00000500000000000000" pitchFamily="2" charset="0"/>
            </a:endParaRPr>
          </a:p>
        </p:txBody>
      </p:sp>
      <p:pic>
        <p:nvPicPr>
          <p:cNvPr id="6" name="Picture 2" descr="Eureka Stock Illustrations – 6,551 Eureka Stock Illustrations, Vectors &amp;  Clipart - Dreamstime">
            <a:extLst>
              <a:ext uri="{FF2B5EF4-FFF2-40B4-BE49-F238E27FC236}">
                <a16:creationId xmlns:a16="http://schemas.microsoft.com/office/drawing/2014/main" id="{B7AE9659-59D3-9011-1B5C-92972C60A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25" y="5981700"/>
            <a:ext cx="4416758" cy="3467155"/>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042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flipH="1">
            <a:off x="1221905" y="8362981"/>
            <a:ext cx="46667"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774457"/>
            <a:ext cx="3364925" cy="1190958"/>
            <a:chOff x="0" y="-9525"/>
            <a:chExt cx="4486566" cy="1587943"/>
          </a:xfrm>
        </p:grpSpPr>
        <p:sp>
          <p:nvSpPr>
            <p:cNvPr id="4" name="TextBox 4"/>
            <p:cNvSpPr txBox="1"/>
            <p:nvPr/>
          </p:nvSpPr>
          <p:spPr>
            <a:xfrm>
              <a:off x="0" y="-9525"/>
              <a:ext cx="4486566" cy="733425"/>
            </a:xfrm>
            <a:prstGeom prst="rect">
              <a:avLst/>
            </a:prstGeom>
          </p:spPr>
          <p:txBody>
            <a:bodyPr lIns="0" tIns="0" rIns="0" bIns="0" rtlCol="0" anchor="t">
              <a:spAutoFit/>
            </a:bodyPr>
            <a:lstStyle/>
            <a:p>
              <a:pPr marL="0" lvl="0" indent="0">
                <a:lnSpc>
                  <a:spcPts val="4320"/>
                </a:lnSpc>
                <a:spcBef>
                  <a:spcPct val="0"/>
                </a:spcBef>
              </a:pPr>
              <a:r>
                <a:rPr lang="en-US" sz="3600" b="1" dirty="0" err="1">
                  <a:solidFill>
                    <a:srgbClr val="00A181"/>
                  </a:solidFill>
                  <a:latin typeface="Fira Sans Medium"/>
                </a:rPr>
                <a:t>Phần</a:t>
              </a:r>
              <a:r>
                <a:rPr lang="en-US" sz="3600" b="1" dirty="0">
                  <a:solidFill>
                    <a:srgbClr val="00A181"/>
                  </a:solidFill>
                  <a:latin typeface="Fira Sans Medium"/>
                </a:rPr>
                <a:t> I</a:t>
              </a:r>
            </a:p>
          </p:txBody>
        </p:sp>
        <p:sp>
          <p:nvSpPr>
            <p:cNvPr id="5" name="TextBox 5"/>
            <p:cNvSpPr txBox="1"/>
            <p:nvPr/>
          </p:nvSpPr>
          <p:spPr>
            <a:xfrm>
              <a:off x="0" y="1074349"/>
              <a:ext cx="4486566" cy="504069"/>
            </a:xfrm>
            <a:prstGeom prst="rect">
              <a:avLst/>
            </a:prstGeom>
          </p:spPr>
          <p:txBody>
            <a:bodyPr lIns="0" tIns="0" rIns="0" bIns="0" rtlCol="0" anchor="t">
              <a:spAutoFit/>
            </a:bodyPr>
            <a:lstStyle/>
            <a:p>
              <a:pPr marL="0" lvl="0" indent="0">
                <a:lnSpc>
                  <a:spcPts val="2800"/>
                </a:lnSpc>
                <a:spcBef>
                  <a:spcPct val="0"/>
                </a:spcBef>
              </a:pPr>
              <a:r>
                <a:rPr lang="en-US" sz="3200" b="1" dirty="0" err="1">
                  <a:solidFill>
                    <a:srgbClr val="000000"/>
                  </a:solidFill>
                  <a:latin typeface="Fira Sans Light"/>
                </a:rPr>
                <a:t>Giới</a:t>
              </a:r>
              <a:r>
                <a:rPr lang="en-US" sz="3200" b="1" dirty="0">
                  <a:solidFill>
                    <a:srgbClr val="000000"/>
                  </a:solidFill>
                  <a:latin typeface="Fira Sans Light"/>
                </a:rPr>
                <a:t> </a:t>
              </a:r>
              <a:r>
                <a:rPr lang="en-US" sz="3200" b="1" dirty="0" err="1">
                  <a:solidFill>
                    <a:srgbClr val="000000"/>
                  </a:solidFill>
                  <a:latin typeface="Fira Sans Light"/>
                </a:rPr>
                <a:t>thiệu</a:t>
              </a:r>
              <a:endParaRPr lang="en-US" sz="3200" b="1" dirty="0">
                <a:solidFill>
                  <a:srgbClr val="000000"/>
                </a:solidFill>
                <a:latin typeface="Fira Sans Light"/>
              </a:endParaRPr>
            </a:p>
          </p:txBody>
        </p:sp>
      </p:grpSp>
      <p:sp>
        <p:nvSpPr>
          <p:cNvPr id="15" name="TextBox 15"/>
          <p:cNvSpPr txBox="1"/>
          <p:nvPr/>
        </p:nvSpPr>
        <p:spPr>
          <a:xfrm>
            <a:off x="1028700" y="1028700"/>
            <a:ext cx="81153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Fira Sans Medium"/>
              </a:rPr>
              <a:t>Nội</a:t>
            </a:r>
            <a:r>
              <a:rPr lang="en-US" sz="8499" spc="-84" dirty="0">
                <a:solidFill>
                  <a:srgbClr val="000000"/>
                </a:solidFill>
                <a:latin typeface="Fira Sans Medium"/>
              </a:rPr>
              <a:t> dung </a:t>
            </a:r>
            <a:r>
              <a:rPr lang="en-US" sz="8499" spc="-84" dirty="0" err="1">
                <a:solidFill>
                  <a:srgbClr val="000000"/>
                </a:solidFill>
                <a:latin typeface="Fira Sans Medium"/>
              </a:rPr>
              <a:t>bài</a:t>
            </a:r>
            <a:r>
              <a:rPr lang="en-US" sz="8499" spc="-84" dirty="0">
                <a:solidFill>
                  <a:srgbClr val="000000"/>
                </a:solidFill>
                <a:latin typeface="Fira Sans Medium"/>
              </a:rPr>
              <a:t> </a:t>
            </a:r>
            <a:r>
              <a:rPr lang="en-US" sz="8499" spc="-84" dirty="0" err="1">
                <a:solidFill>
                  <a:srgbClr val="000000"/>
                </a:solidFill>
                <a:latin typeface="Fira Sans Medium"/>
              </a:rPr>
              <a:t>học</a:t>
            </a:r>
            <a:endParaRPr lang="en-US" sz="8499" spc="-84" dirty="0">
              <a:solidFill>
                <a:srgbClr val="000000"/>
              </a:solidFill>
              <a:latin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1025595"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1028700" y="8217402"/>
            <a:ext cx="380203" cy="329258"/>
            <a:chOff x="-40828156" y="0"/>
            <a:chExt cx="3619627" cy="3134614"/>
          </a:xfrm>
        </p:grpSpPr>
        <p:sp>
          <p:nvSpPr>
            <p:cNvPr id="22" name="Freeform 22"/>
            <p:cNvSpPr/>
            <p:nvPr/>
          </p:nvSpPr>
          <p:spPr>
            <a:xfrm>
              <a:off x="-40828156"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23" name="Group 23"/>
          <p:cNvGrpSpPr/>
          <p:nvPr/>
        </p:nvGrpSpPr>
        <p:grpSpPr>
          <a:xfrm>
            <a:off x="1031804"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mc:AlternateContent xmlns:mc="http://schemas.openxmlformats.org/markup-compatibility/2006" xmlns:a14="http://schemas.microsoft.com/office/drawing/2010/main">
        <mc:Choice Requires="a14">
          <p:sp>
            <p:nvSpPr>
              <p:cNvPr id="12" name="TextBox 14">
                <a:extLst>
                  <a:ext uri="{FF2B5EF4-FFF2-40B4-BE49-F238E27FC236}">
                    <a16:creationId xmlns:a16="http://schemas.microsoft.com/office/drawing/2014/main" id="{5EE2B402-10D9-C7DC-C6F9-5CF599C91B90}"/>
                  </a:ext>
                </a:extLst>
              </p:cNvPr>
              <p:cNvSpPr txBox="1"/>
              <p:nvPr/>
            </p:nvSpPr>
            <p:spPr>
              <a:xfrm>
                <a:off x="993616" y="2882406"/>
                <a:ext cx="12573000" cy="983539"/>
              </a:xfrm>
              <a:prstGeom prst="rect">
                <a:avLst/>
              </a:prstGeom>
            </p:spPr>
            <p:txBody>
              <a:bodyPr wrap="square" lIns="0" tIns="0" rIns="0" bIns="0" rtlCol="0" anchor="t">
                <a:spAutoFit/>
              </a:bodyPr>
              <a:lstStyle/>
              <a:p>
                <a:pPr marL="269874" lvl="1" algn="just">
                  <a:lnSpc>
                    <a:spcPct val="150000"/>
                  </a:lnSpc>
                </a:pPr>
                <a:r>
                  <a:rPr lang="en-US" sz="3600" dirty="0">
                    <a:solidFill>
                      <a:schemeClr val="bg1">
                        <a:lumMod val="95000"/>
                      </a:schemeClr>
                    </a:solidFill>
                    <a:latin typeface="#9Slide03 Montserrat" panose="00000500000000000000" pitchFamily="2" charset="0"/>
                  </a:rPr>
                  <a:t>Cách 1: </a:t>
                </a:r>
                <a:r>
                  <a:rPr lang="en-US" sz="3600" dirty="0" err="1">
                    <a:solidFill>
                      <a:schemeClr val="bg1">
                        <a:lumMod val="95000"/>
                      </a:schemeClr>
                    </a:solidFill>
                    <a:latin typeface="#9Slide03 Montserrat" panose="00000500000000000000" pitchFamily="2" charset="0"/>
                  </a:rPr>
                  <a:t>Chọn</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hoạt</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động</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bắt</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đầu</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sớm</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nhất</a:t>
                </a:r>
                <a:r>
                  <a:rPr lang="en-US" sz="3600" dirty="0">
                    <a:solidFill>
                      <a:schemeClr val="bg1">
                        <a:lumMod val="95000"/>
                      </a:schemeClr>
                    </a:solidFill>
                    <a:latin typeface="#9Slide03 Montserrat" panose="00000500000000000000" pitchFamily="2" charset="0"/>
                  </a:rPr>
                  <a:t> (</a:t>
                </a:r>
                <a14:m>
                  <m:oMath xmlns:m="http://schemas.openxmlformats.org/officeDocument/2006/math">
                    <m:sSub>
                      <m:sSubPr>
                        <m:ctrlPr>
                          <a:rPr lang="en-US" sz="4800" i="1" smtClean="0">
                            <a:solidFill>
                              <a:schemeClr val="bg1">
                                <a:lumMod val="95000"/>
                              </a:schemeClr>
                            </a:solidFill>
                            <a:latin typeface="Cambria Math" panose="02040503050406030204" pitchFamily="18" charset="0"/>
                          </a:rPr>
                        </m:ctrlPr>
                      </m:sSubPr>
                      <m:e>
                        <m:r>
                          <a:rPr lang="en-US" sz="4800" b="0" i="1" smtClean="0">
                            <a:solidFill>
                              <a:schemeClr val="bg1">
                                <a:lumMod val="95000"/>
                              </a:schemeClr>
                            </a:solidFill>
                            <a:latin typeface="Cambria Math" panose="02040503050406030204" pitchFamily="18" charset="0"/>
                          </a:rPr>
                          <m:t>𝑠</m:t>
                        </m:r>
                      </m:e>
                      <m:sub>
                        <m:r>
                          <a:rPr lang="en-US" sz="4800" b="0" i="1" smtClean="0">
                            <a:solidFill>
                              <a:schemeClr val="bg1">
                                <a:lumMod val="95000"/>
                              </a:schemeClr>
                            </a:solidFill>
                            <a:latin typeface="Cambria Math" panose="02040503050406030204" pitchFamily="18" charset="0"/>
                          </a:rPr>
                          <m:t>𝑖</m:t>
                        </m:r>
                      </m:sub>
                    </m:sSub>
                  </m:oMath>
                </a14:m>
                <a:r>
                  <a:rPr lang="en-US" sz="3600" dirty="0">
                    <a:solidFill>
                      <a:schemeClr val="bg1">
                        <a:lumMod val="95000"/>
                      </a:schemeClr>
                    </a:solidFill>
                    <a:latin typeface="#9Slide03 Montserrat" panose="00000500000000000000" pitchFamily="2" charset="0"/>
                  </a:rPr>
                  <a:t>) </a:t>
                </a:r>
              </a:p>
            </p:txBody>
          </p:sp>
        </mc:Choice>
        <mc:Fallback xmlns="">
          <p:sp>
            <p:nvSpPr>
              <p:cNvPr id="12" name="TextBox 14">
                <a:extLst>
                  <a:ext uri="{FF2B5EF4-FFF2-40B4-BE49-F238E27FC236}">
                    <a16:creationId xmlns:a16="http://schemas.microsoft.com/office/drawing/2014/main" id="{5EE2B402-10D9-C7DC-C6F9-5CF599C91B90}"/>
                  </a:ext>
                </a:extLst>
              </p:cNvPr>
              <p:cNvSpPr txBox="1">
                <a:spLocks noRot="1" noChangeAspect="1" noMove="1" noResize="1" noEditPoints="1" noAdjustHandles="1" noChangeArrowheads="1" noChangeShapeType="1" noTextEdit="1"/>
              </p:cNvSpPr>
              <p:nvPr/>
            </p:nvSpPr>
            <p:spPr>
              <a:xfrm>
                <a:off x="993616" y="2882406"/>
                <a:ext cx="12573000" cy="983539"/>
              </a:xfrm>
              <a:prstGeom prst="rect">
                <a:avLst/>
              </a:prstGeom>
              <a:blipFill>
                <a:blip r:embed="rId2"/>
                <a:stretch>
                  <a:fillRect l="-97" b="-26708"/>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17D9FB5F-475C-8494-3551-129B8C3A63AC}"/>
              </a:ext>
            </a:extLst>
          </p:cNvPr>
          <p:cNvCxnSpPr/>
          <p:nvPr/>
        </p:nvCxnSpPr>
        <p:spPr>
          <a:xfrm>
            <a:off x="8229600" y="6057900"/>
            <a:ext cx="3657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A4FBB5-CB67-8AD0-AE36-923507417648}"/>
              </a:ext>
            </a:extLst>
          </p:cNvPr>
          <p:cNvCxnSpPr>
            <a:cxnSpLocks/>
          </p:cNvCxnSpPr>
          <p:nvPr/>
        </p:nvCxnSpPr>
        <p:spPr>
          <a:xfrm>
            <a:off x="8458200" y="6972300"/>
            <a:ext cx="990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69E13F-92D0-CD07-B470-7A2526F9FF62}"/>
              </a:ext>
            </a:extLst>
          </p:cNvPr>
          <p:cNvCxnSpPr>
            <a:cxnSpLocks/>
          </p:cNvCxnSpPr>
          <p:nvPr/>
        </p:nvCxnSpPr>
        <p:spPr>
          <a:xfrm>
            <a:off x="9563100" y="6972300"/>
            <a:ext cx="23241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 name="Picture 2" descr="Eureka Stock Illustrations – 6,551 Eureka Stock Illustrations, Vectors &amp;  Clipart - Dreamstime">
            <a:extLst>
              <a:ext uri="{FF2B5EF4-FFF2-40B4-BE49-F238E27FC236}">
                <a16:creationId xmlns:a16="http://schemas.microsoft.com/office/drawing/2014/main" id="{851989C4-FD2D-317C-59DD-F89053DDF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425" y="5981700"/>
            <a:ext cx="4416758" cy="3467155"/>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mc:AlternateContent xmlns:mc="http://schemas.openxmlformats.org/markup-compatibility/2006" xmlns:a14="http://schemas.microsoft.com/office/drawing/2010/main">
        <mc:Choice Requires="a14">
          <p:sp>
            <p:nvSpPr>
              <p:cNvPr id="12" name="TextBox 14">
                <a:extLst>
                  <a:ext uri="{FF2B5EF4-FFF2-40B4-BE49-F238E27FC236}">
                    <a16:creationId xmlns:a16="http://schemas.microsoft.com/office/drawing/2014/main" id="{5EE2B402-10D9-C7DC-C6F9-5CF599C91B90}"/>
                  </a:ext>
                </a:extLst>
              </p:cNvPr>
              <p:cNvSpPr txBox="1"/>
              <p:nvPr/>
            </p:nvSpPr>
            <p:spPr>
              <a:xfrm>
                <a:off x="993616" y="2882406"/>
                <a:ext cx="12573000" cy="761747"/>
              </a:xfrm>
              <a:prstGeom prst="rect">
                <a:avLst/>
              </a:prstGeom>
            </p:spPr>
            <p:txBody>
              <a:bodyPr wrap="square" lIns="0" tIns="0" rIns="0" bIns="0" rtlCol="0" anchor="t">
                <a:spAutoFit/>
              </a:bodyPr>
              <a:lstStyle/>
              <a:p>
                <a:pPr marL="269874" lvl="1" algn="just">
                  <a:lnSpc>
                    <a:spcPct val="150000"/>
                  </a:lnSpc>
                </a:pPr>
                <a:r>
                  <a:rPr lang="en-US" sz="3600" dirty="0">
                    <a:solidFill>
                      <a:schemeClr val="bg1">
                        <a:lumMod val="95000"/>
                      </a:schemeClr>
                    </a:solidFill>
                    <a:latin typeface="#9Slide03 Montserrat" panose="00000500000000000000" pitchFamily="2" charset="0"/>
                  </a:rPr>
                  <a:t>Cách 2: </a:t>
                </a:r>
                <a:r>
                  <a:rPr lang="en-US" sz="3600" dirty="0" err="1">
                    <a:solidFill>
                      <a:schemeClr val="bg1">
                        <a:lumMod val="95000"/>
                      </a:schemeClr>
                    </a:solidFill>
                    <a:latin typeface="#9Slide03 Montserrat" panose="00000500000000000000" pitchFamily="2" charset="0"/>
                  </a:rPr>
                  <a:t>Chọn</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hoạt</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động</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ngắn</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nhất</a:t>
                </a:r>
                <a:r>
                  <a:rPr lang="en-US" sz="3600" dirty="0">
                    <a:solidFill>
                      <a:schemeClr val="bg1">
                        <a:lumMod val="95000"/>
                      </a:schemeClr>
                    </a:solidFill>
                    <a:latin typeface="#9Slide03 Montserrat" panose="00000500000000000000" pitchFamily="2" charset="0"/>
                  </a:rPr>
                  <a:t> (</a:t>
                </a:r>
                <a14:m>
                  <m:oMath xmlns:m="http://schemas.openxmlformats.org/officeDocument/2006/math">
                    <m:sSub>
                      <m:sSubPr>
                        <m:ctrlPr>
                          <a:rPr lang="en-US" sz="3600" i="1">
                            <a:solidFill>
                              <a:schemeClr val="bg1">
                                <a:lumMod val="95000"/>
                              </a:schemeClr>
                            </a:solidFill>
                            <a:latin typeface="Cambria Math" panose="02040503050406030204" pitchFamily="18" charset="0"/>
                          </a:rPr>
                        </m:ctrlPr>
                      </m:sSubPr>
                      <m:e>
                        <m:r>
                          <a:rPr lang="en-US" sz="3600" i="1">
                            <a:solidFill>
                              <a:schemeClr val="bg1">
                                <a:lumMod val="95000"/>
                              </a:schemeClr>
                            </a:solidFill>
                            <a:latin typeface="Cambria Math" panose="02040503050406030204" pitchFamily="18" charset="0"/>
                          </a:rPr>
                          <m:t>𝑠</m:t>
                        </m:r>
                      </m:e>
                      <m:sub>
                        <m:r>
                          <a:rPr lang="en-US" sz="3600" i="1">
                            <a:solidFill>
                              <a:schemeClr val="bg1">
                                <a:lumMod val="95000"/>
                              </a:schemeClr>
                            </a:solidFill>
                            <a:latin typeface="Cambria Math" panose="02040503050406030204" pitchFamily="18" charset="0"/>
                          </a:rPr>
                          <m:t>𝑖</m:t>
                        </m:r>
                      </m:sub>
                    </m:sSub>
                  </m:oMath>
                </a14:m>
                <a:r>
                  <a:rPr lang="en-US" sz="3600" dirty="0">
                    <a:solidFill>
                      <a:schemeClr val="bg1">
                        <a:lumMod val="95000"/>
                      </a:schemeClr>
                    </a:solidFill>
                    <a:latin typeface="#9Slide03 Montserrat" panose="00000500000000000000" pitchFamily="2" charset="0"/>
                  </a:rPr>
                  <a:t> - </a:t>
                </a:r>
                <a14:m>
                  <m:oMath xmlns:m="http://schemas.openxmlformats.org/officeDocument/2006/math">
                    <m:sSub>
                      <m:sSubPr>
                        <m:ctrlPr>
                          <a:rPr lang="en-US" sz="3600" i="1">
                            <a:solidFill>
                              <a:schemeClr val="bg1">
                                <a:lumMod val="95000"/>
                              </a:schemeClr>
                            </a:solidFill>
                            <a:latin typeface="Cambria Math" panose="02040503050406030204" pitchFamily="18" charset="0"/>
                          </a:rPr>
                        </m:ctrlPr>
                      </m:sSubPr>
                      <m:e>
                        <m:r>
                          <a:rPr lang="en-US" sz="3600" b="0" i="1" smtClean="0">
                            <a:solidFill>
                              <a:schemeClr val="bg1">
                                <a:lumMod val="95000"/>
                              </a:schemeClr>
                            </a:solidFill>
                            <a:latin typeface="Cambria Math" panose="02040503050406030204" pitchFamily="18" charset="0"/>
                          </a:rPr>
                          <m:t>𝑓</m:t>
                        </m:r>
                      </m:e>
                      <m:sub>
                        <m:r>
                          <a:rPr lang="en-US" sz="3600" i="1">
                            <a:solidFill>
                              <a:schemeClr val="bg1">
                                <a:lumMod val="95000"/>
                              </a:schemeClr>
                            </a:solidFill>
                            <a:latin typeface="Cambria Math" panose="02040503050406030204" pitchFamily="18" charset="0"/>
                          </a:rPr>
                          <m:t>𝑖</m:t>
                        </m:r>
                      </m:sub>
                    </m:sSub>
                    <m:r>
                      <a:rPr lang="en-US" sz="3600" b="0" i="1" smtClean="0">
                        <a:solidFill>
                          <a:schemeClr val="bg1">
                            <a:lumMod val="95000"/>
                          </a:schemeClr>
                        </a:solidFill>
                        <a:latin typeface="Cambria Math" panose="02040503050406030204" pitchFamily="18" charset="0"/>
                      </a:rPr>
                      <m:t> </m:t>
                    </m:r>
                    <m:r>
                      <a:rPr lang="en-US" sz="3600" b="0" i="1" smtClean="0">
                        <a:solidFill>
                          <a:schemeClr val="bg1">
                            <a:lumMod val="95000"/>
                          </a:schemeClr>
                        </a:solidFill>
                        <a:latin typeface="Cambria Math" panose="02040503050406030204" pitchFamily="18" charset="0"/>
                      </a:rPr>
                      <m:t>𝑛h</m:t>
                    </m:r>
                    <m:r>
                      <a:rPr lang="en-US" sz="3600" b="0" i="1" smtClean="0">
                        <a:solidFill>
                          <a:schemeClr val="bg1">
                            <a:lumMod val="95000"/>
                          </a:schemeClr>
                        </a:solidFill>
                        <a:latin typeface="Cambria Math" panose="02040503050406030204" pitchFamily="18" charset="0"/>
                      </a:rPr>
                      <m:t>ỏ </m:t>
                    </m:r>
                    <m:r>
                      <a:rPr lang="en-US" sz="3600" b="0" i="1" smtClean="0">
                        <a:solidFill>
                          <a:schemeClr val="bg1">
                            <a:lumMod val="95000"/>
                          </a:schemeClr>
                        </a:solidFill>
                        <a:latin typeface="Cambria Math" panose="02040503050406030204" pitchFamily="18" charset="0"/>
                      </a:rPr>
                      <m:t>𝑛h</m:t>
                    </m:r>
                    <m:r>
                      <a:rPr lang="en-US" sz="3600" b="0" i="1" smtClean="0">
                        <a:solidFill>
                          <a:schemeClr val="bg1">
                            <a:lumMod val="95000"/>
                          </a:schemeClr>
                        </a:solidFill>
                        <a:latin typeface="Cambria Math" panose="02040503050406030204" pitchFamily="18" charset="0"/>
                      </a:rPr>
                      <m:t>ấ</m:t>
                    </m:r>
                    <m:r>
                      <a:rPr lang="en-US" sz="3600" b="0" i="1" smtClean="0">
                        <a:solidFill>
                          <a:schemeClr val="bg1">
                            <a:lumMod val="95000"/>
                          </a:schemeClr>
                        </a:solidFill>
                        <a:latin typeface="Cambria Math" panose="02040503050406030204" pitchFamily="18" charset="0"/>
                      </a:rPr>
                      <m:t>𝑡</m:t>
                    </m:r>
                    <m:r>
                      <a:rPr lang="en-US" sz="3600" b="0" i="1" smtClean="0">
                        <a:solidFill>
                          <a:schemeClr val="bg1">
                            <a:lumMod val="95000"/>
                          </a:schemeClr>
                        </a:solidFill>
                        <a:latin typeface="Cambria Math" panose="02040503050406030204" pitchFamily="18" charset="0"/>
                      </a:rPr>
                      <m:t>) </m:t>
                    </m:r>
                  </m:oMath>
                </a14:m>
                <a:endParaRPr lang="en-US" sz="3600" dirty="0">
                  <a:solidFill>
                    <a:schemeClr val="bg1">
                      <a:lumMod val="95000"/>
                    </a:schemeClr>
                  </a:solidFill>
                  <a:latin typeface="#9Slide03 Montserrat" panose="00000500000000000000" pitchFamily="2" charset="0"/>
                </a:endParaRPr>
              </a:p>
            </p:txBody>
          </p:sp>
        </mc:Choice>
        <mc:Fallback xmlns="">
          <p:sp>
            <p:nvSpPr>
              <p:cNvPr id="12" name="TextBox 14">
                <a:extLst>
                  <a:ext uri="{FF2B5EF4-FFF2-40B4-BE49-F238E27FC236}">
                    <a16:creationId xmlns:a16="http://schemas.microsoft.com/office/drawing/2014/main" id="{5EE2B402-10D9-C7DC-C6F9-5CF599C91B90}"/>
                  </a:ext>
                </a:extLst>
              </p:cNvPr>
              <p:cNvSpPr txBox="1">
                <a:spLocks noRot="1" noChangeAspect="1" noMove="1" noResize="1" noEditPoints="1" noAdjustHandles="1" noChangeArrowheads="1" noChangeShapeType="1" noTextEdit="1"/>
              </p:cNvSpPr>
              <p:nvPr/>
            </p:nvSpPr>
            <p:spPr>
              <a:xfrm>
                <a:off x="993616" y="2882406"/>
                <a:ext cx="12573000" cy="761747"/>
              </a:xfrm>
              <a:prstGeom prst="rect">
                <a:avLst/>
              </a:prstGeom>
              <a:blipFill>
                <a:blip r:embed="rId2"/>
                <a:stretch>
                  <a:fillRect l="-97" b="-3680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17D9FB5F-475C-8494-3551-129B8C3A63AC}"/>
              </a:ext>
            </a:extLst>
          </p:cNvPr>
          <p:cNvCxnSpPr>
            <a:cxnSpLocks/>
          </p:cNvCxnSpPr>
          <p:nvPr/>
        </p:nvCxnSpPr>
        <p:spPr>
          <a:xfrm>
            <a:off x="8229600" y="6057900"/>
            <a:ext cx="27432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A4FBB5-CB67-8AD0-AE36-923507417648}"/>
              </a:ext>
            </a:extLst>
          </p:cNvPr>
          <p:cNvCxnSpPr>
            <a:cxnSpLocks/>
          </p:cNvCxnSpPr>
          <p:nvPr/>
        </p:nvCxnSpPr>
        <p:spPr>
          <a:xfrm>
            <a:off x="9753600" y="6896100"/>
            <a:ext cx="2133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69E13F-92D0-CD07-B470-7A2526F9FF62}"/>
              </a:ext>
            </a:extLst>
          </p:cNvPr>
          <p:cNvCxnSpPr>
            <a:cxnSpLocks/>
          </p:cNvCxnSpPr>
          <p:nvPr/>
        </p:nvCxnSpPr>
        <p:spPr>
          <a:xfrm>
            <a:off x="10972800" y="6057900"/>
            <a:ext cx="28194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 name="Picture 2" descr="Eureka Stock Illustrations – 6,551 Eureka Stock Illustrations, Vectors &amp;  Clipart - Dreamstime">
            <a:extLst>
              <a:ext uri="{FF2B5EF4-FFF2-40B4-BE49-F238E27FC236}">
                <a16:creationId xmlns:a16="http://schemas.microsoft.com/office/drawing/2014/main" id="{6CDAE6E9-2BD6-8922-A8DB-1DD12E0C0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425" y="5981700"/>
            <a:ext cx="4416758" cy="3467155"/>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17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993616" y="2882406"/>
            <a:ext cx="12573000" cy="1592744"/>
          </a:xfrm>
          <a:prstGeom prst="rect">
            <a:avLst/>
          </a:prstGeom>
        </p:spPr>
        <p:txBody>
          <a:bodyPr wrap="square" lIns="0" tIns="0" rIns="0" bIns="0" rtlCol="0" anchor="t">
            <a:spAutoFit/>
          </a:bodyPr>
          <a:lstStyle/>
          <a:p>
            <a:pPr marL="269874" lvl="1" algn="just">
              <a:lnSpc>
                <a:spcPct val="150000"/>
              </a:lnSpc>
            </a:pPr>
            <a:r>
              <a:rPr lang="en-US" sz="3600" dirty="0" err="1">
                <a:solidFill>
                  <a:schemeClr val="bg1">
                    <a:lumMod val="95000"/>
                  </a:schemeClr>
                </a:solidFill>
                <a:latin typeface="#9Slide03 Montserrat" panose="00000500000000000000" pitchFamily="2" charset="0"/>
              </a:rPr>
              <a:t>Cách</a:t>
            </a:r>
            <a:r>
              <a:rPr lang="en-US" sz="3600" dirty="0">
                <a:solidFill>
                  <a:schemeClr val="bg1">
                    <a:lumMod val="95000"/>
                  </a:schemeClr>
                </a:solidFill>
                <a:latin typeface="#9Slide03 Montserrat" panose="00000500000000000000" pitchFamily="2" charset="0"/>
              </a:rPr>
              <a:t> 3: </a:t>
            </a:r>
            <a:r>
              <a:rPr lang="en-US" sz="3600" dirty="0" err="1">
                <a:solidFill>
                  <a:schemeClr val="bg1">
                    <a:lumMod val="95000"/>
                  </a:schemeClr>
                </a:solidFill>
                <a:latin typeface="#9Slide03 Montserrat" panose="00000500000000000000" pitchFamily="2" charset="0"/>
              </a:rPr>
              <a:t>Chọn</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hoạt</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động</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có</a:t>
            </a:r>
            <a:r>
              <a:rPr lang="en-US" sz="3600" dirty="0">
                <a:solidFill>
                  <a:schemeClr val="bg1">
                    <a:lumMod val="95000"/>
                  </a:schemeClr>
                </a:solidFill>
                <a:latin typeface="#9Slide03 Montserrat" panose="00000500000000000000" pitchFamily="2" charset="0"/>
              </a:rPr>
              <a:t> số </a:t>
            </a:r>
            <a:r>
              <a:rPr lang="en-US" sz="3600" dirty="0" err="1">
                <a:solidFill>
                  <a:schemeClr val="bg1">
                    <a:lumMod val="95000"/>
                  </a:schemeClr>
                </a:solidFill>
                <a:latin typeface="#9Slide03 Montserrat" panose="00000500000000000000" pitchFamily="2" charset="0"/>
              </a:rPr>
              <a:t>hoạt</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động</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tương</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thích</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với</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nó</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là</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nhiều</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nhất</a:t>
            </a:r>
            <a:endParaRPr lang="en-US" sz="3600" dirty="0">
              <a:solidFill>
                <a:schemeClr val="bg1">
                  <a:lumMod val="95000"/>
                </a:schemeClr>
              </a:solidFill>
              <a:latin typeface="#9Slide03 Montserrat" panose="00000500000000000000" pitchFamily="2" charset="0"/>
            </a:endParaRPr>
          </a:p>
        </p:txBody>
      </p:sp>
      <p:cxnSp>
        <p:nvCxnSpPr>
          <p:cNvPr id="7" name="Straight Arrow Connector 6">
            <a:extLst>
              <a:ext uri="{FF2B5EF4-FFF2-40B4-BE49-F238E27FC236}">
                <a16:creationId xmlns:a16="http://schemas.microsoft.com/office/drawing/2014/main" id="{17D9FB5F-475C-8494-3551-129B8C3A63AC}"/>
              </a:ext>
            </a:extLst>
          </p:cNvPr>
          <p:cNvCxnSpPr>
            <a:cxnSpLocks/>
          </p:cNvCxnSpPr>
          <p:nvPr/>
        </p:nvCxnSpPr>
        <p:spPr>
          <a:xfrm>
            <a:off x="8229600" y="6057900"/>
            <a:ext cx="18288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A4FBB5-CB67-8AD0-AE36-923507417648}"/>
              </a:ext>
            </a:extLst>
          </p:cNvPr>
          <p:cNvCxnSpPr>
            <a:cxnSpLocks/>
          </p:cNvCxnSpPr>
          <p:nvPr/>
        </p:nvCxnSpPr>
        <p:spPr>
          <a:xfrm>
            <a:off x="10058400" y="6972300"/>
            <a:ext cx="2133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69E13F-92D0-CD07-B470-7A2526F9FF62}"/>
              </a:ext>
            </a:extLst>
          </p:cNvPr>
          <p:cNvCxnSpPr>
            <a:cxnSpLocks/>
          </p:cNvCxnSpPr>
          <p:nvPr/>
        </p:nvCxnSpPr>
        <p:spPr>
          <a:xfrm>
            <a:off x="8763000" y="5143500"/>
            <a:ext cx="8382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1BAF7D2-CE41-FAE1-F268-C28DEA52A437}"/>
              </a:ext>
            </a:extLst>
          </p:cNvPr>
          <p:cNvCxnSpPr>
            <a:cxnSpLocks/>
          </p:cNvCxnSpPr>
          <p:nvPr/>
        </p:nvCxnSpPr>
        <p:spPr>
          <a:xfrm>
            <a:off x="10058400" y="7429500"/>
            <a:ext cx="2133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E893B2-D8DB-D1E6-BB58-5B6124C0AD8D}"/>
              </a:ext>
            </a:extLst>
          </p:cNvPr>
          <p:cNvCxnSpPr>
            <a:cxnSpLocks/>
          </p:cNvCxnSpPr>
          <p:nvPr/>
        </p:nvCxnSpPr>
        <p:spPr>
          <a:xfrm>
            <a:off x="10058400" y="7886700"/>
            <a:ext cx="2133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1B6E4F-C4D5-D7F6-7EC0-268CDFC64C1F}"/>
              </a:ext>
            </a:extLst>
          </p:cNvPr>
          <p:cNvCxnSpPr>
            <a:cxnSpLocks/>
          </p:cNvCxnSpPr>
          <p:nvPr/>
        </p:nvCxnSpPr>
        <p:spPr>
          <a:xfrm>
            <a:off x="10058400" y="8420100"/>
            <a:ext cx="2133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950EBD-667D-5728-AA75-D6DC554C5589}"/>
              </a:ext>
            </a:extLst>
          </p:cNvPr>
          <p:cNvCxnSpPr>
            <a:cxnSpLocks/>
          </p:cNvCxnSpPr>
          <p:nvPr/>
        </p:nvCxnSpPr>
        <p:spPr>
          <a:xfrm>
            <a:off x="10896600" y="5143500"/>
            <a:ext cx="14478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41BE4E1-6E7E-6BD9-5990-550159D53F69}"/>
              </a:ext>
            </a:extLst>
          </p:cNvPr>
          <p:cNvCxnSpPr>
            <a:cxnSpLocks/>
          </p:cNvCxnSpPr>
          <p:nvPr/>
        </p:nvCxnSpPr>
        <p:spPr>
          <a:xfrm>
            <a:off x="12344400" y="5143500"/>
            <a:ext cx="1371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DA65C6-AD29-7199-9F91-FC12B2A38CEB}"/>
              </a:ext>
            </a:extLst>
          </p:cNvPr>
          <p:cNvCxnSpPr>
            <a:cxnSpLocks/>
          </p:cNvCxnSpPr>
          <p:nvPr/>
        </p:nvCxnSpPr>
        <p:spPr>
          <a:xfrm>
            <a:off x="9601200" y="5166360"/>
            <a:ext cx="12954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793BE1-44FF-D7B8-1684-48AC2CE97C05}"/>
              </a:ext>
            </a:extLst>
          </p:cNvPr>
          <p:cNvCxnSpPr>
            <a:cxnSpLocks/>
          </p:cNvCxnSpPr>
          <p:nvPr/>
        </p:nvCxnSpPr>
        <p:spPr>
          <a:xfrm>
            <a:off x="10058400" y="8953500"/>
            <a:ext cx="2133600" cy="0"/>
          </a:xfrm>
          <a:prstGeom prst="straightConnector1">
            <a:avLst/>
          </a:prstGeom>
          <a:ln w="76200">
            <a:solidFill>
              <a:srgbClr val="A4E47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2" descr="Eureka Stock Illustrations – 6,551 Eureka Stock Illustrations, Vectors &amp;  Clipart - Dreamstime">
            <a:extLst>
              <a:ext uri="{FF2B5EF4-FFF2-40B4-BE49-F238E27FC236}">
                <a16:creationId xmlns:a16="http://schemas.microsoft.com/office/drawing/2014/main" id="{65DB18B8-4035-5D05-791B-CF6680AD1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25" y="5981700"/>
            <a:ext cx="4416758" cy="3467155"/>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428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a:solidFill>
                  <a:srgbClr val="F4F4F4"/>
                </a:solidFill>
                <a:latin typeface="Fira Sans Medium"/>
              </a:rPr>
              <a:t>Ý </a:t>
            </a:r>
            <a:r>
              <a:rPr lang="en-US" sz="8499" spc="-84" dirty="0" err="1">
                <a:solidFill>
                  <a:srgbClr val="F4F4F4"/>
                </a:solidFill>
                <a:latin typeface="Fira Sans Medium"/>
              </a:rPr>
              <a:t>tưởng</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993616" y="2882406"/>
            <a:ext cx="12573000" cy="761747"/>
          </a:xfrm>
          <a:prstGeom prst="rect">
            <a:avLst/>
          </a:prstGeom>
        </p:spPr>
        <p:txBody>
          <a:bodyPr wrap="square" lIns="0" tIns="0" rIns="0" bIns="0" rtlCol="0" anchor="t">
            <a:spAutoFit/>
          </a:bodyPr>
          <a:lstStyle/>
          <a:p>
            <a:pPr marL="269874" lvl="1" algn="just">
              <a:lnSpc>
                <a:spcPct val="150000"/>
              </a:lnSpc>
            </a:pPr>
            <a:r>
              <a:rPr lang="en-US" sz="3600" dirty="0" err="1">
                <a:solidFill>
                  <a:schemeClr val="bg1">
                    <a:lumMod val="95000"/>
                  </a:schemeClr>
                </a:solidFill>
                <a:latin typeface="#9Slide03 Montserrat" panose="00000500000000000000" pitchFamily="2" charset="0"/>
              </a:rPr>
              <a:t>Cách</a:t>
            </a:r>
            <a:r>
              <a:rPr lang="en-US" sz="3600" dirty="0">
                <a:solidFill>
                  <a:schemeClr val="bg1">
                    <a:lumMod val="95000"/>
                  </a:schemeClr>
                </a:solidFill>
                <a:latin typeface="#9Slide03 Montserrat" panose="00000500000000000000" pitchFamily="2" charset="0"/>
              </a:rPr>
              <a:t> 4: </a:t>
            </a:r>
            <a:r>
              <a:rPr lang="en-US" sz="3600" dirty="0" err="1">
                <a:solidFill>
                  <a:schemeClr val="bg1">
                    <a:lumMod val="95000"/>
                  </a:schemeClr>
                </a:solidFill>
                <a:latin typeface="#9Slide03 Montserrat" panose="00000500000000000000" pitchFamily="2" charset="0"/>
              </a:rPr>
              <a:t>Chọn</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hoạt</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động</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hoàn</a:t>
            </a:r>
            <a:r>
              <a:rPr lang="en-US" sz="3600" dirty="0">
                <a:solidFill>
                  <a:schemeClr val="bg1">
                    <a:lumMod val="95000"/>
                  </a:schemeClr>
                </a:solidFill>
                <a:latin typeface="#9Slide03 Montserrat" panose="00000500000000000000" pitchFamily="2" charset="0"/>
              </a:rPr>
              <a:t> thành </a:t>
            </a:r>
            <a:r>
              <a:rPr lang="en-US" sz="3600" dirty="0" err="1">
                <a:solidFill>
                  <a:schemeClr val="bg1">
                    <a:lumMod val="95000"/>
                  </a:schemeClr>
                </a:solidFill>
                <a:latin typeface="#9Slide03 Montserrat" panose="00000500000000000000" pitchFamily="2" charset="0"/>
              </a:rPr>
              <a:t>sớm</a:t>
            </a:r>
            <a:r>
              <a:rPr lang="en-US" sz="3600" dirty="0">
                <a:solidFill>
                  <a:schemeClr val="bg1">
                    <a:lumMod val="95000"/>
                  </a:schemeClr>
                </a:solidFill>
                <a:latin typeface="#9Slide03 Montserrat" panose="00000500000000000000" pitchFamily="2" charset="0"/>
              </a:rPr>
              <a:t> </a:t>
            </a:r>
            <a:r>
              <a:rPr lang="en-US" sz="3600" dirty="0" err="1">
                <a:solidFill>
                  <a:schemeClr val="bg1">
                    <a:lumMod val="95000"/>
                  </a:schemeClr>
                </a:solidFill>
                <a:latin typeface="#9Slide03 Montserrat" panose="00000500000000000000" pitchFamily="2" charset="0"/>
              </a:rPr>
              <a:t>nhất</a:t>
            </a:r>
            <a:endParaRPr lang="en-US" sz="3600" dirty="0">
              <a:solidFill>
                <a:schemeClr val="bg1">
                  <a:lumMod val="95000"/>
                </a:schemeClr>
              </a:solidFill>
              <a:latin typeface="#9Slide03 Montserrat" panose="00000500000000000000" pitchFamily="2" charset="0"/>
            </a:endParaRPr>
          </a:p>
        </p:txBody>
      </p:sp>
      <p:pic>
        <p:nvPicPr>
          <p:cNvPr id="2050" name="Picture 2" descr="Eureka Stock Illustrations – 6,551 Eureka Stock Illustrations, Vectors &amp;  Clipart - Dreamstime">
            <a:extLst>
              <a:ext uri="{FF2B5EF4-FFF2-40B4-BE49-F238E27FC236}">
                <a16:creationId xmlns:a16="http://schemas.microsoft.com/office/drawing/2014/main" id="{EDD61D43-9BE1-EC5D-EDB3-E9FDC38B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25" y="5981700"/>
            <a:ext cx="4416758" cy="3467155"/>
          </a:xfrm>
          <a:prstGeom prst="round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EB1805A-4212-FFA9-ADFF-DAF491B0F29A}"/>
              </a:ext>
            </a:extLst>
          </p:cNvPr>
          <p:cNvPicPr>
            <a:picLocks noChangeAspect="1"/>
          </p:cNvPicPr>
          <p:nvPr/>
        </p:nvPicPr>
        <p:blipFill>
          <a:blip r:embed="rId3"/>
          <a:stretch>
            <a:fillRect/>
          </a:stretch>
        </p:blipFill>
        <p:spPr>
          <a:xfrm>
            <a:off x="7467600" y="5134911"/>
            <a:ext cx="7694307" cy="4223684"/>
          </a:xfrm>
          <a:prstGeom prst="rect">
            <a:avLst/>
          </a:prstGeom>
        </p:spPr>
      </p:pic>
    </p:spTree>
    <p:extLst>
      <p:ext uri="{BB962C8B-B14F-4D97-AF65-F5344CB8AC3E}">
        <p14:creationId xmlns:p14="http://schemas.microsoft.com/office/powerpoint/2010/main" val="3560687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6786776" y="-28611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8" name="Group 18"/>
          <p:cNvGrpSpPr/>
          <p:nvPr/>
        </p:nvGrpSpPr>
        <p:grpSpPr>
          <a:xfrm>
            <a:off x="850754" y="3543300"/>
            <a:ext cx="6291914" cy="1955007"/>
            <a:chOff x="-237261" y="2833781"/>
            <a:chExt cx="8389218" cy="2606676"/>
          </a:xfrm>
        </p:grpSpPr>
        <p:sp>
          <p:nvSpPr>
            <p:cNvPr id="19" name="TextBox 19"/>
            <p:cNvSpPr txBox="1"/>
            <p:nvPr/>
          </p:nvSpPr>
          <p:spPr>
            <a:xfrm>
              <a:off x="0" y="3006295"/>
              <a:ext cx="8151957" cy="622723"/>
            </a:xfrm>
            <a:prstGeom prst="rect">
              <a:avLst/>
            </a:prstGeom>
          </p:spPr>
          <p:txBody>
            <a:bodyPr lIns="0" tIns="0" rIns="0" bIns="0" rtlCol="0" anchor="t">
              <a:spAutoFit/>
            </a:bodyPr>
            <a:lstStyle/>
            <a:p>
              <a:pPr>
                <a:lnSpc>
                  <a:spcPts val="3919"/>
                </a:lnSpc>
              </a:pPr>
              <a:endParaRPr lang="en-US" sz="2799" dirty="0">
                <a:solidFill>
                  <a:srgbClr val="F4F4F4"/>
                </a:solidFill>
                <a:latin typeface="Fira Sans Light"/>
              </a:endParaRPr>
            </a:p>
          </p:txBody>
        </p:sp>
        <p:sp>
          <p:nvSpPr>
            <p:cNvPr id="20" name="TextBox 20"/>
            <p:cNvSpPr txBox="1"/>
            <p:nvPr/>
          </p:nvSpPr>
          <p:spPr>
            <a:xfrm>
              <a:off x="-237261" y="2833781"/>
              <a:ext cx="8151957" cy="2606676"/>
            </a:xfrm>
            <a:prstGeom prst="rect">
              <a:avLst/>
            </a:prstGeom>
          </p:spPr>
          <p:txBody>
            <a:bodyPr lIns="0" tIns="0" rIns="0" bIns="0" rtlCol="0" anchor="t">
              <a:spAutoFit/>
            </a:bodyPr>
            <a:lstStyle/>
            <a:p>
              <a:pPr>
                <a:lnSpc>
                  <a:spcPts val="7800"/>
                </a:lnSpc>
                <a:spcBef>
                  <a:spcPct val="0"/>
                </a:spcBef>
              </a:pPr>
              <a:r>
                <a:rPr lang="en-US" sz="6000" spc="-60" dirty="0">
                  <a:solidFill>
                    <a:srgbClr val="F4F4F4"/>
                  </a:solidFill>
                  <a:latin typeface="Fira Sans Medium"/>
                </a:rPr>
                <a:t>Do you have</a:t>
              </a:r>
            </a:p>
            <a:p>
              <a:pPr marL="0" lvl="0" indent="0">
                <a:lnSpc>
                  <a:spcPts val="7800"/>
                </a:lnSpc>
                <a:spcBef>
                  <a:spcPct val="0"/>
                </a:spcBef>
              </a:pPr>
              <a:r>
                <a:rPr lang="en-US" sz="6000" spc="-60" dirty="0">
                  <a:solidFill>
                    <a:srgbClr val="F4F4F4"/>
                  </a:solidFill>
                  <a:latin typeface="Fira Sans Medium"/>
                </a:rPr>
                <a:t>any questions? </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28700" y="3236453"/>
            <a:ext cx="10202605" cy="3639394"/>
          </a:xfrm>
          <a:prstGeom prst="rect">
            <a:avLst/>
          </a:prstGeom>
        </p:spPr>
        <p:txBody>
          <a:bodyPr lIns="0" tIns="0" rIns="0" bIns="0" rtlCol="0" anchor="t">
            <a:spAutoFit/>
          </a:bodyPr>
          <a:lstStyle/>
          <a:p>
            <a:pPr>
              <a:lnSpc>
                <a:spcPts val="14399"/>
              </a:lnSpc>
            </a:pPr>
            <a:r>
              <a:rPr lang="en-US" sz="11999" dirty="0">
                <a:solidFill>
                  <a:srgbClr val="000000"/>
                </a:solidFill>
                <a:latin typeface="Fira Sans Bold"/>
              </a:rPr>
              <a:t>Thank</a:t>
            </a:r>
            <a:r>
              <a:rPr lang="vi-VN" sz="11999" dirty="0">
                <a:solidFill>
                  <a:srgbClr val="000000"/>
                </a:solidFill>
                <a:latin typeface="Fira Sans Bold"/>
              </a:rPr>
              <a:t> you</a:t>
            </a:r>
            <a:r>
              <a:rPr lang="en-US" sz="11999" dirty="0">
                <a:solidFill>
                  <a:srgbClr val="000000"/>
                </a:solidFill>
                <a:latin typeface="Fira Sans Bold"/>
              </a:rPr>
              <a:t> for your watching</a:t>
            </a:r>
          </a:p>
        </p:txBody>
      </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28700"/>
            <a:ext cx="7277100" cy="586200"/>
            <a:chOff x="0" y="0"/>
            <a:chExt cx="9702800" cy="781600"/>
          </a:xfrm>
        </p:grpSpPr>
        <p:sp>
          <p:nvSpPr>
            <p:cNvPr id="14" name="TextBox 14"/>
            <p:cNvSpPr txBox="1"/>
            <p:nvPr/>
          </p:nvSpPr>
          <p:spPr>
            <a:xfrm>
              <a:off x="1293956" y="104415"/>
              <a:ext cx="8408844" cy="544764"/>
            </a:xfrm>
            <a:prstGeom prst="rect">
              <a:avLst/>
            </a:prstGeom>
          </p:spPr>
          <p:txBody>
            <a:bodyPr wrap="square" lIns="0" tIns="0" rIns="0" bIns="0" rtlCol="0" anchor="t">
              <a:spAutoFit/>
            </a:bodyPr>
            <a:lstStyle/>
            <a:p>
              <a:pPr>
                <a:lnSpc>
                  <a:spcPts val="3359"/>
                </a:lnSpc>
                <a:spcBef>
                  <a:spcPct val="0"/>
                </a:spcBef>
              </a:pPr>
              <a:r>
                <a:rPr lang="en-US" sz="2400" dirty="0">
                  <a:solidFill>
                    <a:srgbClr val="000000"/>
                  </a:solidFill>
                  <a:latin typeface="Fira Sans Medium"/>
                </a:rPr>
                <a:t>CS112 – </a:t>
              </a:r>
              <a:r>
                <a:rPr lang="en-US" sz="2400" dirty="0" err="1">
                  <a:solidFill>
                    <a:srgbClr val="000000"/>
                  </a:solidFill>
                  <a:latin typeface="Fira Sans Medium"/>
                </a:rPr>
                <a:t>Phân</a:t>
              </a:r>
              <a:r>
                <a:rPr lang="en-US" sz="2400" dirty="0">
                  <a:solidFill>
                    <a:srgbClr val="000000"/>
                  </a:solidFill>
                  <a:latin typeface="Fira Sans Medium"/>
                </a:rPr>
                <a:t> </a:t>
              </a:r>
              <a:r>
                <a:rPr lang="en-US" sz="2400" dirty="0" err="1">
                  <a:solidFill>
                    <a:srgbClr val="000000"/>
                  </a:solidFill>
                  <a:latin typeface="Fira Sans Medium"/>
                </a:rPr>
                <a:t>tích</a:t>
              </a:r>
              <a:r>
                <a:rPr lang="en-US" sz="2400" dirty="0">
                  <a:solidFill>
                    <a:srgbClr val="000000"/>
                  </a:solidFill>
                  <a:latin typeface="Fira Sans Medium"/>
                </a:rPr>
                <a:t> và </a:t>
              </a:r>
              <a:r>
                <a:rPr lang="en-US" sz="2400" dirty="0" err="1">
                  <a:solidFill>
                    <a:srgbClr val="000000"/>
                  </a:solidFill>
                  <a:latin typeface="Fira Sans Medium"/>
                </a:rPr>
                <a:t>thiết</a:t>
              </a:r>
              <a:r>
                <a:rPr lang="en-US" sz="2400" dirty="0">
                  <a:solidFill>
                    <a:srgbClr val="000000"/>
                  </a:solidFill>
                  <a:latin typeface="Fira Sans Medium"/>
                </a:rPr>
                <a:t> </a:t>
              </a:r>
              <a:r>
                <a:rPr lang="en-US" sz="2400" dirty="0" err="1">
                  <a:solidFill>
                    <a:srgbClr val="000000"/>
                  </a:solidFill>
                  <a:latin typeface="Fira Sans Medium"/>
                </a:rPr>
                <a:t>kế</a:t>
              </a:r>
              <a:r>
                <a:rPr lang="en-US" sz="2400" dirty="0">
                  <a:solidFill>
                    <a:srgbClr val="000000"/>
                  </a:solidFill>
                  <a:latin typeface="Fira Sans Medium"/>
                </a:rPr>
                <a:t> </a:t>
              </a:r>
              <a:r>
                <a:rPr lang="en-US" sz="2400" dirty="0" err="1">
                  <a:solidFill>
                    <a:srgbClr val="000000"/>
                  </a:solidFill>
                  <a:latin typeface="Fira Sans Medium"/>
                </a:rPr>
                <a:t>thuật</a:t>
              </a:r>
              <a:r>
                <a:rPr lang="en-US" sz="2400" dirty="0">
                  <a:solidFill>
                    <a:srgbClr val="000000"/>
                  </a:solidFill>
                  <a:latin typeface="Fira Sans Medium"/>
                </a:rPr>
                <a:t> </a:t>
              </a:r>
              <a:r>
                <a:rPr lang="en-US" sz="2400" dirty="0" err="1">
                  <a:solidFill>
                    <a:srgbClr val="000000"/>
                  </a:solidFill>
                  <a:latin typeface="Fira Sans Medium"/>
                </a:rPr>
                <a:t>toán</a:t>
              </a:r>
              <a:endParaRPr lang="en-US" sz="2400" dirty="0">
                <a:solidFill>
                  <a:srgbClr val="000000"/>
                </a:solidFill>
                <a:latin typeface="Fira Sans Medium"/>
              </a:endParaRPr>
            </a:p>
          </p:txBody>
        </p:sp>
        <p:pic>
          <p:nvPicPr>
            <p:cNvPr id="15" name="Picture 1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905010" cy="781600"/>
            </a:xfrm>
            <a:prstGeom prst="rect">
              <a:avLst/>
            </a:prstGeom>
          </p:spPr>
        </p:pic>
      </p:grpSp>
    </p:spTree>
    <p:extLst>
      <p:ext uri="{BB962C8B-B14F-4D97-AF65-F5344CB8AC3E}">
        <p14:creationId xmlns:p14="http://schemas.microsoft.com/office/powerpoint/2010/main" val="2956087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4201515"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774457"/>
            <a:ext cx="3364925" cy="1190958"/>
            <a:chOff x="0" y="-9525"/>
            <a:chExt cx="4486566" cy="1587943"/>
          </a:xfrm>
        </p:grpSpPr>
        <p:sp>
          <p:nvSpPr>
            <p:cNvPr id="4" name="TextBox 4"/>
            <p:cNvSpPr txBox="1"/>
            <p:nvPr/>
          </p:nvSpPr>
          <p:spPr>
            <a:xfrm>
              <a:off x="0" y="-9525"/>
              <a:ext cx="4486566" cy="733425"/>
            </a:xfrm>
            <a:prstGeom prst="rect">
              <a:avLst/>
            </a:prstGeom>
          </p:spPr>
          <p:txBody>
            <a:bodyPr lIns="0" tIns="0" rIns="0" bIns="0" rtlCol="0" anchor="t">
              <a:spAutoFit/>
            </a:bodyPr>
            <a:lstStyle/>
            <a:p>
              <a:pPr marL="0" lvl="0" indent="0">
                <a:lnSpc>
                  <a:spcPts val="4320"/>
                </a:lnSpc>
                <a:spcBef>
                  <a:spcPct val="0"/>
                </a:spcBef>
              </a:pPr>
              <a:r>
                <a:rPr lang="en-US" sz="3600" b="1" dirty="0" err="1">
                  <a:solidFill>
                    <a:srgbClr val="00A181"/>
                  </a:solidFill>
                  <a:latin typeface="Fira Sans Medium"/>
                </a:rPr>
                <a:t>Phần</a:t>
              </a:r>
              <a:r>
                <a:rPr lang="en-US" sz="3600" b="1" dirty="0">
                  <a:solidFill>
                    <a:srgbClr val="00A181"/>
                  </a:solidFill>
                  <a:latin typeface="Fira Sans Medium"/>
                </a:rPr>
                <a:t> I</a:t>
              </a:r>
            </a:p>
          </p:txBody>
        </p:sp>
        <p:sp>
          <p:nvSpPr>
            <p:cNvPr id="5" name="TextBox 5"/>
            <p:cNvSpPr txBox="1"/>
            <p:nvPr/>
          </p:nvSpPr>
          <p:spPr>
            <a:xfrm>
              <a:off x="0" y="1074349"/>
              <a:ext cx="4486566" cy="504069"/>
            </a:xfrm>
            <a:prstGeom prst="rect">
              <a:avLst/>
            </a:prstGeom>
          </p:spPr>
          <p:txBody>
            <a:bodyPr lIns="0" tIns="0" rIns="0" bIns="0" rtlCol="0" anchor="t">
              <a:spAutoFit/>
            </a:bodyPr>
            <a:lstStyle/>
            <a:p>
              <a:pPr marL="0" lvl="0" indent="0">
                <a:lnSpc>
                  <a:spcPts val="2800"/>
                </a:lnSpc>
                <a:spcBef>
                  <a:spcPct val="0"/>
                </a:spcBef>
              </a:pPr>
              <a:r>
                <a:rPr lang="en-US" sz="3200" b="1" dirty="0" err="1">
                  <a:solidFill>
                    <a:srgbClr val="000000"/>
                  </a:solidFill>
                  <a:latin typeface="Fira Sans Light"/>
                </a:rPr>
                <a:t>Giới</a:t>
              </a:r>
              <a:r>
                <a:rPr lang="en-US" sz="3200" b="1" dirty="0">
                  <a:solidFill>
                    <a:srgbClr val="000000"/>
                  </a:solidFill>
                  <a:latin typeface="Fira Sans Light"/>
                </a:rPr>
                <a:t> </a:t>
              </a:r>
              <a:r>
                <a:rPr lang="en-US" sz="3200" b="1" dirty="0" err="1">
                  <a:solidFill>
                    <a:srgbClr val="000000"/>
                  </a:solidFill>
                  <a:latin typeface="Fira Sans Light"/>
                </a:rPr>
                <a:t>thiệu</a:t>
              </a:r>
              <a:endParaRPr lang="en-US" sz="3200" b="1" dirty="0">
                <a:solidFill>
                  <a:srgbClr val="000000"/>
                </a:solidFill>
                <a:latin typeface="Fira Sans Light"/>
              </a:endParaRPr>
            </a:p>
          </p:txBody>
        </p:sp>
      </p:grpSp>
      <p:grpSp>
        <p:nvGrpSpPr>
          <p:cNvPr id="6" name="Group 6"/>
          <p:cNvGrpSpPr/>
          <p:nvPr/>
        </p:nvGrpSpPr>
        <p:grpSpPr>
          <a:xfrm>
            <a:off x="5317258" y="5774233"/>
            <a:ext cx="3364925" cy="1191180"/>
            <a:chOff x="0" y="-9525"/>
            <a:chExt cx="4486566" cy="1588240"/>
          </a:xfrm>
        </p:grpSpPr>
        <p:sp>
          <p:nvSpPr>
            <p:cNvPr id="7" name="TextBox 7"/>
            <p:cNvSpPr txBox="1"/>
            <p:nvPr/>
          </p:nvSpPr>
          <p:spPr>
            <a:xfrm>
              <a:off x="0" y="-9525"/>
              <a:ext cx="4486566" cy="733425"/>
            </a:xfrm>
            <a:prstGeom prst="rect">
              <a:avLst/>
            </a:prstGeom>
          </p:spPr>
          <p:txBody>
            <a:bodyPr lIns="0" tIns="0" rIns="0" bIns="0" rtlCol="0" anchor="t">
              <a:spAutoFit/>
            </a:bodyPr>
            <a:lstStyle/>
            <a:p>
              <a:pPr marL="0" lvl="0" indent="0">
                <a:lnSpc>
                  <a:spcPts val="4320"/>
                </a:lnSpc>
                <a:spcBef>
                  <a:spcPct val="0"/>
                </a:spcBef>
              </a:pPr>
              <a:r>
                <a:rPr lang="en-US" sz="3600" b="1" dirty="0" err="1">
                  <a:solidFill>
                    <a:srgbClr val="00A181"/>
                  </a:solidFill>
                  <a:latin typeface="Fira Sans Medium"/>
                </a:rPr>
                <a:t>Phần</a:t>
              </a:r>
              <a:r>
                <a:rPr lang="en-US" sz="3600" b="1" dirty="0">
                  <a:solidFill>
                    <a:srgbClr val="00A181"/>
                  </a:solidFill>
                  <a:latin typeface="Fira Sans Medium"/>
                </a:rPr>
                <a:t> II</a:t>
              </a:r>
            </a:p>
          </p:txBody>
        </p:sp>
        <p:sp>
          <p:nvSpPr>
            <p:cNvPr id="8" name="TextBox 8"/>
            <p:cNvSpPr txBox="1"/>
            <p:nvPr/>
          </p:nvSpPr>
          <p:spPr>
            <a:xfrm>
              <a:off x="0" y="1074646"/>
              <a:ext cx="4486566" cy="504069"/>
            </a:xfrm>
            <a:prstGeom prst="rect">
              <a:avLst/>
            </a:prstGeom>
          </p:spPr>
          <p:txBody>
            <a:bodyPr lIns="0" tIns="0" rIns="0" bIns="0" rtlCol="0" anchor="t">
              <a:spAutoFit/>
            </a:bodyPr>
            <a:lstStyle/>
            <a:p>
              <a:pPr marL="0" lvl="0" indent="0">
                <a:lnSpc>
                  <a:spcPts val="2800"/>
                </a:lnSpc>
                <a:spcBef>
                  <a:spcPct val="0"/>
                </a:spcBef>
              </a:pPr>
              <a:r>
                <a:rPr lang="en-US" sz="3200" b="1" dirty="0" err="1">
                  <a:solidFill>
                    <a:srgbClr val="000000"/>
                  </a:solidFill>
                  <a:latin typeface="Fira Sans Light"/>
                </a:rPr>
                <a:t>Đặc</a:t>
              </a:r>
              <a:r>
                <a:rPr lang="en-US" sz="3200" b="1" dirty="0">
                  <a:solidFill>
                    <a:srgbClr val="000000"/>
                  </a:solidFill>
                  <a:latin typeface="Fira Sans Light"/>
                </a:rPr>
                <a:t> </a:t>
              </a:r>
              <a:r>
                <a:rPr lang="en-US" sz="3200" b="1" dirty="0" err="1">
                  <a:solidFill>
                    <a:srgbClr val="000000"/>
                  </a:solidFill>
                  <a:latin typeface="Fira Sans Light"/>
                </a:rPr>
                <a:t>điểm</a:t>
              </a:r>
              <a:endParaRPr lang="en-US" sz="3200" b="1" dirty="0">
                <a:solidFill>
                  <a:srgbClr val="000000"/>
                </a:solidFill>
                <a:latin typeface="Fira Sans Light"/>
              </a:endParaRPr>
            </a:p>
          </p:txBody>
        </p:sp>
      </p:grpSp>
      <p:sp>
        <p:nvSpPr>
          <p:cNvPr id="15" name="TextBox 15"/>
          <p:cNvSpPr txBox="1"/>
          <p:nvPr/>
        </p:nvSpPr>
        <p:spPr>
          <a:xfrm>
            <a:off x="1028700" y="1028700"/>
            <a:ext cx="81153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Fira Sans Medium"/>
              </a:rPr>
              <a:t>Nội</a:t>
            </a:r>
            <a:r>
              <a:rPr lang="en-US" sz="8499" spc="-84" dirty="0">
                <a:solidFill>
                  <a:srgbClr val="000000"/>
                </a:solidFill>
                <a:latin typeface="Fira Sans Medium"/>
              </a:rPr>
              <a:t> dung </a:t>
            </a:r>
            <a:r>
              <a:rPr lang="en-US" sz="8499" spc="-84" dirty="0" err="1">
                <a:solidFill>
                  <a:srgbClr val="000000"/>
                </a:solidFill>
                <a:latin typeface="Fira Sans Medium"/>
              </a:rPr>
              <a:t>bài</a:t>
            </a:r>
            <a:r>
              <a:rPr lang="en-US" sz="8499" spc="-84" dirty="0">
                <a:solidFill>
                  <a:srgbClr val="000000"/>
                </a:solidFill>
                <a:latin typeface="Fira Sans Medium"/>
              </a:rPr>
              <a:t> </a:t>
            </a:r>
            <a:r>
              <a:rPr lang="en-US" sz="8499" spc="-84" dirty="0" err="1">
                <a:solidFill>
                  <a:srgbClr val="000000"/>
                </a:solidFill>
                <a:latin typeface="Fira Sans Medium"/>
              </a:rPr>
              <a:t>học</a:t>
            </a:r>
            <a:endParaRPr lang="en-US" sz="8499" spc="-84" dirty="0">
              <a:solidFill>
                <a:srgbClr val="000000"/>
              </a:solidFill>
              <a:latin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5326651" y="8198352"/>
            <a:ext cx="380203" cy="329258"/>
            <a:chOff x="-40828156" y="0"/>
            <a:chExt cx="3619627" cy="3134614"/>
          </a:xfrm>
        </p:grpSpPr>
        <p:sp>
          <p:nvSpPr>
            <p:cNvPr id="22" name="Freeform 22"/>
            <p:cNvSpPr/>
            <p:nvPr/>
          </p:nvSpPr>
          <p:spPr>
            <a:xfrm>
              <a:off x="-40828156"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23" name="Group 23"/>
          <p:cNvGrpSpPr/>
          <p:nvPr/>
        </p:nvGrpSpPr>
        <p:grpSpPr>
          <a:xfrm>
            <a:off x="5326650"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3981394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8717448"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774457"/>
            <a:ext cx="3364925" cy="1190958"/>
            <a:chOff x="0" y="-9525"/>
            <a:chExt cx="4486566" cy="1587943"/>
          </a:xfrm>
        </p:grpSpPr>
        <p:sp>
          <p:nvSpPr>
            <p:cNvPr id="4" name="TextBox 4"/>
            <p:cNvSpPr txBox="1"/>
            <p:nvPr/>
          </p:nvSpPr>
          <p:spPr>
            <a:xfrm>
              <a:off x="0" y="-9525"/>
              <a:ext cx="4486566" cy="733425"/>
            </a:xfrm>
            <a:prstGeom prst="rect">
              <a:avLst/>
            </a:prstGeom>
          </p:spPr>
          <p:txBody>
            <a:bodyPr lIns="0" tIns="0" rIns="0" bIns="0" rtlCol="0" anchor="t">
              <a:spAutoFit/>
            </a:bodyPr>
            <a:lstStyle/>
            <a:p>
              <a:pPr marL="0" lvl="0" indent="0">
                <a:lnSpc>
                  <a:spcPts val="4320"/>
                </a:lnSpc>
                <a:spcBef>
                  <a:spcPct val="0"/>
                </a:spcBef>
              </a:pPr>
              <a:r>
                <a:rPr lang="en-US" sz="3600" b="1" dirty="0" err="1">
                  <a:solidFill>
                    <a:srgbClr val="00A181"/>
                  </a:solidFill>
                  <a:latin typeface="Fira Sans Medium"/>
                </a:rPr>
                <a:t>Phần</a:t>
              </a:r>
              <a:r>
                <a:rPr lang="en-US" sz="3600" b="1" dirty="0">
                  <a:solidFill>
                    <a:srgbClr val="00A181"/>
                  </a:solidFill>
                  <a:latin typeface="Fira Sans Medium"/>
                </a:rPr>
                <a:t> I</a:t>
              </a:r>
            </a:p>
          </p:txBody>
        </p:sp>
        <p:sp>
          <p:nvSpPr>
            <p:cNvPr id="5" name="TextBox 5"/>
            <p:cNvSpPr txBox="1"/>
            <p:nvPr/>
          </p:nvSpPr>
          <p:spPr>
            <a:xfrm>
              <a:off x="0" y="1074349"/>
              <a:ext cx="4486566" cy="504069"/>
            </a:xfrm>
            <a:prstGeom prst="rect">
              <a:avLst/>
            </a:prstGeom>
          </p:spPr>
          <p:txBody>
            <a:bodyPr lIns="0" tIns="0" rIns="0" bIns="0" rtlCol="0" anchor="t">
              <a:spAutoFit/>
            </a:bodyPr>
            <a:lstStyle/>
            <a:p>
              <a:pPr marL="0" lvl="0" indent="0">
                <a:lnSpc>
                  <a:spcPts val="2800"/>
                </a:lnSpc>
                <a:spcBef>
                  <a:spcPct val="0"/>
                </a:spcBef>
              </a:pPr>
              <a:r>
                <a:rPr lang="en-US" sz="3200" b="1" dirty="0" err="1">
                  <a:solidFill>
                    <a:srgbClr val="000000"/>
                  </a:solidFill>
                  <a:latin typeface="Fira Sans Light"/>
                </a:rPr>
                <a:t>Giới</a:t>
              </a:r>
              <a:r>
                <a:rPr lang="en-US" sz="3200" b="1" dirty="0">
                  <a:solidFill>
                    <a:srgbClr val="000000"/>
                  </a:solidFill>
                  <a:latin typeface="Fira Sans Light"/>
                </a:rPr>
                <a:t> </a:t>
              </a:r>
              <a:r>
                <a:rPr lang="en-US" sz="3200" b="1" dirty="0" err="1">
                  <a:solidFill>
                    <a:srgbClr val="000000"/>
                  </a:solidFill>
                  <a:latin typeface="Fira Sans Light"/>
                </a:rPr>
                <a:t>thiệu</a:t>
              </a:r>
              <a:endParaRPr lang="en-US" sz="3200" b="1" dirty="0">
                <a:solidFill>
                  <a:srgbClr val="000000"/>
                </a:solidFill>
                <a:latin typeface="Fira Sans Light"/>
              </a:endParaRPr>
            </a:p>
          </p:txBody>
        </p:sp>
      </p:grpSp>
      <p:grpSp>
        <p:nvGrpSpPr>
          <p:cNvPr id="6" name="Group 6"/>
          <p:cNvGrpSpPr/>
          <p:nvPr/>
        </p:nvGrpSpPr>
        <p:grpSpPr>
          <a:xfrm>
            <a:off x="5317258" y="5774233"/>
            <a:ext cx="3364925" cy="1191180"/>
            <a:chOff x="0" y="-9525"/>
            <a:chExt cx="4486566" cy="1588240"/>
          </a:xfrm>
        </p:grpSpPr>
        <p:sp>
          <p:nvSpPr>
            <p:cNvPr id="7" name="TextBox 7"/>
            <p:cNvSpPr txBox="1"/>
            <p:nvPr/>
          </p:nvSpPr>
          <p:spPr>
            <a:xfrm>
              <a:off x="0" y="-9525"/>
              <a:ext cx="4486566" cy="733425"/>
            </a:xfrm>
            <a:prstGeom prst="rect">
              <a:avLst/>
            </a:prstGeom>
          </p:spPr>
          <p:txBody>
            <a:bodyPr lIns="0" tIns="0" rIns="0" bIns="0" rtlCol="0" anchor="t">
              <a:spAutoFit/>
            </a:bodyPr>
            <a:lstStyle/>
            <a:p>
              <a:pPr marL="0" lvl="0" indent="0">
                <a:lnSpc>
                  <a:spcPts val="4320"/>
                </a:lnSpc>
                <a:spcBef>
                  <a:spcPct val="0"/>
                </a:spcBef>
              </a:pPr>
              <a:r>
                <a:rPr lang="en-US" sz="3600" b="1" dirty="0" err="1">
                  <a:solidFill>
                    <a:srgbClr val="00A181"/>
                  </a:solidFill>
                  <a:latin typeface="Fira Sans Medium"/>
                </a:rPr>
                <a:t>Phần</a:t>
              </a:r>
              <a:r>
                <a:rPr lang="en-US" sz="3600" b="1" dirty="0">
                  <a:solidFill>
                    <a:srgbClr val="00A181"/>
                  </a:solidFill>
                  <a:latin typeface="Fira Sans Medium"/>
                </a:rPr>
                <a:t> II</a:t>
              </a:r>
            </a:p>
          </p:txBody>
        </p:sp>
        <p:sp>
          <p:nvSpPr>
            <p:cNvPr id="8" name="TextBox 8"/>
            <p:cNvSpPr txBox="1"/>
            <p:nvPr/>
          </p:nvSpPr>
          <p:spPr>
            <a:xfrm>
              <a:off x="0" y="1074646"/>
              <a:ext cx="4486566" cy="504069"/>
            </a:xfrm>
            <a:prstGeom prst="rect">
              <a:avLst/>
            </a:prstGeom>
          </p:spPr>
          <p:txBody>
            <a:bodyPr lIns="0" tIns="0" rIns="0" bIns="0" rtlCol="0" anchor="t">
              <a:spAutoFit/>
            </a:bodyPr>
            <a:lstStyle/>
            <a:p>
              <a:pPr marL="0" lvl="0" indent="0">
                <a:lnSpc>
                  <a:spcPts val="2800"/>
                </a:lnSpc>
                <a:spcBef>
                  <a:spcPct val="0"/>
                </a:spcBef>
              </a:pPr>
              <a:r>
                <a:rPr lang="en-US" sz="3200" b="1" dirty="0" err="1">
                  <a:solidFill>
                    <a:srgbClr val="000000"/>
                  </a:solidFill>
                  <a:latin typeface="Fira Sans Light"/>
                </a:rPr>
                <a:t>Đặc</a:t>
              </a:r>
              <a:r>
                <a:rPr lang="en-US" sz="3200" b="1" dirty="0">
                  <a:solidFill>
                    <a:srgbClr val="000000"/>
                  </a:solidFill>
                  <a:latin typeface="Fira Sans Light"/>
                </a:rPr>
                <a:t> </a:t>
              </a:r>
              <a:r>
                <a:rPr lang="en-US" sz="3200" b="1" dirty="0" err="1">
                  <a:solidFill>
                    <a:srgbClr val="000000"/>
                  </a:solidFill>
                  <a:latin typeface="Fira Sans Light"/>
                </a:rPr>
                <a:t>điểm</a:t>
              </a:r>
              <a:endParaRPr lang="en-US" sz="3200" b="1" dirty="0">
                <a:solidFill>
                  <a:srgbClr val="000000"/>
                </a:solidFill>
                <a:latin typeface="Fira Sans Light"/>
              </a:endParaRPr>
            </a:p>
          </p:txBody>
        </p:sp>
      </p:grpSp>
      <p:grpSp>
        <p:nvGrpSpPr>
          <p:cNvPr id="12" name="Group 12"/>
          <p:cNvGrpSpPr/>
          <p:nvPr/>
        </p:nvGrpSpPr>
        <p:grpSpPr>
          <a:xfrm>
            <a:off x="9605817" y="5774233"/>
            <a:ext cx="3364925" cy="1191180"/>
            <a:chOff x="0" y="-9525"/>
            <a:chExt cx="4486566" cy="1588240"/>
          </a:xfrm>
        </p:grpSpPr>
        <p:sp>
          <p:nvSpPr>
            <p:cNvPr id="13" name="TextBox 13"/>
            <p:cNvSpPr txBox="1"/>
            <p:nvPr/>
          </p:nvSpPr>
          <p:spPr>
            <a:xfrm>
              <a:off x="0" y="-9525"/>
              <a:ext cx="4486566" cy="733425"/>
            </a:xfrm>
            <a:prstGeom prst="rect">
              <a:avLst/>
            </a:prstGeom>
          </p:spPr>
          <p:txBody>
            <a:bodyPr lIns="0" tIns="0" rIns="0" bIns="0" rtlCol="0" anchor="t">
              <a:spAutoFit/>
            </a:bodyPr>
            <a:lstStyle/>
            <a:p>
              <a:pPr marL="0" lvl="0" indent="0">
                <a:lnSpc>
                  <a:spcPts val="4320"/>
                </a:lnSpc>
                <a:spcBef>
                  <a:spcPct val="0"/>
                </a:spcBef>
              </a:pPr>
              <a:r>
                <a:rPr lang="en-US" sz="3600" b="1" dirty="0" err="1">
                  <a:solidFill>
                    <a:srgbClr val="00A181"/>
                  </a:solidFill>
                  <a:latin typeface="Fira Sans Medium"/>
                </a:rPr>
                <a:t>Phần</a:t>
              </a:r>
              <a:r>
                <a:rPr lang="en-US" sz="3600" b="1" dirty="0">
                  <a:solidFill>
                    <a:srgbClr val="00A181"/>
                  </a:solidFill>
                  <a:latin typeface="Fira Sans Medium"/>
                </a:rPr>
                <a:t> III</a:t>
              </a:r>
            </a:p>
          </p:txBody>
        </p:sp>
        <p:sp>
          <p:nvSpPr>
            <p:cNvPr id="14" name="TextBox 14"/>
            <p:cNvSpPr txBox="1"/>
            <p:nvPr/>
          </p:nvSpPr>
          <p:spPr>
            <a:xfrm>
              <a:off x="0" y="1074646"/>
              <a:ext cx="4486566" cy="504069"/>
            </a:xfrm>
            <a:prstGeom prst="rect">
              <a:avLst/>
            </a:prstGeom>
          </p:spPr>
          <p:txBody>
            <a:bodyPr lIns="0" tIns="0" rIns="0" bIns="0" rtlCol="0" anchor="t">
              <a:spAutoFit/>
            </a:bodyPr>
            <a:lstStyle/>
            <a:p>
              <a:pPr marL="0" lvl="0" indent="0">
                <a:lnSpc>
                  <a:spcPts val="2800"/>
                </a:lnSpc>
                <a:spcBef>
                  <a:spcPct val="0"/>
                </a:spcBef>
              </a:pPr>
              <a:r>
                <a:rPr lang="en-US" sz="3200" b="1" dirty="0">
                  <a:solidFill>
                    <a:srgbClr val="000000"/>
                  </a:solidFill>
                  <a:latin typeface="Fira Sans Light"/>
                </a:rPr>
                <a:t>Các </a:t>
              </a:r>
              <a:r>
                <a:rPr lang="en-US" sz="3200" b="1" dirty="0" err="1">
                  <a:solidFill>
                    <a:srgbClr val="000000"/>
                  </a:solidFill>
                  <a:latin typeface="Fira Sans Light"/>
                </a:rPr>
                <a:t>bài</a:t>
              </a:r>
              <a:r>
                <a:rPr lang="en-US" sz="3200" b="1" dirty="0">
                  <a:solidFill>
                    <a:srgbClr val="000000"/>
                  </a:solidFill>
                  <a:latin typeface="Fira Sans Light"/>
                </a:rPr>
                <a:t> </a:t>
              </a:r>
              <a:r>
                <a:rPr lang="en-US" sz="3200" b="1" dirty="0" err="1">
                  <a:solidFill>
                    <a:srgbClr val="000000"/>
                  </a:solidFill>
                  <a:latin typeface="Fira Sans Light"/>
                </a:rPr>
                <a:t>toán</a:t>
              </a:r>
              <a:endParaRPr lang="en-US" sz="3200" b="1" dirty="0">
                <a:solidFill>
                  <a:srgbClr val="000000"/>
                </a:solidFill>
                <a:latin typeface="Fira Sans Light"/>
              </a:endParaRPr>
            </a:p>
          </p:txBody>
        </p:sp>
      </p:grpSp>
      <p:sp>
        <p:nvSpPr>
          <p:cNvPr id="15" name="TextBox 15"/>
          <p:cNvSpPr txBox="1"/>
          <p:nvPr/>
        </p:nvSpPr>
        <p:spPr>
          <a:xfrm>
            <a:off x="1028700" y="1028700"/>
            <a:ext cx="81153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Fira Sans Medium"/>
              </a:rPr>
              <a:t>Nội</a:t>
            </a:r>
            <a:r>
              <a:rPr lang="en-US" sz="8499" spc="-84" dirty="0">
                <a:solidFill>
                  <a:srgbClr val="000000"/>
                </a:solidFill>
                <a:latin typeface="Fira Sans Medium"/>
              </a:rPr>
              <a:t> dung </a:t>
            </a:r>
            <a:r>
              <a:rPr lang="en-US" sz="8499" spc="-84" dirty="0" err="1">
                <a:solidFill>
                  <a:srgbClr val="000000"/>
                </a:solidFill>
                <a:latin typeface="Fira Sans Medium"/>
              </a:rPr>
              <a:t>bài</a:t>
            </a:r>
            <a:r>
              <a:rPr lang="en-US" sz="8499" spc="-84" dirty="0">
                <a:solidFill>
                  <a:srgbClr val="000000"/>
                </a:solidFill>
                <a:latin typeface="Fira Sans Medium"/>
              </a:rPr>
              <a:t> </a:t>
            </a:r>
            <a:r>
              <a:rPr lang="en-US" sz="8499" spc="-84" dirty="0" err="1">
                <a:solidFill>
                  <a:srgbClr val="000000"/>
                </a:solidFill>
                <a:latin typeface="Fira Sans Medium"/>
              </a:rPr>
              <a:t>học</a:t>
            </a:r>
            <a:endParaRPr lang="en-US" sz="8499" spc="-84" dirty="0">
              <a:solidFill>
                <a:srgbClr val="000000"/>
              </a:solidFill>
              <a:latin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9605817"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397003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94FF0256-1DD2-3DF6-952F-56CA62991143}"/>
              </a:ext>
            </a:extLst>
          </p:cNvPr>
          <p:cNvSpPr/>
          <p:nvPr/>
        </p:nvSpPr>
        <p:spPr>
          <a:xfrm rot="10800000">
            <a:off x="-3070260" y="-1860441"/>
            <a:ext cx="14927769" cy="536369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774457"/>
            <a:ext cx="3364925" cy="1218145"/>
            <a:chOff x="0" y="-9525"/>
            <a:chExt cx="4486566" cy="1624192"/>
          </a:xfrm>
        </p:grpSpPr>
        <p:sp>
          <p:nvSpPr>
            <p:cNvPr id="4" name="TextBox 4"/>
            <p:cNvSpPr txBox="1"/>
            <p:nvPr/>
          </p:nvSpPr>
          <p:spPr>
            <a:xfrm>
              <a:off x="0" y="-9525"/>
              <a:ext cx="4486566" cy="750804"/>
            </a:xfrm>
            <a:prstGeom prst="rect">
              <a:avLst/>
            </a:prstGeom>
          </p:spPr>
          <p:txBody>
            <a:bodyPr lIns="0" tIns="0" rIns="0" bIns="0" rtlCol="0" anchor="t">
              <a:spAutoFit/>
            </a:bodyPr>
            <a:lstStyle/>
            <a:p>
              <a:pPr marL="0" lvl="0" indent="0">
                <a:lnSpc>
                  <a:spcPts val="4320"/>
                </a:lnSpc>
                <a:spcBef>
                  <a:spcPct val="0"/>
                </a:spcBef>
              </a:pPr>
              <a:r>
                <a:rPr lang="en-US" sz="4400" b="1" dirty="0" err="1">
                  <a:solidFill>
                    <a:srgbClr val="004651"/>
                  </a:solidFill>
                  <a:latin typeface="Fira Sans Medium"/>
                </a:rPr>
                <a:t>Phần</a:t>
              </a:r>
              <a:r>
                <a:rPr lang="en-US" sz="4400" b="1" dirty="0">
                  <a:solidFill>
                    <a:srgbClr val="004651"/>
                  </a:solidFill>
                  <a:latin typeface="Fira Sans Medium"/>
                </a:rPr>
                <a:t> I</a:t>
              </a:r>
            </a:p>
          </p:txBody>
        </p:sp>
        <p:sp>
          <p:nvSpPr>
            <p:cNvPr id="5" name="TextBox 5"/>
            <p:cNvSpPr txBox="1"/>
            <p:nvPr/>
          </p:nvSpPr>
          <p:spPr>
            <a:xfrm>
              <a:off x="0" y="1074349"/>
              <a:ext cx="4486566" cy="540318"/>
            </a:xfrm>
            <a:prstGeom prst="rect">
              <a:avLst/>
            </a:prstGeom>
          </p:spPr>
          <p:txBody>
            <a:bodyPr lIns="0" tIns="0" rIns="0" bIns="0" rtlCol="0" anchor="t">
              <a:spAutoFit/>
            </a:bodyPr>
            <a:lstStyle/>
            <a:p>
              <a:pPr marL="0" lvl="0" indent="0">
                <a:lnSpc>
                  <a:spcPts val="2800"/>
                </a:lnSpc>
                <a:spcBef>
                  <a:spcPct val="0"/>
                </a:spcBef>
              </a:pPr>
              <a:r>
                <a:rPr lang="en-US" sz="4000" b="1" dirty="0" err="1">
                  <a:solidFill>
                    <a:srgbClr val="000000"/>
                  </a:solidFill>
                  <a:latin typeface="Fira Sans Light"/>
                </a:rPr>
                <a:t>Giới</a:t>
              </a:r>
              <a:r>
                <a:rPr lang="en-US" sz="4000" b="1" dirty="0">
                  <a:solidFill>
                    <a:srgbClr val="000000"/>
                  </a:solidFill>
                  <a:latin typeface="Fira Sans Light"/>
                </a:rPr>
                <a:t> </a:t>
              </a:r>
              <a:r>
                <a:rPr lang="en-US" sz="4000" b="1" dirty="0" err="1">
                  <a:solidFill>
                    <a:srgbClr val="000000"/>
                  </a:solidFill>
                  <a:latin typeface="Fira Sans Light"/>
                </a:rPr>
                <a:t>thiệu</a:t>
              </a:r>
              <a:endParaRPr lang="en-US" sz="4000" b="1" dirty="0">
                <a:solidFill>
                  <a:srgbClr val="000000"/>
                </a:solidFill>
                <a:latin typeface="Fira Sans Light"/>
              </a:endParaRPr>
            </a:p>
          </p:txBody>
        </p:sp>
      </p:grpSp>
      <p:grpSp>
        <p:nvGrpSpPr>
          <p:cNvPr id="6" name="Group 6"/>
          <p:cNvGrpSpPr/>
          <p:nvPr/>
        </p:nvGrpSpPr>
        <p:grpSpPr>
          <a:xfrm>
            <a:off x="5317258" y="5774233"/>
            <a:ext cx="3364925" cy="1218368"/>
            <a:chOff x="0" y="-9525"/>
            <a:chExt cx="4486566" cy="1624490"/>
          </a:xfrm>
        </p:grpSpPr>
        <p:sp>
          <p:nvSpPr>
            <p:cNvPr id="7" name="TextBox 7"/>
            <p:cNvSpPr txBox="1"/>
            <p:nvPr/>
          </p:nvSpPr>
          <p:spPr>
            <a:xfrm>
              <a:off x="0" y="-9525"/>
              <a:ext cx="4486566" cy="750804"/>
            </a:xfrm>
            <a:prstGeom prst="rect">
              <a:avLst/>
            </a:prstGeom>
          </p:spPr>
          <p:txBody>
            <a:bodyPr lIns="0" tIns="0" rIns="0" bIns="0" rtlCol="0" anchor="t">
              <a:spAutoFit/>
            </a:bodyPr>
            <a:lstStyle/>
            <a:p>
              <a:pPr marL="0" lvl="0" indent="0">
                <a:lnSpc>
                  <a:spcPts val="4320"/>
                </a:lnSpc>
                <a:spcBef>
                  <a:spcPct val="0"/>
                </a:spcBef>
              </a:pPr>
              <a:r>
                <a:rPr lang="en-US" sz="4400" b="1" dirty="0" err="1">
                  <a:solidFill>
                    <a:srgbClr val="004651"/>
                  </a:solidFill>
                  <a:latin typeface="Fira Sans Medium"/>
                </a:rPr>
                <a:t>Phần</a:t>
              </a:r>
              <a:r>
                <a:rPr lang="en-US" sz="4400" b="1" dirty="0">
                  <a:solidFill>
                    <a:srgbClr val="004651"/>
                  </a:solidFill>
                  <a:latin typeface="Fira Sans Medium"/>
                </a:rPr>
                <a:t> II</a:t>
              </a:r>
            </a:p>
          </p:txBody>
        </p:sp>
        <p:sp>
          <p:nvSpPr>
            <p:cNvPr id="8" name="TextBox 8"/>
            <p:cNvSpPr txBox="1"/>
            <p:nvPr/>
          </p:nvSpPr>
          <p:spPr>
            <a:xfrm>
              <a:off x="0" y="1074647"/>
              <a:ext cx="4486566" cy="540318"/>
            </a:xfrm>
            <a:prstGeom prst="rect">
              <a:avLst/>
            </a:prstGeom>
          </p:spPr>
          <p:txBody>
            <a:bodyPr lIns="0" tIns="0" rIns="0" bIns="0" rtlCol="0" anchor="t">
              <a:spAutoFit/>
            </a:bodyPr>
            <a:lstStyle/>
            <a:p>
              <a:pPr marL="0" lvl="0" indent="0">
                <a:lnSpc>
                  <a:spcPts val="2800"/>
                </a:lnSpc>
                <a:spcBef>
                  <a:spcPct val="0"/>
                </a:spcBef>
              </a:pPr>
              <a:r>
                <a:rPr lang="en-US" sz="4000" b="1" dirty="0" err="1">
                  <a:solidFill>
                    <a:srgbClr val="000000"/>
                  </a:solidFill>
                  <a:latin typeface="Fira Sans Light"/>
                </a:rPr>
                <a:t>Đặc</a:t>
              </a:r>
              <a:r>
                <a:rPr lang="en-US" sz="4000" b="1" dirty="0">
                  <a:solidFill>
                    <a:srgbClr val="000000"/>
                  </a:solidFill>
                  <a:latin typeface="Fira Sans Light"/>
                </a:rPr>
                <a:t> </a:t>
              </a:r>
              <a:r>
                <a:rPr lang="en-US" sz="4000" b="1" dirty="0" err="1">
                  <a:solidFill>
                    <a:srgbClr val="000000"/>
                  </a:solidFill>
                  <a:latin typeface="Fira Sans Light"/>
                </a:rPr>
                <a:t>điểm</a:t>
              </a:r>
              <a:endParaRPr lang="en-US" sz="4000" b="1" dirty="0">
                <a:solidFill>
                  <a:srgbClr val="000000"/>
                </a:solidFill>
                <a:latin typeface="Fira Sans Light"/>
              </a:endParaRPr>
            </a:p>
          </p:txBody>
        </p:sp>
      </p:grpSp>
      <p:grpSp>
        <p:nvGrpSpPr>
          <p:cNvPr id="9" name="Group 9"/>
          <p:cNvGrpSpPr/>
          <p:nvPr/>
        </p:nvGrpSpPr>
        <p:grpSpPr>
          <a:xfrm>
            <a:off x="13894375" y="5774233"/>
            <a:ext cx="4393625" cy="1218368"/>
            <a:chOff x="0" y="-9525"/>
            <a:chExt cx="5858166" cy="1624490"/>
          </a:xfrm>
        </p:grpSpPr>
        <p:sp>
          <p:nvSpPr>
            <p:cNvPr id="10" name="TextBox 10"/>
            <p:cNvSpPr txBox="1"/>
            <p:nvPr/>
          </p:nvSpPr>
          <p:spPr>
            <a:xfrm>
              <a:off x="0" y="-9525"/>
              <a:ext cx="4486566" cy="750804"/>
            </a:xfrm>
            <a:prstGeom prst="rect">
              <a:avLst/>
            </a:prstGeom>
          </p:spPr>
          <p:txBody>
            <a:bodyPr lIns="0" tIns="0" rIns="0" bIns="0" rtlCol="0" anchor="t">
              <a:spAutoFit/>
            </a:bodyPr>
            <a:lstStyle/>
            <a:p>
              <a:pPr marL="0" lvl="0" indent="0">
                <a:lnSpc>
                  <a:spcPts val="4320"/>
                </a:lnSpc>
                <a:spcBef>
                  <a:spcPct val="0"/>
                </a:spcBef>
              </a:pPr>
              <a:r>
                <a:rPr lang="en-US" sz="4400" b="1" dirty="0" err="1">
                  <a:solidFill>
                    <a:srgbClr val="004651"/>
                  </a:solidFill>
                  <a:latin typeface="Fira Sans Medium"/>
                </a:rPr>
                <a:t>Phần</a:t>
              </a:r>
              <a:r>
                <a:rPr lang="en-US" sz="4400" b="1" dirty="0">
                  <a:solidFill>
                    <a:srgbClr val="004651"/>
                  </a:solidFill>
                  <a:latin typeface="Fira Sans Medium"/>
                </a:rPr>
                <a:t> IV</a:t>
              </a:r>
            </a:p>
          </p:txBody>
        </p:sp>
        <p:sp>
          <p:nvSpPr>
            <p:cNvPr id="11" name="TextBox 11"/>
            <p:cNvSpPr txBox="1"/>
            <p:nvPr/>
          </p:nvSpPr>
          <p:spPr>
            <a:xfrm>
              <a:off x="0" y="1074647"/>
              <a:ext cx="5858166" cy="540318"/>
            </a:xfrm>
            <a:prstGeom prst="rect">
              <a:avLst/>
            </a:prstGeom>
          </p:spPr>
          <p:txBody>
            <a:bodyPr wrap="square" lIns="0" tIns="0" rIns="0" bIns="0" rtlCol="0" anchor="t">
              <a:spAutoFit/>
            </a:bodyPr>
            <a:lstStyle/>
            <a:p>
              <a:pPr marL="0" lvl="0" indent="0">
                <a:lnSpc>
                  <a:spcPts val="2800"/>
                </a:lnSpc>
                <a:spcBef>
                  <a:spcPct val="0"/>
                </a:spcBef>
              </a:pPr>
              <a:r>
                <a:rPr lang="en-US" sz="4000" b="1" dirty="0" err="1">
                  <a:solidFill>
                    <a:srgbClr val="000000"/>
                  </a:solidFill>
                  <a:latin typeface="Fira Sans Light"/>
                </a:rPr>
                <a:t>Ưu</a:t>
              </a:r>
              <a:r>
                <a:rPr lang="en-US" sz="4000" b="1" dirty="0">
                  <a:solidFill>
                    <a:srgbClr val="000000"/>
                  </a:solidFill>
                  <a:latin typeface="Fira Sans Light"/>
                </a:rPr>
                <a:t> và </a:t>
              </a:r>
              <a:r>
                <a:rPr lang="en-US" sz="4000" b="1" dirty="0" err="1">
                  <a:solidFill>
                    <a:srgbClr val="000000"/>
                  </a:solidFill>
                  <a:latin typeface="Fira Sans Light"/>
                </a:rPr>
                <a:t>nhược</a:t>
              </a:r>
              <a:r>
                <a:rPr lang="en-US" sz="4000" b="1" dirty="0">
                  <a:solidFill>
                    <a:srgbClr val="000000"/>
                  </a:solidFill>
                  <a:latin typeface="Fira Sans Light"/>
                </a:rPr>
                <a:t> </a:t>
              </a:r>
              <a:r>
                <a:rPr lang="en-US" sz="4000" b="1" dirty="0" err="1">
                  <a:solidFill>
                    <a:srgbClr val="000000"/>
                  </a:solidFill>
                  <a:latin typeface="Fira Sans Light"/>
                </a:rPr>
                <a:t>điểm</a:t>
              </a:r>
              <a:endParaRPr lang="en-US" sz="4000" b="1" dirty="0">
                <a:solidFill>
                  <a:srgbClr val="000000"/>
                </a:solidFill>
                <a:latin typeface="Fira Sans Light"/>
              </a:endParaRPr>
            </a:p>
          </p:txBody>
        </p:sp>
      </p:grpSp>
      <p:grpSp>
        <p:nvGrpSpPr>
          <p:cNvPr id="12" name="Group 12"/>
          <p:cNvGrpSpPr/>
          <p:nvPr/>
        </p:nvGrpSpPr>
        <p:grpSpPr>
          <a:xfrm>
            <a:off x="9605817" y="5774233"/>
            <a:ext cx="3364925" cy="1218368"/>
            <a:chOff x="0" y="-9525"/>
            <a:chExt cx="4486566" cy="1624490"/>
          </a:xfrm>
        </p:grpSpPr>
        <p:sp>
          <p:nvSpPr>
            <p:cNvPr id="13" name="TextBox 13"/>
            <p:cNvSpPr txBox="1"/>
            <p:nvPr/>
          </p:nvSpPr>
          <p:spPr>
            <a:xfrm>
              <a:off x="0" y="-9525"/>
              <a:ext cx="4486566" cy="750804"/>
            </a:xfrm>
            <a:prstGeom prst="rect">
              <a:avLst/>
            </a:prstGeom>
          </p:spPr>
          <p:txBody>
            <a:bodyPr lIns="0" tIns="0" rIns="0" bIns="0" rtlCol="0" anchor="t">
              <a:spAutoFit/>
            </a:bodyPr>
            <a:lstStyle/>
            <a:p>
              <a:pPr marL="0" lvl="0" indent="0">
                <a:lnSpc>
                  <a:spcPts val="4320"/>
                </a:lnSpc>
                <a:spcBef>
                  <a:spcPct val="0"/>
                </a:spcBef>
              </a:pPr>
              <a:r>
                <a:rPr lang="en-US" sz="4400" b="1" dirty="0" err="1">
                  <a:solidFill>
                    <a:srgbClr val="004651"/>
                  </a:solidFill>
                  <a:latin typeface="Fira Sans Medium"/>
                </a:rPr>
                <a:t>Phần</a:t>
              </a:r>
              <a:r>
                <a:rPr lang="en-US" sz="4400" b="1" dirty="0">
                  <a:solidFill>
                    <a:srgbClr val="004651"/>
                  </a:solidFill>
                  <a:latin typeface="Fira Sans Medium"/>
                </a:rPr>
                <a:t> III</a:t>
              </a:r>
            </a:p>
          </p:txBody>
        </p:sp>
        <p:sp>
          <p:nvSpPr>
            <p:cNvPr id="14" name="TextBox 14"/>
            <p:cNvSpPr txBox="1"/>
            <p:nvPr/>
          </p:nvSpPr>
          <p:spPr>
            <a:xfrm>
              <a:off x="0" y="1074647"/>
              <a:ext cx="4486566" cy="540318"/>
            </a:xfrm>
            <a:prstGeom prst="rect">
              <a:avLst/>
            </a:prstGeom>
          </p:spPr>
          <p:txBody>
            <a:bodyPr lIns="0" tIns="0" rIns="0" bIns="0" rtlCol="0" anchor="t">
              <a:spAutoFit/>
            </a:bodyPr>
            <a:lstStyle/>
            <a:p>
              <a:pPr marL="0" lvl="0" indent="0">
                <a:lnSpc>
                  <a:spcPts val="2800"/>
                </a:lnSpc>
                <a:spcBef>
                  <a:spcPct val="0"/>
                </a:spcBef>
              </a:pPr>
              <a:r>
                <a:rPr lang="en-US" sz="4000" b="1" dirty="0">
                  <a:solidFill>
                    <a:srgbClr val="000000"/>
                  </a:solidFill>
                  <a:latin typeface="Fira Sans Light"/>
                </a:rPr>
                <a:t>Các </a:t>
              </a:r>
              <a:r>
                <a:rPr lang="en-US" sz="4000" b="1" dirty="0" err="1">
                  <a:solidFill>
                    <a:srgbClr val="000000"/>
                  </a:solidFill>
                  <a:latin typeface="Fira Sans Light"/>
                </a:rPr>
                <a:t>bài</a:t>
              </a:r>
              <a:r>
                <a:rPr lang="en-US" sz="4000" b="1" dirty="0">
                  <a:solidFill>
                    <a:srgbClr val="000000"/>
                  </a:solidFill>
                  <a:latin typeface="Fira Sans Light"/>
                </a:rPr>
                <a:t> </a:t>
              </a:r>
              <a:r>
                <a:rPr lang="en-US" sz="4000" b="1" dirty="0" err="1">
                  <a:solidFill>
                    <a:srgbClr val="000000"/>
                  </a:solidFill>
                  <a:latin typeface="Fira Sans Light"/>
                </a:rPr>
                <a:t>toán</a:t>
              </a:r>
              <a:endParaRPr lang="en-US" sz="4000" b="1" dirty="0">
                <a:solidFill>
                  <a:srgbClr val="000000"/>
                </a:solidFill>
                <a:latin typeface="Fira Sans Light"/>
              </a:endParaRPr>
            </a:p>
          </p:txBody>
        </p:sp>
      </p:grpSp>
      <p:sp>
        <p:nvSpPr>
          <p:cNvPr id="15" name="TextBox 15"/>
          <p:cNvSpPr txBox="1"/>
          <p:nvPr/>
        </p:nvSpPr>
        <p:spPr>
          <a:xfrm>
            <a:off x="1028700" y="1028700"/>
            <a:ext cx="81153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Fira Sans Medium"/>
              </a:rPr>
              <a:t>Nội</a:t>
            </a:r>
            <a:r>
              <a:rPr lang="en-US" sz="8499" spc="-84" dirty="0">
                <a:solidFill>
                  <a:srgbClr val="000000"/>
                </a:solidFill>
                <a:latin typeface="Fira Sans Medium"/>
              </a:rPr>
              <a:t> dung </a:t>
            </a:r>
            <a:r>
              <a:rPr lang="en-US" sz="8499" spc="-84" dirty="0" err="1">
                <a:solidFill>
                  <a:srgbClr val="000000"/>
                </a:solidFill>
                <a:latin typeface="Fira Sans Medium"/>
              </a:rPr>
              <a:t>bài</a:t>
            </a:r>
            <a:r>
              <a:rPr lang="en-US" sz="8499" spc="-84" dirty="0">
                <a:solidFill>
                  <a:srgbClr val="000000"/>
                </a:solidFill>
                <a:latin typeface="Fira Sans Medium"/>
              </a:rPr>
              <a:t> </a:t>
            </a:r>
            <a:r>
              <a:rPr lang="en-US" sz="8499" spc="-84" dirty="0" err="1">
                <a:solidFill>
                  <a:srgbClr val="000000"/>
                </a:solidFill>
                <a:latin typeface="Fira Sans Medium"/>
              </a:rPr>
              <a:t>học</a:t>
            </a:r>
            <a:endParaRPr lang="en-US" sz="8499" spc="-84" dirty="0">
              <a:solidFill>
                <a:srgbClr val="000000"/>
              </a:solidFill>
              <a:latin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7168505" y="2294858"/>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377529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813404" y="3002544"/>
            <a:ext cx="14766362" cy="2055267"/>
            <a:chOff x="-1" y="1727200"/>
            <a:chExt cx="19688482" cy="2740356"/>
          </a:xfrm>
        </p:grpSpPr>
        <p:sp>
          <p:nvSpPr>
            <p:cNvPr id="3" name="TextBox 3"/>
            <p:cNvSpPr txBox="1"/>
            <p:nvPr/>
          </p:nvSpPr>
          <p:spPr>
            <a:xfrm>
              <a:off x="-1" y="3734131"/>
              <a:ext cx="19688481" cy="733425"/>
            </a:xfrm>
            <a:prstGeom prst="rect">
              <a:avLst/>
            </a:prstGeom>
          </p:spPr>
          <p:txBody>
            <a:bodyPr lIns="0" tIns="0" rIns="0" bIns="0" rtlCol="0" anchor="t">
              <a:spAutoFit/>
            </a:bodyPr>
            <a:lstStyle/>
            <a:p>
              <a:pPr>
                <a:lnSpc>
                  <a:spcPts val="4320"/>
                </a:lnSpc>
                <a:spcBef>
                  <a:spcPct val="0"/>
                </a:spcBef>
              </a:pPr>
              <a:r>
                <a:rPr lang="en-US" sz="3600" dirty="0" err="1">
                  <a:solidFill>
                    <a:srgbClr val="F4F4F4"/>
                  </a:solidFill>
                  <a:latin typeface="Fira Sans Medium"/>
                </a:rPr>
                <a:t>Kỹ</a:t>
              </a:r>
              <a:r>
                <a:rPr lang="en-US" sz="3600" dirty="0">
                  <a:solidFill>
                    <a:srgbClr val="F4F4F4"/>
                  </a:solidFill>
                  <a:latin typeface="Fira Sans Medium"/>
                </a:rPr>
                <a:t> </a:t>
              </a:r>
              <a:r>
                <a:rPr lang="en-US" sz="3600" dirty="0" err="1">
                  <a:solidFill>
                    <a:srgbClr val="F4F4F4"/>
                  </a:solidFill>
                  <a:latin typeface="Fira Sans Medium"/>
                </a:rPr>
                <a:t>thuật</a:t>
              </a:r>
              <a:r>
                <a:rPr lang="en-US" sz="3600" dirty="0">
                  <a:solidFill>
                    <a:srgbClr val="F4F4F4"/>
                  </a:solidFill>
                  <a:latin typeface="Fira Sans Medium"/>
                </a:rPr>
                <a:t> </a:t>
              </a:r>
              <a:r>
                <a:rPr lang="en-US" sz="3600" dirty="0" err="1">
                  <a:solidFill>
                    <a:srgbClr val="F4F4F4"/>
                  </a:solidFill>
                  <a:latin typeface="Fira Sans Medium"/>
                </a:rPr>
                <a:t>tham</a:t>
              </a:r>
              <a:r>
                <a:rPr lang="en-US" sz="3600" dirty="0">
                  <a:solidFill>
                    <a:srgbClr val="F4F4F4"/>
                  </a:solidFill>
                  <a:latin typeface="Fira Sans Medium"/>
                </a:rPr>
                <a:t> </a:t>
              </a:r>
              <a:r>
                <a:rPr lang="en-US" sz="3600" dirty="0" err="1">
                  <a:solidFill>
                    <a:srgbClr val="F4F4F4"/>
                  </a:solidFill>
                  <a:latin typeface="Fira Sans Medium"/>
                </a:rPr>
                <a:t>ăn</a:t>
              </a:r>
              <a:endParaRPr lang="en-US" sz="3600" dirty="0">
                <a:solidFill>
                  <a:srgbClr val="F4F4F4"/>
                </a:solidFill>
                <a:latin typeface="Fira Sans Medium"/>
              </a:endParaRPr>
            </a:p>
          </p:txBody>
        </p:sp>
        <p:sp>
          <p:nvSpPr>
            <p:cNvPr id="4" name="TextBox 4"/>
            <p:cNvSpPr txBox="1"/>
            <p:nvPr/>
          </p:nvSpPr>
          <p:spPr>
            <a:xfrm>
              <a:off x="0" y="1727200"/>
              <a:ext cx="19688481" cy="2074243"/>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I : </a:t>
              </a:r>
              <a:r>
                <a:rPr lang="vi-VN" sz="10400" dirty="0">
                  <a:solidFill>
                    <a:srgbClr val="A4E473"/>
                  </a:solidFill>
                  <a:latin typeface="Fira Sans Medium"/>
                </a:rPr>
                <a:t>GIỚI THIỆU</a:t>
              </a:r>
              <a:endParaRPr lang="en-US" sz="10400" dirty="0">
                <a:solidFill>
                  <a:srgbClr val="A4E473"/>
                </a:solidFill>
                <a:latin typeface="Fira Sans Medium"/>
              </a:endParaRP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5" name="Group 5"/>
          <p:cNvGrpSpPr/>
          <p:nvPr/>
        </p:nvGrpSpPr>
        <p:grpSpPr>
          <a:xfrm rot="-10800000">
            <a:off x="-2915828" y="-3678236"/>
            <a:ext cx="12804984" cy="6226137"/>
            <a:chOff x="0" y="0"/>
            <a:chExt cx="11048529" cy="5372100"/>
          </a:xfrm>
        </p:grpSpPr>
        <p:sp>
          <p:nvSpPr>
            <p:cNvPr id="6" name="Freeform 6"/>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7" name="Group 7"/>
          <p:cNvGrpSpPr/>
          <p:nvPr/>
        </p:nvGrpSpPr>
        <p:grpSpPr>
          <a:xfrm>
            <a:off x="8611724" y="-865713"/>
            <a:ext cx="2695438" cy="2334501"/>
            <a:chOff x="0" y="0"/>
            <a:chExt cx="6202680" cy="5372100"/>
          </a:xfrm>
        </p:grpSpPr>
        <p:sp>
          <p:nvSpPr>
            <p:cNvPr id="8" name="Freeform 8"/>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9" name="TextBox 9"/>
          <p:cNvSpPr txBox="1"/>
          <p:nvPr/>
        </p:nvSpPr>
        <p:spPr>
          <a:xfrm>
            <a:off x="1028700" y="962025"/>
            <a:ext cx="6629142" cy="981075"/>
          </a:xfrm>
          <a:prstGeom prst="rect">
            <a:avLst/>
          </a:prstGeom>
        </p:spPr>
        <p:txBody>
          <a:bodyPr lIns="0" tIns="0" rIns="0" bIns="0" rtlCol="0" anchor="t">
            <a:spAutoFit/>
          </a:bodyPr>
          <a:lstStyle/>
          <a:p>
            <a:pPr marL="0" lvl="0" indent="0">
              <a:lnSpc>
                <a:spcPts val="7800"/>
              </a:lnSpc>
              <a:spcBef>
                <a:spcPct val="0"/>
              </a:spcBef>
            </a:pPr>
            <a:r>
              <a:rPr lang="vi-VN" sz="6000" spc="-60" dirty="0">
                <a:solidFill>
                  <a:srgbClr val="000000"/>
                </a:solidFill>
                <a:latin typeface="Fira Sans Medium"/>
              </a:rPr>
              <a:t>Bài toán đổi tiền</a:t>
            </a:r>
            <a:endParaRPr lang="en-US" sz="6000" spc="-60" dirty="0">
              <a:solidFill>
                <a:srgbClr val="000000"/>
              </a:solidFill>
              <a:latin typeface="Fira Sans Medium"/>
            </a:endParaRPr>
          </a:p>
        </p:txBody>
      </p:sp>
      <p:pic>
        <p:nvPicPr>
          <p:cNvPr id="1026" name="Picture 2" descr="Premium Vector | Cartoon money payment mobile bank electronic transaction transfer  money via online mobile app vector illustration people send and receive  money online hand holding smartphone with flowing banknote">
            <a:extLst>
              <a:ext uri="{FF2B5EF4-FFF2-40B4-BE49-F238E27FC236}">
                <a16:creationId xmlns:a16="http://schemas.microsoft.com/office/drawing/2014/main" id="{89A5FD41-C860-F515-2465-E45972549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800" y="5900534"/>
            <a:ext cx="4827765" cy="2552700"/>
          </a:xfrm>
          <a:prstGeom prst="round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7" name="TextBox 14">
                <a:extLst>
                  <a:ext uri="{FF2B5EF4-FFF2-40B4-BE49-F238E27FC236}">
                    <a16:creationId xmlns:a16="http://schemas.microsoft.com/office/drawing/2014/main" id="{D20DCF35-8C71-0CA0-28EB-286FDD2CA82F}"/>
                  </a:ext>
                </a:extLst>
              </p:cNvPr>
              <p:cNvSpPr txBox="1"/>
              <p:nvPr/>
            </p:nvSpPr>
            <p:spPr>
              <a:xfrm>
                <a:off x="457200" y="3543300"/>
                <a:ext cx="12573000" cy="4909934"/>
              </a:xfrm>
              <a:prstGeom prst="rect">
                <a:avLst/>
              </a:prstGeom>
            </p:spPr>
            <p:txBody>
              <a:bodyPr wrap="square" lIns="0" tIns="0" rIns="0" bIns="0" rtlCol="0" anchor="t">
                <a:spAutoFit/>
              </a:bodyPr>
              <a:lstStyle/>
              <a:p>
                <a:pPr marL="269874" lvl="1" algn="just">
                  <a:lnSpc>
                    <a:spcPts val="3499"/>
                  </a:lnSpc>
                </a:pPr>
                <a:r>
                  <a:rPr lang="vi-VN" sz="2499" dirty="0">
                    <a:solidFill>
                      <a:srgbClr val="F4F4F4"/>
                    </a:solidFill>
                    <a:latin typeface="Fira Sans Light"/>
                  </a:rPr>
                  <a:t>Nhân dịp mùa hè sắp tới, Tom và các bạn đang định đi du lịch ở tỉnh Lạt Đà. Vì đây là một vùng quê nên các bạn không thể thanh toán bằng </a:t>
                </a:r>
                <a:r>
                  <a:rPr lang="vi-VN" sz="2499" dirty="0" err="1">
                    <a:solidFill>
                      <a:srgbClr val="F4F4F4"/>
                    </a:solidFill>
                    <a:latin typeface="Fira Sans Light"/>
                  </a:rPr>
                  <a:t>Momo</a:t>
                </a:r>
                <a:r>
                  <a:rPr lang="vi-VN" sz="2499" dirty="0">
                    <a:solidFill>
                      <a:srgbClr val="F4F4F4"/>
                    </a:solidFill>
                    <a:latin typeface="Fira Sans Light"/>
                  </a:rPr>
                  <a:t> và khi mua một món hàng thì người bán yêu cầu bạn trả đúng giá tiền nếu không sẽ không bán. Tom biết thế liền đi đến </a:t>
                </a:r>
                <a:r>
                  <a:rPr lang="en-US" sz="2499" dirty="0" err="1">
                    <a:solidFill>
                      <a:srgbClr val="F4F4F4"/>
                    </a:solidFill>
                    <a:latin typeface="Fira Sans Light"/>
                  </a:rPr>
                  <a:t>ngân</a:t>
                </a:r>
                <a:r>
                  <a:rPr lang="en-US" sz="2499" dirty="0">
                    <a:solidFill>
                      <a:srgbClr val="F4F4F4"/>
                    </a:solidFill>
                    <a:latin typeface="Fira Sans Light"/>
                  </a:rPr>
                  <a:t> </a:t>
                </a:r>
                <a:r>
                  <a:rPr lang="en-US" sz="2499" dirty="0" err="1">
                    <a:solidFill>
                      <a:srgbClr val="F4F4F4"/>
                    </a:solidFill>
                    <a:latin typeface="Fira Sans Light"/>
                  </a:rPr>
                  <a:t>hàng</a:t>
                </a:r>
                <a:r>
                  <a:rPr lang="en-US" sz="2499" dirty="0">
                    <a:solidFill>
                      <a:srgbClr val="F4F4F4"/>
                    </a:solidFill>
                    <a:latin typeface="Fira Sans Light"/>
                  </a:rPr>
                  <a:t> </a:t>
                </a:r>
                <a:r>
                  <a:rPr lang="vi-VN" sz="2499" dirty="0">
                    <a:solidFill>
                      <a:srgbClr val="F4F4F4"/>
                    </a:solidFill>
                    <a:latin typeface="Fira Sans Light"/>
                  </a:rPr>
                  <a:t>để thực hiện đổi tiền:</a:t>
                </a:r>
              </a:p>
              <a:p>
                <a:pPr marL="269874" lvl="1" algn="just">
                  <a:lnSpc>
                    <a:spcPts val="3499"/>
                  </a:lnSpc>
                </a:pPr>
                <a:endParaRPr lang="vi-VN" sz="2499" dirty="0">
                  <a:solidFill>
                    <a:srgbClr val="F4F4F4"/>
                  </a:solidFill>
                  <a:latin typeface="Fira Sans Light"/>
                </a:endParaRPr>
              </a:p>
              <a:p>
                <a:pPr marL="269874" lvl="1" algn="just">
                  <a:lnSpc>
                    <a:spcPts val="3499"/>
                  </a:lnSpc>
                </a:pPr>
                <a:r>
                  <a:rPr lang="vi-VN" sz="2499" dirty="0">
                    <a:solidFill>
                      <a:srgbClr val="F4F4F4"/>
                    </a:solidFill>
                    <a:latin typeface="Fira Sans Light"/>
                  </a:rPr>
                  <a:t>   - Tom </a:t>
                </a:r>
                <a:r>
                  <a:rPr lang="en-US" sz="2499" dirty="0" err="1">
                    <a:solidFill>
                      <a:srgbClr val="F4F4F4"/>
                    </a:solidFill>
                    <a:latin typeface="Fira Sans Light"/>
                  </a:rPr>
                  <a:t>muốn</a:t>
                </a:r>
                <a:r>
                  <a:rPr lang="en-US" sz="2499" dirty="0">
                    <a:solidFill>
                      <a:srgbClr val="F4F4F4"/>
                    </a:solidFill>
                    <a:latin typeface="Fira Sans Light"/>
                  </a:rPr>
                  <a:t> </a:t>
                </a:r>
                <a:r>
                  <a:rPr lang="en-US" sz="2499" dirty="0" err="1">
                    <a:solidFill>
                      <a:srgbClr val="F4F4F4"/>
                    </a:solidFill>
                    <a:latin typeface="Fira Sans Light"/>
                  </a:rPr>
                  <a:t>rút</a:t>
                </a:r>
                <a:r>
                  <a:rPr lang="en-US" sz="2499" dirty="0">
                    <a:solidFill>
                      <a:srgbClr val="F4F4F4"/>
                    </a:solidFill>
                    <a:latin typeface="Fira Sans Light"/>
                  </a:rPr>
                  <a:t> số </a:t>
                </a:r>
                <a:r>
                  <a:rPr lang="en-US" sz="2499" dirty="0" err="1">
                    <a:solidFill>
                      <a:srgbClr val="F4F4F4"/>
                    </a:solidFill>
                    <a:latin typeface="Fira Sans Light"/>
                  </a:rPr>
                  <a:t>tiền</a:t>
                </a:r>
                <a:r>
                  <a:rPr lang="en-US" sz="2499" dirty="0">
                    <a:solidFill>
                      <a:srgbClr val="F4F4F4"/>
                    </a:solidFill>
                    <a:latin typeface="Fira Sans Light"/>
                  </a:rPr>
                  <a:t> </a:t>
                </a:r>
                <a:r>
                  <a:rPr lang="en-US" sz="2499" dirty="0" err="1">
                    <a:solidFill>
                      <a:srgbClr val="F4F4F4"/>
                    </a:solidFill>
                    <a:latin typeface="Fira Sans Light"/>
                  </a:rPr>
                  <a:t>là</a:t>
                </a:r>
                <a:r>
                  <a:rPr lang="en-US" sz="2499" dirty="0">
                    <a:solidFill>
                      <a:srgbClr val="F4F4F4"/>
                    </a:solidFill>
                    <a:latin typeface="Fira Sans Light"/>
                  </a:rPr>
                  <a:t> N </a:t>
                </a:r>
                <a:r>
                  <a:rPr lang="en-US" sz="2499" dirty="0" err="1">
                    <a:solidFill>
                      <a:srgbClr val="F4F4F4"/>
                    </a:solidFill>
                    <a:latin typeface="Fira Sans Light"/>
                  </a:rPr>
                  <a:t>trong</a:t>
                </a:r>
                <a:r>
                  <a:rPr lang="en-US" sz="2499" dirty="0">
                    <a:solidFill>
                      <a:srgbClr val="F4F4F4"/>
                    </a:solidFill>
                    <a:latin typeface="Fira Sans Light"/>
                  </a:rPr>
                  <a:t> tài </a:t>
                </a:r>
                <a:r>
                  <a:rPr lang="en-US" sz="2499" dirty="0" err="1">
                    <a:solidFill>
                      <a:srgbClr val="F4F4F4"/>
                    </a:solidFill>
                    <a:latin typeface="Fira Sans Light"/>
                  </a:rPr>
                  <a:t>khoản</a:t>
                </a:r>
                <a:r>
                  <a:rPr lang="en-US" sz="2499" dirty="0">
                    <a:solidFill>
                      <a:srgbClr val="F4F4F4"/>
                    </a:solidFill>
                    <a:latin typeface="Fira Sans Light"/>
                  </a:rPr>
                  <a:t> thành các </a:t>
                </a:r>
                <a:r>
                  <a:rPr lang="en-US" sz="2499" dirty="0" err="1">
                    <a:solidFill>
                      <a:srgbClr val="F4F4F4"/>
                    </a:solidFill>
                    <a:latin typeface="Fira Sans Light"/>
                  </a:rPr>
                  <a:t>tờ</a:t>
                </a:r>
                <a:r>
                  <a:rPr lang="en-US" sz="2499" dirty="0">
                    <a:solidFill>
                      <a:srgbClr val="F4F4F4"/>
                    </a:solidFill>
                    <a:latin typeface="Fira Sans Light"/>
                  </a:rPr>
                  <a:t> </a:t>
                </a:r>
                <a:r>
                  <a:rPr lang="en-US" sz="2499" dirty="0" err="1">
                    <a:solidFill>
                      <a:srgbClr val="F4F4F4"/>
                    </a:solidFill>
                    <a:latin typeface="Fira Sans Light"/>
                  </a:rPr>
                  <a:t>tiền</a:t>
                </a:r>
                <a:r>
                  <a:rPr lang="en-US" sz="2499" dirty="0">
                    <a:solidFill>
                      <a:srgbClr val="F4F4F4"/>
                    </a:solidFill>
                    <a:latin typeface="Fira Sans Light"/>
                  </a:rPr>
                  <a:t> </a:t>
                </a:r>
                <a:r>
                  <a:rPr lang="en-US" sz="2499" dirty="0" err="1">
                    <a:solidFill>
                      <a:srgbClr val="F4F4F4"/>
                    </a:solidFill>
                    <a:latin typeface="Fira Sans Light"/>
                  </a:rPr>
                  <a:t>mặt</a:t>
                </a:r>
                <a:endParaRPr lang="vi-VN" sz="2499" dirty="0">
                  <a:solidFill>
                    <a:srgbClr val="F4F4F4"/>
                  </a:solidFill>
                  <a:latin typeface="Fira Sans Light"/>
                </a:endParaRPr>
              </a:p>
              <a:p>
                <a:pPr marL="269874" lvl="1" algn="just">
                  <a:lnSpc>
                    <a:spcPts val="3499"/>
                  </a:lnSpc>
                </a:pPr>
                <a:r>
                  <a:rPr lang="vi-VN" sz="2499" dirty="0">
                    <a:solidFill>
                      <a:srgbClr val="F4F4F4"/>
                    </a:solidFill>
                    <a:latin typeface="Fira Sans Light"/>
                  </a:rPr>
                  <a:t>   - Các tờ tiền </a:t>
                </a:r>
                <a:r>
                  <a:rPr lang="en-US" sz="2499" dirty="0" err="1">
                    <a:solidFill>
                      <a:srgbClr val="F4F4F4"/>
                    </a:solidFill>
                    <a:latin typeface="Fira Sans Light"/>
                  </a:rPr>
                  <a:t>có</a:t>
                </a:r>
                <a:r>
                  <a:rPr lang="en-US" sz="2499" dirty="0">
                    <a:solidFill>
                      <a:srgbClr val="F4F4F4"/>
                    </a:solidFill>
                    <a:latin typeface="Fira Sans Light"/>
                  </a:rPr>
                  <a:t> </a:t>
                </a:r>
                <a:r>
                  <a:rPr lang="vi-VN" sz="2499" dirty="0">
                    <a:solidFill>
                      <a:srgbClr val="F4F4F4"/>
                    </a:solidFill>
                    <a:latin typeface="Fira Sans Light"/>
                  </a:rPr>
                  <a:t>các mệnh giá </a:t>
                </a:r>
                <a14:m>
                  <m:oMath xmlns:m="http://schemas.openxmlformats.org/officeDocument/2006/math">
                    <m:sSub>
                      <m:sSubPr>
                        <m:ctrlPr>
                          <a:rPr lang="vi-VN" sz="2499" i="1" smtClean="0">
                            <a:solidFill>
                              <a:srgbClr val="F4F4F4"/>
                            </a:solidFill>
                            <a:latin typeface="Cambria Math" panose="02040503050406030204" pitchFamily="18" charset="0"/>
                          </a:rPr>
                        </m:ctrlPr>
                      </m:sSubPr>
                      <m:e>
                        <m:r>
                          <a:rPr lang="en-US" sz="2499" b="0" i="1" smtClean="0">
                            <a:solidFill>
                              <a:srgbClr val="F4F4F4"/>
                            </a:solidFill>
                            <a:latin typeface="Cambria Math" panose="02040503050406030204" pitchFamily="18" charset="0"/>
                          </a:rPr>
                          <m:t>𝑑</m:t>
                        </m:r>
                      </m:e>
                      <m:sub>
                        <m:r>
                          <a:rPr lang="en-US" sz="2499" b="0" i="1" smtClean="0">
                            <a:solidFill>
                              <a:srgbClr val="F4F4F4"/>
                            </a:solidFill>
                            <a:latin typeface="Cambria Math" panose="02040503050406030204" pitchFamily="18" charset="0"/>
                          </a:rPr>
                          <m:t>1</m:t>
                        </m:r>
                      </m:sub>
                    </m:sSub>
                  </m:oMath>
                </a14:m>
                <a:r>
                  <a:rPr lang="vi-VN" sz="2499" dirty="0">
                    <a:solidFill>
                      <a:srgbClr val="F4F4F4"/>
                    </a:solidFill>
                    <a:latin typeface="Fira Sans Light"/>
                  </a:rPr>
                  <a:t> &gt; </a:t>
                </a:r>
                <a14:m>
                  <m:oMath xmlns:m="http://schemas.openxmlformats.org/officeDocument/2006/math">
                    <m:sSub>
                      <m:sSubPr>
                        <m:ctrlPr>
                          <a:rPr lang="vi-VN" sz="2499" i="1">
                            <a:solidFill>
                              <a:srgbClr val="F4F4F4"/>
                            </a:solidFill>
                            <a:latin typeface="Cambria Math" panose="02040503050406030204" pitchFamily="18" charset="0"/>
                          </a:rPr>
                        </m:ctrlPr>
                      </m:sSubPr>
                      <m:e>
                        <m:r>
                          <a:rPr lang="en-US" sz="2499" i="1">
                            <a:solidFill>
                              <a:srgbClr val="F4F4F4"/>
                            </a:solidFill>
                            <a:latin typeface="Cambria Math" panose="02040503050406030204" pitchFamily="18" charset="0"/>
                          </a:rPr>
                          <m:t>𝑑</m:t>
                        </m:r>
                      </m:e>
                      <m:sub>
                        <m:r>
                          <a:rPr lang="en-US" sz="2499" b="0" i="1" smtClean="0">
                            <a:solidFill>
                              <a:srgbClr val="F4F4F4"/>
                            </a:solidFill>
                            <a:latin typeface="Cambria Math" panose="02040503050406030204" pitchFamily="18" charset="0"/>
                          </a:rPr>
                          <m:t>2</m:t>
                        </m:r>
                      </m:sub>
                    </m:sSub>
                  </m:oMath>
                </a14:m>
                <a:r>
                  <a:rPr lang="vi-VN" sz="2499" dirty="0">
                    <a:solidFill>
                      <a:srgbClr val="F4F4F4"/>
                    </a:solidFill>
                    <a:latin typeface="Fira Sans Light"/>
                  </a:rPr>
                  <a:t> &gt; </a:t>
                </a:r>
                <a14:m>
                  <m:oMath xmlns:m="http://schemas.openxmlformats.org/officeDocument/2006/math">
                    <m:sSub>
                      <m:sSubPr>
                        <m:ctrlPr>
                          <a:rPr lang="vi-VN" sz="2499" i="1" smtClean="0">
                            <a:solidFill>
                              <a:srgbClr val="F4F4F4"/>
                            </a:solidFill>
                            <a:latin typeface="Cambria Math" panose="02040503050406030204" pitchFamily="18" charset="0"/>
                          </a:rPr>
                        </m:ctrlPr>
                      </m:sSubPr>
                      <m:e>
                        <m:r>
                          <a:rPr lang="en-US" sz="2499" i="1">
                            <a:solidFill>
                              <a:srgbClr val="F4F4F4"/>
                            </a:solidFill>
                            <a:latin typeface="Cambria Math" panose="02040503050406030204" pitchFamily="18" charset="0"/>
                          </a:rPr>
                          <m:t>𝑑</m:t>
                        </m:r>
                      </m:e>
                      <m:sub>
                        <m:r>
                          <a:rPr lang="en-US" sz="2499" b="0" i="1" smtClean="0">
                            <a:solidFill>
                              <a:srgbClr val="F4F4F4"/>
                            </a:solidFill>
                            <a:latin typeface="Cambria Math" panose="02040503050406030204" pitchFamily="18" charset="0"/>
                          </a:rPr>
                          <m:t>3</m:t>
                        </m:r>
                      </m:sub>
                    </m:sSub>
                  </m:oMath>
                </a14:m>
                <a:r>
                  <a:rPr lang="vi-VN" sz="2499" dirty="0">
                    <a:solidFill>
                      <a:srgbClr val="F4F4F4"/>
                    </a:solidFill>
                    <a:latin typeface="Fira Sans Light"/>
                  </a:rPr>
                  <a:t> &gt; ... &gt; </a:t>
                </a:r>
                <a14:m>
                  <m:oMath xmlns:m="http://schemas.openxmlformats.org/officeDocument/2006/math">
                    <m:sSub>
                      <m:sSubPr>
                        <m:ctrlPr>
                          <a:rPr lang="vi-VN" sz="2499" i="1">
                            <a:solidFill>
                              <a:srgbClr val="F4F4F4"/>
                            </a:solidFill>
                            <a:latin typeface="Cambria Math" panose="02040503050406030204" pitchFamily="18" charset="0"/>
                          </a:rPr>
                        </m:ctrlPr>
                      </m:sSubPr>
                      <m:e>
                        <m:r>
                          <a:rPr lang="en-US" sz="2499" i="1">
                            <a:solidFill>
                              <a:srgbClr val="F4F4F4"/>
                            </a:solidFill>
                            <a:latin typeface="Cambria Math" panose="02040503050406030204" pitchFamily="18" charset="0"/>
                          </a:rPr>
                          <m:t>𝑑</m:t>
                        </m:r>
                      </m:e>
                      <m:sub>
                        <m:r>
                          <a:rPr lang="en-US" sz="2499" b="0" i="1" smtClean="0">
                            <a:solidFill>
                              <a:srgbClr val="F4F4F4"/>
                            </a:solidFill>
                            <a:latin typeface="Cambria Math" panose="02040503050406030204" pitchFamily="18" charset="0"/>
                          </a:rPr>
                          <m:t>𝑚</m:t>
                        </m:r>
                      </m:sub>
                    </m:sSub>
                  </m:oMath>
                </a14:m>
                <a:r>
                  <a:rPr lang="vi-VN" sz="2499" dirty="0">
                    <a:solidFill>
                      <a:srgbClr val="F4F4F4"/>
                    </a:solidFill>
                    <a:latin typeface="Fira Sans Light"/>
                  </a:rPr>
                  <a:t> - với m là số loại tờ  tiền</a:t>
                </a:r>
              </a:p>
              <a:p>
                <a:pPr marL="269874" lvl="1" algn="just">
                  <a:lnSpc>
                    <a:spcPts val="3499"/>
                  </a:lnSpc>
                </a:pPr>
                <a:r>
                  <a:rPr lang="vi-VN" sz="2499" dirty="0">
                    <a:solidFill>
                      <a:srgbClr val="F4F4F4"/>
                    </a:solidFill>
                    <a:latin typeface="Fira Sans Light"/>
                  </a:rPr>
                  <a:t>   - Vì </a:t>
                </a:r>
                <a:r>
                  <a:rPr lang="en-US" sz="2499" dirty="0" err="1">
                    <a:solidFill>
                      <a:srgbClr val="F4F4F4"/>
                    </a:solidFill>
                    <a:latin typeface="Fira Sans Light"/>
                  </a:rPr>
                  <a:t>ngân</a:t>
                </a:r>
                <a:r>
                  <a:rPr lang="en-US" sz="2499" dirty="0">
                    <a:solidFill>
                      <a:srgbClr val="F4F4F4"/>
                    </a:solidFill>
                    <a:latin typeface="Fira Sans Light"/>
                  </a:rPr>
                  <a:t> </a:t>
                </a:r>
                <a:r>
                  <a:rPr lang="en-US" sz="2499" dirty="0" err="1">
                    <a:solidFill>
                      <a:srgbClr val="F4F4F4"/>
                    </a:solidFill>
                    <a:latin typeface="Fira Sans Light"/>
                  </a:rPr>
                  <a:t>hàng</a:t>
                </a:r>
                <a:r>
                  <a:rPr lang="en-US" sz="2499" dirty="0">
                    <a:solidFill>
                      <a:srgbClr val="F4F4F4"/>
                    </a:solidFill>
                    <a:latin typeface="Fira Sans Light"/>
                  </a:rPr>
                  <a:t> </a:t>
                </a:r>
                <a:r>
                  <a:rPr lang="vi-VN" sz="2499" dirty="0">
                    <a:solidFill>
                      <a:srgbClr val="F4F4F4"/>
                    </a:solidFill>
                    <a:latin typeface="Fira Sans Light"/>
                  </a:rPr>
                  <a:t>không muốn tốn thời gian nên chỉ muốn đổi </a:t>
                </a:r>
                <a:r>
                  <a:rPr lang="en-US" sz="2499" dirty="0">
                    <a:solidFill>
                      <a:srgbClr val="F4F4F4"/>
                    </a:solidFill>
                    <a:latin typeface="Fira Sans Light"/>
                  </a:rPr>
                  <a:t>số </a:t>
                </a:r>
                <a:r>
                  <a:rPr lang="en-US" sz="2499" dirty="0" err="1">
                    <a:solidFill>
                      <a:srgbClr val="F4F4F4"/>
                    </a:solidFill>
                    <a:latin typeface="Fira Sans Light"/>
                  </a:rPr>
                  <a:t>tiền</a:t>
                </a:r>
                <a:r>
                  <a:rPr lang="en-US" sz="2499" dirty="0">
                    <a:solidFill>
                      <a:srgbClr val="F4F4F4"/>
                    </a:solidFill>
                    <a:latin typeface="Fira Sans Light"/>
                  </a:rPr>
                  <a:t> </a:t>
                </a:r>
                <a:r>
                  <a:rPr lang="vi-VN" sz="2499" dirty="0">
                    <a:solidFill>
                      <a:srgbClr val="F4F4F4"/>
                    </a:solidFill>
                    <a:latin typeface="Fira Sans Light"/>
                  </a:rPr>
                  <a:t>N của Tom thành các tờ tiền </a:t>
                </a:r>
                <a:r>
                  <a:rPr lang="en-US" sz="2499" dirty="0" err="1">
                    <a:solidFill>
                      <a:srgbClr val="F4F4F4"/>
                    </a:solidFill>
                    <a:latin typeface="Fira Sans Light"/>
                  </a:rPr>
                  <a:t>mặt</a:t>
                </a:r>
                <a:r>
                  <a:rPr lang="vi-VN" sz="2499" dirty="0">
                    <a:solidFill>
                      <a:srgbClr val="F4F4F4"/>
                    </a:solidFill>
                    <a:latin typeface="Fira Sans Light"/>
                  </a:rPr>
                  <a:t> với mong muốn là số tờ tiền phải là ÍT NHẤT.</a:t>
                </a:r>
              </a:p>
              <a:p>
                <a:pPr marL="269874" lvl="1" algn="just">
                  <a:lnSpc>
                    <a:spcPts val="3499"/>
                  </a:lnSpc>
                </a:pPr>
                <a:endParaRPr lang="vi-VN" sz="2499" dirty="0">
                  <a:solidFill>
                    <a:srgbClr val="F4F4F4"/>
                  </a:solidFill>
                  <a:latin typeface="Fira Sans Light"/>
                </a:endParaRPr>
              </a:p>
              <a:p>
                <a:pPr marL="269874" lvl="1" algn="just">
                  <a:lnSpc>
                    <a:spcPts val="3499"/>
                  </a:lnSpc>
                </a:pPr>
                <a:r>
                  <a:rPr lang="vi-VN" sz="2499" dirty="0">
                    <a:solidFill>
                      <a:srgbClr val="F4F4F4"/>
                    </a:solidFill>
                    <a:latin typeface="Fira Sans Light"/>
                  </a:rPr>
                  <a:t>Bạn là bạn thân của chủ </a:t>
                </a:r>
                <a:r>
                  <a:rPr lang="en-US" sz="2499" dirty="0" err="1">
                    <a:solidFill>
                      <a:srgbClr val="F4F4F4"/>
                    </a:solidFill>
                    <a:latin typeface="Fira Sans Light"/>
                  </a:rPr>
                  <a:t>ngân</a:t>
                </a:r>
                <a:r>
                  <a:rPr lang="en-US" sz="2499" dirty="0">
                    <a:solidFill>
                      <a:srgbClr val="F4F4F4"/>
                    </a:solidFill>
                    <a:latin typeface="Fira Sans Light"/>
                  </a:rPr>
                  <a:t> </a:t>
                </a:r>
                <a:r>
                  <a:rPr lang="en-US" sz="2499" dirty="0" err="1">
                    <a:solidFill>
                      <a:srgbClr val="F4F4F4"/>
                    </a:solidFill>
                    <a:latin typeface="Fira Sans Light"/>
                  </a:rPr>
                  <a:t>hàng</a:t>
                </a:r>
                <a:r>
                  <a:rPr lang="vi-VN" sz="2499" dirty="0">
                    <a:solidFill>
                      <a:srgbClr val="F4F4F4"/>
                    </a:solidFill>
                    <a:latin typeface="Fira Sans Light"/>
                  </a:rPr>
                  <a:t>. Hãy giúp chủ </a:t>
                </a:r>
                <a:r>
                  <a:rPr lang="en-US" sz="2499" dirty="0" err="1">
                    <a:solidFill>
                      <a:srgbClr val="F4F4F4"/>
                    </a:solidFill>
                    <a:latin typeface="Fira Sans Light"/>
                  </a:rPr>
                  <a:t>ngân</a:t>
                </a:r>
                <a:r>
                  <a:rPr lang="en-US" sz="2499" dirty="0">
                    <a:solidFill>
                      <a:srgbClr val="F4F4F4"/>
                    </a:solidFill>
                    <a:latin typeface="Fira Sans Light"/>
                  </a:rPr>
                  <a:t> </a:t>
                </a:r>
                <a:r>
                  <a:rPr lang="en-US" sz="2499" dirty="0" err="1">
                    <a:solidFill>
                      <a:srgbClr val="F4F4F4"/>
                    </a:solidFill>
                    <a:latin typeface="Fira Sans Light"/>
                  </a:rPr>
                  <a:t>hàng</a:t>
                </a:r>
                <a:r>
                  <a:rPr lang="en-US" sz="2499" dirty="0">
                    <a:solidFill>
                      <a:srgbClr val="F4F4F4"/>
                    </a:solidFill>
                    <a:latin typeface="Fira Sans Light"/>
                  </a:rPr>
                  <a:t> </a:t>
                </a:r>
                <a:r>
                  <a:rPr lang="vi-VN" sz="2499" dirty="0">
                    <a:solidFill>
                      <a:srgbClr val="F4F4F4"/>
                    </a:solidFill>
                    <a:latin typeface="Fira Sans Light"/>
                  </a:rPr>
                  <a:t>giải quyết vấn đề.</a:t>
                </a:r>
                <a:endParaRPr lang="en-US" sz="2499" dirty="0">
                  <a:solidFill>
                    <a:srgbClr val="F4F4F4"/>
                  </a:solidFill>
                  <a:latin typeface="Fira Sans Light"/>
                </a:endParaRPr>
              </a:p>
            </p:txBody>
          </p:sp>
        </mc:Choice>
        <mc:Fallback>
          <p:sp>
            <p:nvSpPr>
              <p:cNvPr id="17" name="TextBox 14">
                <a:extLst>
                  <a:ext uri="{FF2B5EF4-FFF2-40B4-BE49-F238E27FC236}">
                    <a16:creationId xmlns:a16="http://schemas.microsoft.com/office/drawing/2014/main" id="{D20DCF35-8C71-0CA0-28EB-286FDD2CA82F}"/>
                  </a:ext>
                </a:extLst>
              </p:cNvPr>
              <p:cNvSpPr txBox="1">
                <a:spLocks noRot="1" noChangeAspect="1" noMove="1" noResize="1" noEditPoints="1" noAdjustHandles="1" noChangeArrowheads="1" noChangeShapeType="1" noTextEdit="1"/>
              </p:cNvSpPr>
              <p:nvPr/>
            </p:nvSpPr>
            <p:spPr>
              <a:xfrm>
                <a:off x="457200" y="3543300"/>
                <a:ext cx="12573000" cy="4909934"/>
              </a:xfrm>
              <a:prstGeom prst="rect">
                <a:avLst/>
              </a:prstGeom>
              <a:blipFill>
                <a:blip r:embed="rId3"/>
                <a:stretch>
                  <a:fillRect t="-1117" r="-1503" b="-2978"/>
                </a:stretch>
              </a:blipFill>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5" name="Group 5"/>
          <p:cNvGrpSpPr/>
          <p:nvPr/>
        </p:nvGrpSpPr>
        <p:grpSpPr>
          <a:xfrm rot="-10800000">
            <a:off x="-2915828" y="-3678236"/>
            <a:ext cx="12804984" cy="6226137"/>
            <a:chOff x="0" y="0"/>
            <a:chExt cx="11048529" cy="5372100"/>
          </a:xfrm>
        </p:grpSpPr>
        <p:sp>
          <p:nvSpPr>
            <p:cNvPr id="6" name="Freeform 6"/>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7" name="Group 7"/>
          <p:cNvGrpSpPr/>
          <p:nvPr/>
        </p:nvGrpSpPr>
        <p:grpSpPr>
          <a:xfrm>
            <a:off x="8611724" y="-865713"/>
            <a:ext cx="2695438" cy="2334501"/>
            <a:chOff x="0" y="0"/>
            <a:chExt cx="6202680" cy="5372100"/>
          </a:xfrm>
        </p:grpSpPr>
        <p:sp>
          <p:nvSpPr>
            <p:cNvPr id="8" name="Freeform 8"/>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9" name="TextBox 9"/>
          <p:cNvSpPr txBox="1"/>
          <p:nvPr/>
        </p:nvSpPr>
        <p:spPr>
          <a:xfrm>
            <a:off x="1028700" y="962025"/>
            <a:ext cx="6629142" cy="981075"/>
          </a:xfrm>
          <a:prstGeom prst="rect">
            <a:avLst/>
          </a:prstGeom>
        </p:spPr>
        <p:txBody>
          <a:bodyPr lIns="0" tIns="0" rIns="0" bIns="0" rtlCol="0" anchor="t">
            <a:spAutoFit/>
          </a:bodyPr>
          <a:lstStyle/>
          <a:p>
            <a:pPr marL="0" lvl="0" indent="0">
              <a:lnSpc>
                <a:spcPts val="7800"/>
              </a:lnSpc>
              <a:spcBef>
                <a:spcPct val="0"/>
              </a:spcBef>
            </a:pPr>
            <a:r>
              <a:rPr lang="en-US" sz="6000" spc="-60" dirty="0">
                <a:solidFill>
                  <a:srgbClr val="000000"/>
                </a:solidFill>
                <a:latin typeface="Fira Sans Medium"/>
              </a:rPr>
              <a:t>Ý </a:t>
            </a:r>
            <a:r>
              <a:rPr lang="en-US" sz="6000" spc="-60" dirty="0" err="1">
                <a:solidFill>
                  <a:srgbClr val="000000"/>
                </a:solidFill>
                <a:latin typeface="Fira Sans Medium"/>
              </a:rPr>
              <a:t>tưởng</a:t>
            </a:r>
            <a:endParaRPr lang="en-US" sz="6000" spc="-60" dirty="0">
              <a:solidFill>
                <a:srgbClr val="000000"/>
              </a:solidFill>
              <a:latin typeface="Fira Sans Medium"/>
            </a:endParaRPr>
          </a:p>
        </p:txBody>
      </p:sp>
      <p:sp>
        <p:nvSpPr>
          <p:cNvPr id="13" name="TextBox 13"/>
          <p:cNvSpPr txBox="1"/>
          <p:nvPr/>
        </p:nvSpPr>
        <p:spPr>
          <a:xfrm>
            <a:off x="1028700" y="6743700"/>
            <a:ext cx="12804984" cy="2878737"/>
          </a:xfrm>
          <a:prstGeom prst="rect">
            <a:avLst/>
          </a:prstGeom>
        </p:spPr>
        <p:txBody>
          <a:bodyPr wrap="square" lIns="0" tIns="0" rIns="0" bIns="0" rtlCol="0" anchor="t">
            <a:spAutoFit/>
          </a:bodyPr>
          <a:lstStyle/>
          <a:p>
            <a:pPr marL="539749" lvl="1" indent="-269875">
              <a:lnSpc>
                <a:spcPct val="150000"/>
              </a:lnSpc>
              <a:buFont typeface="Arial"/>
              <a:buChar char="•"/>
            </a:pPr>
            <a:r>
              <a:rPr lang="vi-VN" sz="3200" dirty="0">
                <a:solidFill>
                  <a:schemeClr val="bg1"/>
                </a:solidFill>
                <a:latin typeface="Fira Sans Light"/>
              </a:rPr>
              <a:t>Lấy tiêu chuẩn </a:t>
            </a:r>
            <a:r>
              <a:rPr lang="vi-VN" sz="3200" dirty="0">
                <a:solidFill>
                  <a:schemeClr val="bg1"/>
                </a:solidFill>
                <a:latin typeface="Fira Sans Medium" panose="020B0603050000020004" pitchFamily="34" charset="0"/>
              </a:rPr>
              <a:t>tối ưu </a:t>
            </a:r>
            <a:r>
              <a:rPr lang="vi-VN" sz="3200" dirty="0">
                <a:solidFill>
                  <a:schemeClr val="bg1"/>
                </a:solidFill>
                <a:latin typeface="Fira Sans Light"/>
              </a:rPr>
              <a:t>(trên phạm vi</a:t>
            </a:r>
            <a:r>
              <a:rPr lang="en-US" sz="3200" dirty="0">
                <a:solidFill>
                  <a:schemeClr val="bg1"/>
                </a:solidFill>
                <a:latin typeface="Fira Sans Light"/>
              </a:rPr>
              <a:t> </a:t>
            </a:r>
            <a:r>
              <a:rPr lang="en-US" sz="3200" dirty="0" err="1">
                <a:solidFill>
                  <a:schemeClr val="bg1"/>
                </a:solidFill>
                <a:latin typeface="Fira Sans Light"/>
              </a:rPr>
              <a:t>toàn</a:t>
            </a:r>
            <a:r>
              <a:rPr lang="en-US" sz="3200" dirty="0">
                <a:solidFill>
                  <a:schemeClr val="bg1"/>
                </a:solidFill>
                <a:latin typeface="Fira Sans Light"/>
              </a:rPr>
              <a:t> </a:t>
            </a:r>
            <a:r>
              <a:rPr lang="en-US" sz="3200" dirty="0" err="1">
                <a:solidFill>
                  <a:schemeClr val="bg1"/>
                </a:solidFill>
                <a:latin typeface="Fira Sans Light"/>
              </a:rPr>
              <a:t>cục</a:t>
            </a:r>
            <a:r>
              <a:rPr lang="vi-VN" sz="3200" dirty="0">
                <a:solidFill>
                  <a:schemeClr val="bg1"/>
                </a:solidFill>
                <a:latin typeface="Fira Sans Light"/>
              </a:rPr>
              <a:t>) của bài toán.</a:t>
            </a:r>
          </a:p>
          <a:p>
            <a:pPr marL="539749" lvl="1" indent="-269875">
              <a:lnSpc>
                <a:spcPct val="150000"/>
              </a:lnSpc>
              <a:buFont typeface="Arial"/>
              <a:buChar char="•"/>
            </a:pPr>
            <a:r>
              <a:rPr lang="vi-VN" sz="3200" dirty="0">
                <a:solidFill>
                  <a:schemeClr val="bg1"/>
                </a:solidFill>
                <a:latin typeface="Fira Sans Light"/>
              </a:rPr>
              <a:t>Dựa vào đó chọn lựa hành động tốt nhất trong từng bước (hay từng giai đoạn) trong quá trình tìm kiếm bài giải.</a:t>
            </a:r>
            <a:endParaRPr lang="en-US" sz="3200" dirty="0">
              <a:solidFill>
                <a:schemeClr val="bg1"/>
              </a:solidFill>
              <a:latin typeface="Fira Sans Light"/>
            </a:endParaRPr>
          </a:p>
          <a:p>
            <a:pPr marL="269874" lvl="1">
              <a:lnSpc>
                <a:spcPct val="150000"/>
              </a:lnSpc>
            </a:pPr>
            <a:r>
              <a:rPr lang="en-US" sz="3200" dirty="0">
                <a:solidFill>
                  <a:schemeClr val="bg1"/>
                </a:solidFill>
                <a:latin typeface="Fira Sans Light"/>
              </a:rPr>
              <a:t>⇨ </a:t>
            </a:r>
            <a:r>
              <a:rPr lang="vi-VN" sz="3200" dirty="0">
                <a:solidFill>
                  <a:schemeClr val="bg1"/>
                </a:solidFill>
                <a:latin typeface="Fira Sans Light"/>
              </a:rPr>
              <a:t>Từng bước tối ưu cục bộ, </a:t>
            </a:r>
            <a:r>
              <a:rPr lang="vi-VN" sz="3200" b="1" dirty="0">
                <a:solidFill>
                  <a:schemeClr val="bg1"/>
                </a:solidFill>
                <a:latin typeface="Fira Sans Medium" panose="020B0603050000020004" pitchFamily="34" charset="0"/>
              </a:rPr>
              <a:t>hy vọng</a:t>
            </a:r>
            <a:r>
              <a:rPr lang="vi-VN" sz="3200" dirty="0">
                <a:solidFill>
                  <a:schemeClr val="bg1"/>
                </a:solidFill>
                <a:latin typeface="Fira Sans Medium" panose="020B0603050000020004" pitchFamily="34" charset="0"/>
              </a:rPr>
              <a:t> </a:t>
            </a:r>
            <a:r>
              <a:rPr lang="vi-VN" sz="3200" dirty="0">
                <a:solidFill>
                  <a:schemeClr val="bg1"/>
                </a:solidFill>
                <a:latin typeface="Fira Sans Light"/>
              </a:rPr>
              <a:t>tối ưu toàn cục.</a:t>
            </a:r>
            <a:endParaRPr lang="en-US" sz="3200" dirty="0">
              <a:solidFill>
                <a:schemeClr val="bg1"/>
              </a:solidFill>
              <a:latin typeface="Fira Sans Light"/>
            </a:endParaRPr>
          </a:p>
        </p:txBody>
      </p:sp>
      <p:pic>
        <p:nvPicPr>
          <p:cNvPr id="2050" name="Picture 2" descr="BEST TEAM. Color Banner with Colorful Splashes of Paint Stock Vector -  Illustration of drawing, leader: 157312986">
            <a:extLst>
              <a:ext uri="{FF2B5EF4-FFF2-40B4-BE49-F238E27FC236}">
                <a16:creationId xmlns:a16="http://schemas.microsoft.com/office/drawing/2014/main" id="{95702A70-B6AD-8C1C-CD4A-3EA8232B0B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25400" y="3848100"/>
            <a:ext cx="3251758" cy="2219325"/>
          </a:xfrm>
          <a:prstGeom prst="roundRect">
            <a:avLst/>
          </a:prstGeom>
          <a:noFill/>
          <a:extLst>
            <a:ext uri="{909E8E84-426E-40DD-AFC4-6F175D3DCCD1}">
              <a14:hiddenFill xmlns:a14="http://schemas.microsoft.com/office/drawing/2010/main">
                <a:solidFill>
                  <a:srgbClr val="FFFFFF"/>
                </a:solidFill>
              </a14:hiddenFill>
            </a:ext>
          </a:extLst>
        </p:spPr>
      </p:pic>
      <p:pic>
        <p:nvPicPr>
          <p:cNvPr id="2052" name="Picture 4" descr="Become a member- ITU/ UN Tech agency">
            <a:extLst>
              <a:ext uri="{FF2B5EF4-FFF2-40B4-BE49-F238E27FC236}">
                <a16:creationId xmlns:a16="http://schemas.microsoft.com/office/drawing/2014/main" id="{93C13908-EE04-68FC-5D88-A1F6D7575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724" y="3874827"/>
            <a:ext cx="2143125" cy="2143125"/>
          </a:xfrm>
          <a:prstGeom prst="roundRect">
            <a:avLst/>
          </a:prstGeom>
          <a:noFill/>
          <a:extLst>
            <a:ext uri="{909E8E84-426E-40DD-AFC4-6F175D3DCCD1}">
              <a14:hiddenFill xmlns:a14="http://schemas.microsoft.com/office/drawing/2010/main">
                <a:solidFill>
                  <a:srgbClr val="FFFFFF"/>
                </a:solidFill>
              </a14:hiddenFill>
            </a:ext>
          </a:extLst>
        </p:spPr>
      </p:pic>
      <p:pic>
        <p:nvPicPr>
          <p:cNvPr id="2054" name="Picture 6" descr="Membership | NCSBN">
            <a:extLst>
              <a:ext uri="{FF2B5EF4-FFF2-40B4-BE49-F238E27FC236}">
                <a16:creationId xmlns:a16="http://schemas.microsoft.com/office/drawing/2014/main" id="{EECFE9F5-5EBC-E787-B5A9-049224C58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999" y="3877670"/>
            <a:ext cx="3048258" cy="2286000"/>
          </a:xfrm>
          <a:prstGeom prst="round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F5D5B8A-9937-46E3-6063-C0C20E2EF713}"/>
              </a:ext>
            </a:extLst>
          </p:cNvPr>
          <p:cNvSpPr txBox="1"/>
          <p:nvPr/>
        </p:nvSpPr>
        <p:spPr>
          <a:xfrm>
            <a:off x="3918626" y="3564497"/>
            <a:ext cx="1428596" cy="2646878"/>
          </a:xfrm>
          <a:prstGeom prst="rect">
            <a:avLst/>
          </a:prstGeom>
          <a:noFill/>
        </p:spPr>
        <p:txBody>
          <a:bodyPr wrap="none" rtlCol="0">
            <a:spAutoFit/>
          </a:bodyPr>
          <a:lstStyle/>
          <a:p>
            <a:r>
              <a:rPr lang="vi-VN" sz="16600" dirty="0">
                <a:solidFill>
                  <a:schemeClr val="bg1"/>
                </a:solidFill>
              </a:rPr>
              <a:t>+</a:t>
            </a:r>
            <a:endParaRPr lang="en-US" sz="16600" dirty="0">
              <a:solidFill>
                <a:schemeClr val="bg1"/>
              </a:solidFill>
            </a:endParaRPr>
          </a:p>
        </p:txBody>
      </p:sp>
      <p:sp>
        <p:nvSpPr>
          <p:cNvPr id="17" name="TextBox 16">
            <a:extLst>
              <a:ext uri="{FF2B5EF4-FFF2-40B4-BE49-F238E27FC236}">
                <a16:creationId xmlns:a16="http://schemas.microsoft.com/office/drawing/2014/main" id="{25CDD3A2-87E2-34D9-D77B-04C5BB85F7FB}"/>
              </a:ext>
            </a:extLst>
          </p:cNvPr>
          <p:cNvSpPr txBox="1"/>
          <p:nvPr/>
        </p:nvSpPr>
        <p:spPr>
          <a:xfrm>
            <a:off x="10238030" y="3622950"/>
            <a:ext cx="1428596" cy="2646878"/>
          </a:xfrm>
          <a:prstGeom prst="rect">
            <a:avLst/>
          </a:prstGeom>
          <a:noFill/>
        </p:spPr>
        <p:txBody>
          <a:bodyPr wrap="none" rtlCol="0">
            <a:spAutoFit/>
          </a:bodyPr>
          <a:lstStyle/>
          <a:p>
            <a:r>
              <a:rPr lang="vi-VN" sz="16600" dirty="0">
                <a:solidFill>
                  <a:schemeClr val="bg1"/>
                </a:solidFill>
              </a:rPr>
              <a:t>=</a:t>
            </a:r>
            <a:endParaRPr lang="en-US" sz="16600" dirty="0">
              <a:solidFill>
                <a:schemeClr val="bg1"/>
              </a:solidFill>
            </a:endParaRPr>
          </a:p>
        </p:txBody>
      </p:sp>
    </p:spTree>
    <p:extLst>
      <p:ext uri="{BB962C8B-B14F-4D97-AF65-F5344CB8AC3E}">
        <p14:creationId xmlns:p14="http://schemas.microsoft.com/office/powerpoint/2010/main" val="1924585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1461</Words>
  <Application>Microsoft Office PowerPoint</Application>
  <PresentationFormat>Custom</PresentationFormat>
  <Paragraphs>205</Paragraphs>
  <Slides>35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#9Slide03 Montserrat</vt:lpstr>
      <vt:lpstr>Fira Sans Medium</vt:lpstr>
      <vt:lpstr>Cambria Math</vt:lpstr>
      <vt:lpstr>Arial</vt:lpstr>
      <vt:lpstr>Fira Sans Bold</vt:lpstr>
      <vt:lpstr>Calibri</vt:lpstr>
      <vt:lpstr>Fira Sans Light</vt:lpstr>
      <vt:lpstr>#9Slide03 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DELL</dc:creator>
  <cp:lastModifiedBy>Nguyễn Huỳnh Minh Triết</cp:lastModifiedBy>
  <cp:revision>11</cp:revision>
  <dcterms:created xsi:type="dcterms:W3CDTF">2006-08-16T00:00:00Z</dcterms:created>
  <dcterms:modified xsi:type="dcterms:W3CDTF">2023-05-07T14:56:12Z</dcterms:modified>
  <dc:identifier>DAFhTxyoKug</dc:identifier>
</cp:coreProperties>
</file>