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666" r:id="rId3"/>
    <p:sldId id="667" r:id="rId4"/>
    <p:sldId id="668" r:id="rId5"/>
    <p:sldId id="669" r:id="rId6"/>
    <p:sldId id="670" r:id="rId7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AFA"/>
    <a:srgbClr val="009B40"/>
    <a:srgbClr val="FFDD2D"/>
    <a:srgbClr val="DB44E8"/>
    <a:srgbClr val="969696"/>
    <a:srgbClr val="141414"/>
    <a:srgbClr val="414141"/>
    <a:srgbClr val="CBCBC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6"/>
    <p:restoredTop sz="87413"/>
  </p:normalViewPr>
  <p:slideViewPr>
    <p:cSldViewPr snapToGrid="0">
      <p:cViewPr varScale="1">
        <p:scale>
          <a:sx n="51" d="100"/>
          <a:sy n="51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02.10.2024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02.10.2024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85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02.10.2024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9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0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6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dirty="0"/>
              <a:t>Введение в статистику</a:t>
            </a:r>
            <a:endParaRPr lang="ru-RU" sz="8000" dirty="0">
              <a:solidFill>
                <a:srgbClr val="FAFAFA"/>
              </a:solidFill>
            </a:endParaRP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02180"/>
            <a:ext cx="16520895" cy="625236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400" dirty="0">
                <a:solidFill>
                  <a:schemeClr val="accent4"/>
                </a:solidFill>
              </a:rPr>
              <a:t>Кейс</a:t>
            </a:r>
            <a:r>
              <a:rPr lang="en-US" sz="5400" dirty="0">
                <a:solidFill>
                  <a:schemeClr val="accent4"/>
                </a:solidFill>
              </a:rPr>
              <a:t>:</a:t>
            </a:r>
            <a:r>
              <a:rPr lang="ru-RU" sz="5400" dirty="0">
                <a:solidFill>
                  <a:schemeClr val="accent4"/>
                </a:solidFill>
              </a:rPr>
              <a:t> Золотая жила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DE13-157E-B736-5A5D-2F22166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25608"/>
            <a:ext cx="14726457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Основные метрики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021C3-C3BF-3AFF-1F02-6EA7D8D08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905" y="2077073"/>
            <a:ext cx="7120602" cy="442109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400" dirty="0"/>
              <a:t>Всего в фирме 8 713 клиентов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FDF4C-9891-448F-A60F-6698CCB699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959" y="2077073"/>
            <a:ext cx="1097680" cy="830997"/>
          </a:xfrm>
        </p:spPr>
        <p:txBody>
          <a:bodyPr/>
          <a:lstStyle/>
          <a:p>
            <a:r>
              <a:rPr lang="ru-RU" dirty="0"/>
              <a:t>01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D8012C-AA2F-E04F-935B-69F6252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57068" y="2077073"/>
            <a:ext cx="1097680" cy="830997"/>
          </a:xfrm>
        </p:spPr>
        <p:txBody>
          <a:bodyPr/>
          <a:lstStyle/>
          <a:p>
            <a:r>
              <a:rPr lang="ru-RU" dirty="0"/>
              <a:t>03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83A0C84-48E0-22EE-CF38-D9A80EA8C6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5959" y="5235086"/>
            <a:ext cx="1097680" cy="830997"/>
          </a:xfrm>
        </p:spPr>
        <p:txBody>
          <a:bodyPr/>
          <a:lstStyle/>
          <a:p>
            <a:r>
              <a:rPr lang="ru-RU" dirty="0"/>
              <a:t>02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B4BCE19-C81C-7608-B46D-03A6336649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57068" y="5164563"/>
            <a:ext cx="1097680" cy="830997"/>
          </a:xfrm>
        </p:spPr>
        <p:txBody>
          <a:bodyPr/>
          <a:lstStyle/>
          <a:p>
            <a:r>
              <a:rPr lang="ru-RU" dirty="0"/>
              <a:t>04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C66B2F67-AE56-4BB2-1EA1-692F969DEA10}"/>
              </a:ext>
            </a:extLst>
          </p:cNvPr>
          <p:cNvSpPr txBox="1">
            <a:spLocks/>
          </p:cNvSpPr>
          <p:nvPr/>
        </p:nvSpPr>
        <p:spPr>
          <a:xfrm>
            <a:off x="2362905" y="5262635"/>
            <a:ext cx="7120602" cy="1377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/>
              <a:t>В среднем каждый клиент приносит компании 15 755 ₽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endParaRPr lang="ru-RU" sz="3200" dirty="0"/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014F2EF9-EF74-12F3-BE87-BF11A70918B5}"/>
              </a:ext>
            </a:extLst>
          </p:cNvPr>
          <p:cNvSpPr txBox="1">
            <a:spLocks/>
          </p:cNvSpPr>
          <p:nvPr/>
        </p:nvSpPr>
        <p:spPr>
          <a:xfrm>
            <a:off x="11589564" y="2041573"/>
            <a:ext cx="6868421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400" dirty="0"/>
              <a:t>Средняя стоимость привлечения одного клиента — 15</a:t>
            </a:r>
            <a:r>
              <a:rPr lang="en-US" sz="3400" dirty="0"/>
              <a:t> </a:t>
            </a:r>
            <a:r>
              <a:rPr lang="ru-RU" sz="3400" dirty="0"/>
              <a:t>000 ₽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2249FC9D-A089-527E-6B90-2DEDAFE5A8C2}"/>
              </a:ext>
            </a:extLst>
          </p:cNvPr>
          <p:cNvSpPr txBox="1">
            <a:spLocks/>
          </p:cNvSpPr>
          <p:nvPr/>
        </p:nvSpPr>
        <p:spPr>
          <a:xfrm>
            <a:off x="3146952" y="7877394"/>
            <a:ext cx="15492740" cy="89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800" dirty="0"/>
              <a:t>Привлечение новых клиентов выгодная инициатива. Вложив 15 000 000 ₽ в не таргетированную рекламу мы можем получить прибыль 15 755 000 ₽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F461B0D0-A388-5742-46B3-6C8DB4B8C3DC}"/>
              </a:ext>
            </a:extLst>
          </p:cNvPr>
          <p:cNvSpPr txBox="1">
            <a:spLocks/>
          </p:cNvSpPr>
          <p:nvPr/>
        </p:nvSpPr>
        <p:spPr>
          <a:xfrm>
            <a:off x="11589564" y="5206896"/>
            <a:ext cx="7326218" cy="94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/>
              <a:t>Планируется привлечь 1 000 новых клиентов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4F142D8-D608-E629-6A1E-C0A685E39ED3}"/>
              </a:ext>
            </a:extLst>
          </p:cNvPr>
          <p:cNvCxnSpPr/>
          <p:nvPr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F274B6F-4589-FC79-C67F-B14C2D02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607" y="7877396"/>
            <a:ext cx="1256114" cy="15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5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4E8B8D0-D88D-9ED5-B858-2AFE5516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907"/>
            <a:ext cx="11362544" cy="87242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7948" y="1518865"/>
            <a:ext cx="8255103" cy="2885405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Анализ прибыльности клиентов в возрастной категории 18-24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73A3D4-D76B-F53A-AC7A-4A9B1115C85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957810" y="5312045"/>
            <a:ext cx="8018699" cy="1723036"/>
          </a:xfrm>
        </p:spPr>
        <p:txBody>
          <a:bodyPr wrap="square">
            <a:spAutoFit/>
          </a:bodyPr>
          <a:lstStyle/>
          <a:p>
            <a:r>
              <a:rPr lang="ru-RU" sz="2600" dirty="0"/>
              <a:t>Мы можем заметить что в возрастной категории 18-24 прибыль, которую приносят девушки в  </a:t>
            </a:r>
            <a:r>
              <a:rPr lang="en-US" sz="2600" dirty="0"/>
              <a:t>~</a:t>
            </a:r>
            <a:r>
              <a:rPr lang="ru-RU" sz="2600" dirty="0"/>
              <a:t>2 раза больше прибыли, приносимой мужчинами. Компании стоит таргетировать рекламу на девушек в категории 18-24.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D8A0A-5169-4FDF-8173-DB5015479378}"/>
              </a:ext>
            </a:extLst>
          </p:cNvPr>
          <p:cNvSpPr txBox="1"/>
          <p:nvPr/>
        </p:nvSpPr>
        <p:spPr>
          <a:xfrm>
            <a:off x="2901463" y="2314181"/>
            <a:ext cx="1223412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26 278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87D88-845C-6D6F-E3A4-1ECBF02093F5}"/>
              </a:ext>
            </a:extLst>
          </p:cNvPr>
          <p:cNvSpPr txBox="1"/>
          <p:nvPr/>
        </p:nvSpPr>
        <p:spPr>
          <a:xfrm>
            <a:off x="7476056" y="5508832"/>
            <a:ext cx="1223412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13 155</a:t>
            </a:r>
          </a:p>
        </p:txBody>
      </p:sp>
    </p:spTree>
    <p:extLst>
      <p:ext uri="{BB962C8B-B14F-4D97-AF65-F5344CB8AC3E}">
        <p14:creationId xmlns:p14="http://schemas.microsoft.com/office/powerpoint/2010/main" val="155684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DF0EBE-0A18-2044-962C-451170F6DB0D}"/>
              </a:ext>
            </a:extLst>
          </p:cNvPr>
          <p:cNvSpPr/>
          <p:nvPr/>
        </p:nvSpPr>
        <p:spPr>
          <a:xfrm>
            <a:off x="9788577" y="0"/>
            <a:ext cx="10051998" cy="11160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2254FA-48CA-8F33-E0FF-1DF79EA9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09" y="1404762"/>
            <a:ext cx="11872766" cy="85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C9229E2A-FE3C-B96E-63DC-87B0F0DEC0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8025" y="3383797"/>
            <a:ext cx="6026236" cy="1246495"/>
          </a:xfrm>
        </p:spPr>
        <p:txBody>
          <a:bodyPr/>
          <a:lstStyle/>
          <a:p>
            <a:r>
              <a:rPr lang="ru-RU" dirty="0"/>
              <a:t>Можно заметить, что группа женщин 18-24 также осталась самой прибыльной(26 278р в среднем)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B5381321-04FF-8213-3F8B-FFAE78EED7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8493" y="5183961"/>
            <a:ext cx="6026236" cy="1661993"/>
          </a:xfrm>
        </p:spPr>
        <p:txBody>
          <a:bodyPr/>
          <a:lstStyle/>
          <a:p>
            <a:r>
              <a:rPr lang="ru-RU" dirty="0"/>
              <a:t>Самой же убыточной является категория женщин 40+(отмечены красным) в среднем они приносят убытки в 343р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3BAF0B8-F886-6072-10F0-57C058E5E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6737" y="7456845"/>
            <a:ext cx="6026236" cy="1661993"/>
          </a:xfrm>
        </p:spPr>
        <p:txBody>
          <a:bodyPr/>
          <a:lstStyle/>
          <a:p>
            <a:r>
              <a:rPr lang="ru-RU" dirty="0"/>
              <a:t>Я считаю что стоит нацелить рекламную компанию по привлечению новых клиентов на аудиторию девушек от 18 до 24 лет</a:t>
            </a: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371024-79C6-0556-45A1-34F0EE7A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12486647" cy="91761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средней прибыли в разных половозрастных группах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123D4B3-81CA-F973-2EF7-D08F01E6C50D}"/>
              </a:ext>
            </a:extLst>
          </p:cNvPr>
          <p:cNvGrpSpPr/>
          <p:nvPr/>
        </p:nvGrpSpPr>
        <p:grpSpPr>
          <a:xfrm>
            <a:off x="118509" y="3383797"/>
            <a:ext cx="616168" cy="616168"/>
            <a:chOff x="14780914" y="6891770"/>
            <a:chExt cx="1440000" cy="1440000"/>
          </a:xfrm>
        </p:grpSpPr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39C7BD6-9A16-CC0A-EA86-712679B44708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62FA8E3D-0E9F-CEB0-C0C2-45789FBFE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DAFD59D-0C2C-206E-7BBF-A5E095DB9999}"/>
              </a:ext>
            </a:extLst>
          </p:cNvPr>
          <p:cNvGrpSpPr/>
          <p:nvPr/>
        </p:nvGrpSpPr>
        <p:grpSpPr>
          <a:xfrm>
            <a:off x="118509" y="5235220"/>
            <a:ext cx="616168" cy="616168"/>
            <a:chOff x="14780914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F848EB3-6778-C067-E32E-29F5ADE9D6F5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FD4AE7A3-1D82-6BCE-99D4-1099594C1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C72AED19-BE70-6363-74FB-E5C363682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51" y="7456845"/>
            <a:ext cx="833100" cy="10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F636144-033F-AF70-5098-8C4406D4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487"/>
            <a:ext cx="12209929" cy="9157447"/>
          </a:xfrm>
          <a:prstGeom prst="rect">
            <a:avLst/>
          </a:prstGeo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FC49F740-E135-B336-8B25-47DE55C0B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20994"/>
            <a:ext cx="19166541" cy="1800493"/>
          </a:xfrm>
        </p:spPr>
        <p:txBody>
          <a:bodyPr/>
          <a:lstStyle/>
          <a:p>
            <a:r>
              <a:rPr lang="ru-RU" dirty="0"/>
              <a:t>Поиск </a:t>
            </a:r>
            <a:r>
              <a:rPr lang="en-US" dirty="0"/>
              <a:t>“</a:t>
            </a:r>
            <a:r>
              <a:rPr lang="ru-RU" dirty="0"/>
              <a:t>Золотой жилы</a:t>
            </a:r>
            <a:r>
              <a:rPr lang="en-US" dirty="0"/>
              <a:t>”</a:t>
            </a:r>
            <a:r>
              <a:rPr lang="ru-RU" dirty="0"/>
              <a:t>. Глубокий анализ всех половозрастных категорий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892AFA14-56B8-B066-67A4-636EE7DFA860}"/>
              </a:ext>
            </a:extLst>
          </p:cNvPr>
          <p:cNvSpPr txBox="1">
            <a:spLocks/>
          </p:cNvSpPr>
          <p:nvPr/>
        </p:nvSpPr>
        <p:spPr>
          <a:xfrm>
            <a:off x="12209928" y="2767392"/>
            <a:ext cx="7261413" cy="1800493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ea typeface="+mj-ea"/>
                <a:cs typeface="+mj-cs"/>
              </a:rPr>
              <a:t>На графике можно заметить группу сильно выбивающуюся по средней прибыли приносимой компании – мужчины возраста 21-24 года.</a:t>
            </a:r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73CA1B09-3F64-A05A-A1DF-928EDE431413}"/>
              </a:ext>
            </a:extLst>
          </p:cNvPr>
          <p:cNvSpPr txBox="1">
            <a:spLocks/>
          </p:cNvSpPr>
          <p:nvPr/>
        </p:nvSpPr>
        <p:spPr>
          <a:xfrm>
            <a:off x="12194590" y="5413790"/>
            <a:ext cx="7261413" cy="1800493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ea typeface="+mj-ea"/>
                <a:cs typeface="+mj-cs"/>
              </a:rPr>
              <a:t>Они приносят колоссальную прибыль, превышающую среднюю более чем в 5 раз 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2B0E63C3-63E8-EBED-DED7-BB7C38F17F9C}"/>
              </a:ext>
            </a:extLst>
          </p:cNvPr>
          <p:cNvSpPr txBox="1">
            <a:spLocks/>
          </p:cNvSpPr>
          <p:nvPr/>
        </p:nvSpPr>
        <p:spPr>
          <a:xfrm>
            <a:off x="12209927" y="6982613"/>
            <a:ext cx="7261413" cy="1800493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000" dirty="0">
              <a:ea typeface="+mj-ea"/>
              <a:cs typeface="+mj-cs"/>
            </a:endParaRPr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85D793AB-FD4E-2575-BEE8-45F3F1A5113B}"/>
              </a:ext>
            </a:extLst>
          </p:cNvPr>
          <p:cNvSpPr txBox="1">
            <a:spLocks/>
          </p:cNvSpPr>
          <p:nvPr/>
        </p:nvSpPr>
        <p:spPr>
          <a:xfrm>
            <a:off x="12194591" y="7066030"/>
            <a:ext cx="7261413" cy="1800493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ea typeface="+mj-ea"/>
                <a:cs typeface="+mj-cs"/>
              </a:rPr>
              <a:t>Можно заметить что подобных золотых жил больше нет, есть прибыльная категория девушек 18-24, но их прибыль гораздо меньше по сравнению с золотой жилой мужчины 21-24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BA5F643-2DAF-C165-D0B3-44B1697BC825}"/>
              </a:ext>
            </a:extLst>
          </p:cNvPr>
          <p:cNvGrpSpPr/>
          <p:nvPr/>
        </p:nvGrpSpPr>
        <p:grpSpPr>
          <a:xfrm>
            <a:off x="11370250" y="7152349"/>
            <a:ext cx="730510" cy="730510"/>
            <a:chOff x="3074104" y="8625567"/>
            <a:chExt cx="1440000" cy="1440000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7C4C5917-1BEA-ECC6-D54A-0131A1833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EDE960F8-C2A4-98D5-B4D2-293712B8BB7C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BEA0CFB-4D2C-DB5E-392B-ABCC4A2AE8E2}"/>
              </a:ext>
            </a:extLst>
          </p:cNvPr>
          <p:cNvGrpSpPr/>
          <p:nvPr/>
        </p:nvGrpSpPr>
        <p:grpSpPr>
          <a:xfrm>
            <a:off x="11370250" y="5468131"/>
            <a:ext cx="730510" cy="730510"/>
            <a:chOff x="3074104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9BD25159-4E85-0870-B630-6A7EBC2F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D08D50BC-A1F8-99F7-9545-BA755284582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9C86E519-639C-634F-8896-FEA92610223D}"/>
              </a:ext>
            </a:extLst>
          </p:cNvPr>
          <p:cNvGrpSpPr/>
          <p:nvPr/>
        </p:nvGrpSpPr>
        <p:grpSpPr>
          <a:xfrm>
            <a:off x="11370250" y="2937128"/>
            <a:ext cx="730510" cy="730510"/>
            <a:chOff x="3074104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61612F5D-B31E-1E10-1536-9765CE8E1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A543A4F-447A-E135-CBB5-15F75FDFE7CD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28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8183C4-B373-26EB-2E67-D67BE18A31BA}"/>
              </a:ext>
            </a:extLst>
          </p:cNvPr>
          <p:cNvSpPr/>
          <p:nvPr/>
        </p:nvSpPr>
        <p:spPr>
          <a:xfrm>
            <a:off x="11119418" y="2922494"/>
            <a:ext cx="519953" cy="65433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BA10AE-1C3B-ADE2-8A59-840A892DDC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23BB9A6-ECF3-119E-BE09-DF4E0BA0AC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D78868A-BB00-DCA6-267E-E8E8CBE670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9F57522-AD33-4562-7FC3-4F1EBBA9C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4559" y="308621"/>
            <a:ext cx="17759606" cy="900246"/>
          </a:xfrm>
        </p:spPr>
        <p:txBody>
          <a:bodyPr/>
          <a:lstStyle/>
          <a:p>
            <a:r>
              <a:rPr lang="ru-RU" dirty="0"/>
              <a:t>Почему мы не увидели Золотую жилу раньше?</a:t>
            </a:r>
          </a:p>
        </p:txBody>
      </p:sp>
      <p:pic>
        <p:nvPicPr>
          <p:cNvPr id="16" name="Рисунок 15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6EF0D2C-9447-3D97-7A9F-9EB77844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645"/>
            <a:ext cx="11241741" cy="8680833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83495D00-4910-76C5-86C7-796F0E7629EF}"/>
              </a:ext>
            </a:extLst>
          </p:cNvPr>
          <p:cNvSpPr txBox="1">
            <a:spLocks/>
          </p:cNvSpPr>
          <p:nvPr/>
        </p:nvSpPr>
        <p:spPr>
          <a:xfrm>
            <a:off x="12245785" y="1797125"/>
            <a:ext cx="7261413" cy="3782937"/>
          </a:xfrm>
          <a:prstGeom prst="rect">
            <a:avLst/>
          </a:prstGeom>
        </p:spPr>
        <p:txBody>
          <a:bodyPr/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ea typeface="+mj-ea"/>
                <a:cs typeface="+mj-cs"/>
              </a:rPr>
              <a:t>Все дело в том что в категории мужчин 18-24 большая часть клиентов сосредоточена в возрасте 18-20 лет, а в возрасте 21-24 клиентов крайне мало(</a:t>
            </a:r>
            <a:r>
              <a:rPr lang="en-US" sz="3000" dirty="0">
                <a:ea typeface="+mj-ea"/>
                <a:cs typeface="+mj-cs"/>
              </a:rPr>
              <a:t>14% </a:t>
            </a:r>
            <a:r>
              <a:rPr lang="ru-RU" sz="3000" dirty="0">
                <a:ea typeface="+mj-ea"/>
                <a:cs typeface="+mj-cs"/>
              </a:rPr>
              <a:t>от муж. 18-24), из-за этого даже колоссальная прибыль в пересчете на одного, которую они приносят, не смогла </a:t>
            </a:r>
            <a:r>
              <a:rPr lang="en-US" sz="3000" dirty="0">
                <a:ea typeface="+mj-ea"/>
                <a:cs typeface="+mj-cs"/>
              </a:rPr>
              <a:t>‘</a:t>
            </a:r>
            <a:r>
              <a:rPr lang="ru-RU" sz="3000" dirty="0">
                <a:ea typeface="+mj-ea"/>
                <a:cs typeface="+mj-cs"/>
              </a:rPr>
              <a:t>вытянуть</a:t>
            </a:r>
            <a:r>
              <a:rPr lang="en-US" sz="3000" dirty="0">
                <a:ea typeface="+mj-ea"/>
                <a:cs typeface="+mj-cs"/>
              </a:rPr>
              <a:t>’</a:t>
            </a:r>
            <a:r>
              <a:rPr lang="ru-RU" sz="3000" dirty="0">
                <a:ea typeface="+mj-ea"/>
                <a:cs typeface="+mj-cs"/>
              </a:rPr>
              <a:t> среднее значение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2424517-3E8B-B34E-6F92-3DA8A01B2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7213" y="1880094"/>
            <a:ext cx="833100" cy="10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4621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6841</TotalTime>
  <Words>321</Words>
  <Application>Microsoft Office PowerPoint</Application>
  <PresentationFormat>Произвольный</PresentationFormat>
  <Paragraphs>32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Введение в статистику</vt:lpstr>
      <vt:lpstr>Основные метрики</vt:lpstr>
      <vt:lpstr>Анализ прибыльности клиентов в возрастной категории 18-24</vt:lpstr>
      <vt:lpstr>Анализ средней прибыли в разных половозрастных группах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96</cp:revision>
  <dcterms:created xsi:type="dcterms:W3CDTF">2023-08-09T15:52:21Z</dcterms:created>
  <dcterms:modified xsi:type="dcterms:W3CDTF">2024-10-02T19:22:43Z</dcterms:modified>
</cp:coreProperties>
</file>