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87" r:id="rId3"/>
    <p:sldId id="305" r:id="rId4"/>
    <p:sldId id="306" r:id="rId5"/>
    <p:sldId id="307" r:id="rId6"/>
    <p:sldId id="299" r:id="rId7"/>
    <p:sldId id="300" r:id="rId8"/>
    <p:sldId id="304" r:id="rId9"/>
    <p:sldId id="301" r:id="rId10"/>
    <p:sldId id="302" r:id="rId11"/>
    <p:sldId id="303" r:id="rId12"/>
    <p:sldId id="298" r:id="rId13"/>
    <p:sldId id="294" r:id="rId14"/>
    <p:sldId id="291" r:id="rId15"/>
    <p:sldId id="295" r:id="rId16"/>
    <p:sldId id="293" r:id="rId17"/>
    <p:sldId id="296" r:id="rId18"/>
    <p:sldId id="288" r:id="rId19"/>
    <p:sldId id="289" r:id="rId20"/>
    <p:sldId id="30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83053"/>
    <a:srgbClr val="FFFFFF"/>
    <a:srgbClr val="61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660"/>
  </p:normalViewPr>
  <p:slideViewPr>
    <p:cSldViewPr snapToGrid="0">
      <p:cViewPr>
        <p:scale>
          <a:sx n="75" d="100"/>
          <a:sy n="75" d="100"/>
        </p:scale>
        <p:origin x="269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3453CFE-B8DF-4006-AB37-FF95D943A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F50608DF-EB91-4AFF-8D4C-F927CCF54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87003961-FF64-4C84-AEA0-39939136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AC396D5-4B93-4D29-9FA2-1A41540E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E4960FA-ECB6-4347-915D-5B2AE75E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83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3AF6F88-61E5-4739-A96D-67F5F1E4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B06CDCB6-01AB-4E10-8E1E-23EE1B8A7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0AEEC51-6785-4E14-A31A-3C1086F9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3CDB858B-CD42-46C2-A28F-30183314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90DB1982-2592-478D-9A5A-AC2B7438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06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6F141E36-5A65-4798-BEAD-03FB5EF3D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5ECE3933-A715-438C-9C9F-E0CFF67D3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F6D6EC3E-FBE5-4E30-8310-28A1B4ED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2076F195-91C3-4B97-AE9F-4A9F410F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537A55FB-7A4F-48ED-BFB0-3F8B8E97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07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09D159F-3C14-468C-BE2B-7FC5E29B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FD588FD-BA97-4EB3-A316-CB3F9DD5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29C56289-5866-4268-BEF3-0BFB876F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25390311-224C-40DD-A581-233F3BE5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3813BF7-109B-45CC-8198-FB734151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2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5D9C235-7B90-4F33-B2FC-1D5383A5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D6F5629A-0CA9-403C-A321-E9F7FDF2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662CC2E-459C-41B3-AB33-0B57BA3F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7281138-2AFF-4151-86D7-72D3BD9E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94EE8ABC-93EA-4846-97D0-C8EA55DD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3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A7ADC1E-25AE-4CF4-86BA-203BE7BB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EE4A84D-F0DF-4EDE-9A4B-52FAD4CD3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E92066D0-3D88-4937-A263-51FB8ED2C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D47F1169-FAE9-4465-B745-653F2A3E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883D469-731A-4735-9C46-59343679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BD47AF0C-B297-481B-91EE-FAFF0449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4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141DE55-2891-4535-8496-127E2A34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0B08BB4F-D3C6-4648-A69B-67B67DE7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0B7455D8-E1F1-465E-8B25-31963E790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87FDFF8B-A404-4C6C-92D0-EB3603953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E84B1AD4-88FE-4D19-92E5-FD4680ED9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CF0A8264-1C95-41F5-A075-3357BC15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4445AF8C-0229-40E5-9D9E-786AC17B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F692F6F1-4791-44B8-85CD-E5ED655E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80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B44F1C5-A15F-4EB8-95D6-8DF041B6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3AD757FA-CDC4-4EF8-8CF3-58299ADF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0578AFE5-CB30-4925-9ED0-CB12ACD0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1808E937-166A-4740-AF31-74DF9CA6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86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79FD0C89-D7FB-4987-B5D0-12E16260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67B99209-700A-4498-A157-8866811F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E0A8A0DA-4A70-4F32-B7EC-5FC0074E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4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34C31A5-A2B3-4711-899C-898990CB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F0BFFE1-EB71-4FC3-A2EF-1753084B1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8AFAC3A3-9044-4877-9539-7B2F175B5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4887D2A8-0917-48C2-82A8-5C7AFCC5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355CF846-166A-45BD-9A78-4A933346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642116C1-1D10-4335-9084-FC4050E1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95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6BC3A09-0062-4D06-B5A6-B8B199BA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5228A083-8F19-43A8-B10D-CA4DCDB2B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98149A16-C9A2-470D-9B12-C59C5C935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B52379AF-EA13-4738-B230-C0BC6CDD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83C351C0-0349-406E-8511-DC94FF0D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485DDF73-D666-4CF6-97B1-9435E7D1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85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0FAA5F44-8926-48ED-913B-604FAFC9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ADA217A9-9A5A-4CBD-8944-790C9D0F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BFCA85C-4F2C-4FDD-9DA7-516F7299B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7C24F75F-0BD9-419D-AB28-F84F2CA3D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F38AD347-4A22-4C19-8A50-0B5A99C69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1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C04AC1F7-66BC-45AD-B9DA-35565D22FC3D}"/>
              </a:ext>
            </a:extLst>
          </p:cNvPr>
          <p:cNvSpPr txBox="1"/>
          <p:nvPr/>
        </p:nvSpPr>
        <p:spPr>
          <a:xfrm>
            <a:off x="0" y="2166233"/>
            <a:ext cx="121919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latin typeface="Abadi Extra Light" panose="020B0604020202020204" pitchFamily="34" charset="0"/>
              </a:rPr>
              <a:t>App </a:t>
            </a:r>
            <a:r>
              <a:rPr lang="fr-FR" sz="4400" dirty="0" err="1">
                <a:latin typeface="Abadi Extra Light" panose="020B0604020202020204" pitchFamily="34" charset="0"/>
              </a:rPr>
              <a:t>S</a:t>
            </a:r>
            <a:r>
              <a:rPr lang="fr-FR" sz="4400" dirty="0" err="1" smtClean="0">
                <a:latin typeface="Abadi Extra Light" panose="020B0604020202020204" pitchFamily="34" charset="0"/>
              </a:rPr>
              <a:t>hiny</a:t>
            </a:r>
            <a:r>
              <a:rPr lang="fr-FR" sz="4400" dirty="0" smtClean="0">
                <a:latin typeface="Abadi Extra Light" panose="020B0604020202020204" pitchFamily="34" charset="0"/>
              </a:rPr>
              <a:t> machine </a:t>
            </a:r>
            <a:r>
              <a:rPr lang="fr-FR" sz="4400" dirty="0" err="1" smtClean="0">
                <a:latin typeface="Abadi Extra Light" panose="020B0604020202020204" pitchFamily="34" charset="0"/>
              </a:rPr>
              <a:t>learning</a:t>
            </a:r>
            <a:endParaRPr lang="fr-FR" sz="4400" dirty="0">
              <a:latin typeface="Abadi Extra Light" panose="020B0604020202020204" pitchFamily="34" charset="0"/>
            </a:endParaRPr>
          </a:p>
          <a:p>
            <a:pPr algn="ctr"/>
            <a:r>
              <a:rPr lang="fr-FR" sz="4400" dirty="0">
                <a:latin typeface="Abadi Extra Light" panose="020B0604020202020204" pitchFamily="34" charset="0"/>
              </a:rPr>
              <a:t> </a:t>
            </a:r>
          </a:p>
          <a:p>
            <a:pPr algn="ctr"/>
            <a:r>
              <a:rPr lang="fr-FR" sz="2800" dirty="0">
                <a:latin typeface="Abadi Extra Light" panose="020B0604020202020204" pitchFamily="34" charset="0"/>
              </a:rPr>
              <a:t>Komi – </a:t>
            </a:r>
            <a:r>
              <a:rPr lang="fr-FR" sz="2800" dirty="0" err="1">
                <a:latin typeface="Abadi Extra Light" panose="020B0604020202020204" pitchFamily="34" charset="0"/>
              </a:rPr>
              <a:t>Azat</a:t>
            </a:r>
            <a:r>
              <a:rPr lang="fr-FR" sz="2800" dirty="0">
                <a:latin typeface="Abadi Extra Light" panose="020B0604020202020204" pitchFamily="34" charset="0"/>
              </a:rPr>
              <a:t> </a:t>
            </a:r>
            <a:r>
              <a:rPr lang="fr-FR" sz="2800" dirty="0" smtClean="0">
                <a:latin typeface="Abadi Extra Light" panose="020B0604020202020204" pitchFamily="34" charset="0"/>
              </a:rPr>
              <a:t>– </a:t>
            </a:r>
            <a:r>
              <a:rPr lang="fr-FR" sz="2800" dirty="0">
                <a:latin typeface="Abadi Extra Light" panose="020B0604020202020204" pitchFamily="34" charset="0"/>
              </a:rPr>
              <a:t>Lucas – </a:t>
            </a:r>
            <a:r>
              <a:rPr lang="fr-FR" sz="2800" dirty="0" smtClean="0">
                <a:latin typeface="Abadi Extra Light" panose="020B0604020202020204" pitchFamily="34" charset="0"/>
              </a:rPr>
              <a:t>Mamadou </a:t>
            </a:r>
            <a:r>
              <a:rPr lang="fr-FR" sz="2800" dirty="0">
                <a:latin typeface="Abadi Extra Light" panose="020B0604020202020204" pitchFamily="34" charset="0"/>
              </a:rPr>
              <a:t>- </a:t>
            </a:r>
            <a:r>
              <a:rPr lang="fr-FR" sz="2800" dirty="0" err="1" smtClean="0">
                <a:latin typeface="Abadi Extra Light" panose="020B0604020202020204" pitchFamily="34" charset="0"/>
              </a:rPr>
              <a:t>Soheil</a:t>
            </a:r>
            <a:endParaRPr lang="fr-FR" sz="2800" dirty="0">
              <a:latin typeface="Abadi Extra Light" panose="020B0604020202020204" pitchFamily="34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="" xmlns:a16="http://schemas.microsoft.com/office/drawing/2014/main" id="{20DC168E-E1D3-4652-956D-060CA6E6533A}"/>
              </a:ext>
            </a:extLst>
          </p:cNvPr>
          <p:cNvCxnSpPr/>
          <p:nvPr/>
        </p:nvCxnSpPr>
        <p:spPr>
          <a:xfrm>
            <a:off x="3024554" y="3037202"/>
            <a:ext cx="6246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0BF0A0EB-4839-4F8B-BCF6-D177A166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4061790" y="4628967"/>
            <a:ext cx="40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badi Extra Light" panose="020B0204020104020204" pitchFamily="34" charset="0"/>
              </a:rPr>
              <a:t>Didier Morel</a:t>
            </a:r>
            <a:endParaRPr lang="fr-FR" dirty="0">
              <a:latin typeface="Abadi Extra Light" panose="020B02040201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067425"/>
            <a:ext cx="790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486036A8-D81C-40F9-98BE-042B285741F3}"/>
              </a:ext>
            </a:extLst>
          </p:cNvPr>
          <p:cNvSpPr txBox="1"/>
          <p:nvPr/>
        </p:nvSpPr>
        <p:spPr>
          <a:xfrm>
            <a:off x="2744904" y="2963697"/>
            <a:ext cx="60752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err="1">
                <a:latin typeface="Abadi Extra Light"/>
                <a:ea typeface="+mn-lt"/>
                <a:cs typeface="+mn-lt"/>
              </a:rPr>
              <a:t>Shiny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is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an R package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that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makes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it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easy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to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build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interactive web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apps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straight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from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R.</a:t>
            </a:r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  <a:ea typeface="+mn-lt"/>
              <a:cs typeface="+mn-lt"/>
            </a:endParaRPr>
          </a:p>
          <a:p>
            <a:endParaRPr lang="fr-FR" sz="2400" dirty="0">
              <a:cs typeface="Calibri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9145753" cy="1446550"/>
            <a:chOff x="1305338" y="1564750"/>
            <a:chExt cx="7404174" cy="144655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xmlns="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740417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badi Extra Light" panose="020B0604020202020204" pitchFamily="34" charset="0"/>
                </a:rPr>
                <a:t>Graphical interface with Shiny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sz="44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pic>
        <p:nvPicPr>
          <p:cNvPr id="33" name="Image 3" descr="Une image contenant moniteur, ordinateur&#10;&#10;Description générée avec un niveau de confiance très élevé">
            <a:extLst>
              <a:ext uri="{FF2B5EF4-FFF2-40B4-BE49-F238E27FC236}">
                <a16:creationId xmlns="" xmlns:a16="http://schemas.microsoft.com/office/drawing/2014/main" id="{073E7450-0931-417B-8062-AC307EBCB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269" y="2902738"/>
            <a:ext cx="2472646" cy="2123658"/>
          </a:xfrm>
          <a:prstGeom prst="rect">
            <a:avLst/>
          </a:prstGeom>
        </p:spPr>
      </p:pic>
      <p:grpSp>
        <p:nvGrpSpPr>
          <p:cNvPr id="34" name="Groupe 22">
            <a:extLst>
              <a:ext uri="{FF2B5EF4-FFF2-40B4-BE49-F238E27FC236}">
                <a16:creationId xmlns:a16="http://schemas.microsoft.com/office/drawing/2014/main" xmlns="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35" name="Groupe 23">
              <a:extLst>
                <a:ext uri="{FF2B5EF4-FFF2-40B4-BE49-F238E27FC236}">
                  <a16:creationId xmlns:a16="http://schemas.microsoft.com/office/drawing/2014/main" xmlns="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5" name="ZoneTexte 30">
                <a:extLst>
                  <a:ext uri="{FF2B5EF4-FFF2-40B4-BE49-F238E27FC236}">
                    <a16:creationId xmlns:a16="http://schemas.microsoft.com/office/drawing/2014/main" xmlns="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6" name="Connecteur droit 31">
                <a:extLst>
                  <a:ext uri="{FF2B5EF4-FFF2-40B4-BE49-F238E27FC236}">
                    <a16:creationId xmlns:a16="http://schemas.microsoft.com/office/drawing/2014/main" xmlns="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24">
              <a:extLst>
                <a:ext uri="{FF2B5EF4-FFF2-40B4-BE49-F238E27FC236}">
                  <a16:creationId xmlns:a16="http://schemas.microsoft.com/office/drawing/2014/main" xmlns="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3" name="ZoneTexte 28">
                <a:extLst>
                  <a:ext uri="{FF2B5EF4-FFF2-40B4-BE49-F238E27FC236}">
                    <a16:creationId xmlns:a16="http://schemas.microsoft.com/office/drawing/2014/main" xmlns="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4" name="Connecteur droit 29">
                <a:extLst>
                  <a:ext uri="{FF2B5EF4-FFF2-40B4-BE49-F238E27FC236}">
                    <a16:creationId xmlns:a16="http://schemas.microsoft.com/office/drawing/2014/main" xmlns="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e 25">
              <a:extLst>
                <a:ext uri="{FF2B5EF4-FFF2-40B4-BE49-F238E27FC236}">
                  <a16:creationId xmlns:a16="http://schemas.microsoft.com/office/drawing/2014/main" xmlns="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1" name="ZoneTexte 26">
                <a:extLst>
                  <a:ext uri="{FF2B5EF4-FFF2-40B4-BE49-F238E27FC236}">
                    <a16:creationId xmlns:a16="http://schemas.microsoft.com/office/drawing/2014/main" xmlns="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2" name="Connecteur droit 27">
                <a:extLst>
                  <a:ext uri="{FF2B5EF4-FFF2-40B4-BE49-F238E27FC236}">
                    <a16:creationId xmlns:a16="http://schemas.microsoft.com/office/drawing/2014/main" xmlns="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436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6126327" cy="769441"/>
            <a:chOff x="1305338" y="1564750"/>
            <a:chExt cx="4959722" cy="769441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xmlns="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Abadi Extra Light" panose="020B0604020202020204" pitchFamily="34" charset="0"/>
                </a:rPr>
                <a:t>Features</a:t>
              </a:r>
              <a:endParaRPr lang="fr-FR" sz="4400" dirty="0">
                <a:latin typeface="Abadi Extra Light" panose="020B0604020202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sp>
        <p:nvSpPr>
          <p:cNvPr id="33" name="ZoneTexte 52">
            <a:extLst>
              <a:ext uri="{FF2B5EF4-FFF2-40B4-BE49-F238E27FC236}">
                <a16:creationId xmlns=""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1542229" y="2820110"/>
            <a:ext cx="9629613" cy="25837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badi Extra Light"/>
                <a:ea typeface="+mn-lt"/>
                <a:cs typeface="+mn-lt"/>
              </a:rPr>
              <a:t> The application must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be</a:t>
            </a:r>
            <a:r>
              <a:rPr lang="fr-FR" dirty="0">
                <a:latin typeface="Abadi Extra Light"/>
                <a:ea typeface="+mn-lt"/>
                <a:cs typeface="+mn-lt"/>
              </a:rPr>
              <a:t> compatible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with</a:t>
            </a:r>
            <a:r>
              <a:rPr lang="fr-FR" dirty="0">
                <a:latin typeface="Abadi Extra Light"/>
                <a:ea typeface="+mn-lt"/>
                <a:cs typeface="+mn-lt"/>
              </a:rPr>
              <a:t>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any</a:t>
            </a:r>
            <a:r>
              <a:rPr lang="fr-FR" dirty="0">
                <a:latin typeface="Abadi Extra Light"/>
                <a:ea typeface="+mn-lt"/>
                <a:cs typeface="+mn-lt"/>
              </a:rPr>
              <a:t> type of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dataset</a:t>
            </a:r>
            <a:r>
              <a:rPr lang="fr-FR" dirty="0">
                <a:latin typeface="Abadi Extra Light"/>
                <a:ea typeface="+mn-lt"/>
                <a:cs typeface="+mn-lt"/>
              </a:rPr>
              <a:t> (CSV, Excel, etc.)</a:t>
            </a:r>
            <a:endParaRPr lang="en-US" dirty="0">
              <a:latin typeface="Abadi Extra Light"/>
              <a:ea typeface="+mn-lt"/>
              <a:cs typeface="+mn-lt"/>
            </a:endParaRPr>
          </a:p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badi Extra Light"/>
                <a:cs typeface="Calibri"/>
              </a:rPr>
              <a:t> The application  can </a:t>
            </a:r>
            <a:r>
              <a:rPr lang="fr-FR" dirty="0" err="1">
                <a:latin typeface="Abadi Extra Light"/>
                <a:cs typeface="Calibri"/>
              </a:rPr>
              <a:t>detect</a:t>
            </a:r>
            <a:r>
              <a:rPr lang="fr-FR" dirty="0">
                <a:latin typeface="Abadi Extra Light"/>
                <a:cs typeface="Calibri"/>
              </a:rPr>
              <a:t> </a:t>
            </a:r>
            <a:r>
              <a:rPr lang="fr-FR" dirty="0" err="1">
                <a:latin typeface="Abadi Extra Light"/>
                <a:cs typeface="Calibri"/>
              </a:rPr>
              <a:t>automatically</a:t>
            </a:r>
            <a:r>
              <a:rPr lang="fr-FR" dirty="0">
                <a:latin typeface="Abadi Extra Light"/>
                <a:cs typeface="Calibri"/>
              </a:rPr>
              <a:t> </a:t>
            </a:r>
            <a:r>
              <a:rPr lang="fr-FR" dirty="0" err="1">
                <a:latin typeface="Abadi Extra Light"/>
                <a:cs typeface="Calibri"/>
              </a:rPr>
              <a:t>each</a:t>
            </a:r>
            <a:r>
              <a:rPr lang="fr-FR" dirty="0">
                <a:latin typeface="Abadi Extra Light"/>
                <a:cs typeface="Calibri"/>
              </a:rPr>
              <a:t> type of variable for a </a:t>
            </a:r>
            <a:r>
              <a:rPr lang="fr-FR" dirty="0" err="1">
                <a:latin typeface="Abadi Extra Light"/>
                <a:cs typeface="Calibri"/>
              </a:rPr>
              <a:t>dataset</a:t>
            </a:r>
            <a:endParaRPr lang="fr-FR" dirty="0">
              <a:latin typeface="Abadi Extra Light"/>
              <a:cs typeface="Calibri" panose="020F0502020204030204"/>
            </a:endParaRPr>
          </a:p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badi Extra Light"/>
                <a:ea typeface="+mn-lt"/>
                <a:cs typeface="+mn-lt"/>
              </a:rPr>
              <a:t> The user can select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easily</a:t>
            </a:r>
            <a:r>
              <a:rPr lang="fr-FR" dirty="0">
                <a:latin typeface="Abadi Extra Light"/>
                <a:ea typeface="+mn-lt"/>
                <a:cs typeface="+mn-lt"/>
              </a:rPr>
              <a:t> the set of variables to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consider</a:t>
            </a:r>
            <a:endParaRPr lang="fr-FR" dirty="0">
              <a:latin typeface="Abadi Extra Light"/>
              <a:cs typeface="Calibri" panose="020F0502020204030204"/>
            </a:endParaRPr>
          </a:p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badi Extra Light"/>
                <a:ea typeface="+mn-lt"/>
                <a:cs typeface="+mn-lt"/>
              </a:rPr>
              <a:t> The user can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choose</a:t>
            </a:r>
            <a:r>
              <a:rPr lang="fr-FR" dirty="0">
                <a:latin typeface="Abadi Extra Light"/>
                <a:ea typeface="+mn-lt"/>
                <a:cs typeface="+mn-lt"/>
              </a:rPr>
              <a:t>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easily</a:t>
            </a:r>
            <a:r>
              <a:rPr lang="fr-FR" dirty="0">
                <a:latin typeface="Abadi Extra Light"/>
                <a:ea typeface="+mn-lt"/>
                <a:cs typeface="+mn-lt"/>
              </a:rPr>
              <a:t> a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list</a:t>
            </a:r>
            <a:r>
              <a:rPr lang="fr-FR" dirty="0">
                <a:latin typeface="Abadi Extra Light"/>
                <a:ea typeface="+mn-lt"/>
                <a:cs typeface="+mn-lt"/>
              </a:rPr>
              <a:t> of ML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algorithms</a:t>
            </a:r>
            <a:r>
              <a:rPr lang="fr-FR" dirty="0">
                <a:latin typeface="Abadi Extra Light"/>
                <a:ea typeface="+mn-lt"/>
                <a:cs typeface="+mn-lt"/>
              </a:rPr>
              <a:t> and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hyperparameters</a:t>
            </a:r>
            <a:r>
              <a:rPr lang="fr-FR" dirty="0">
                <a:latin typeface="Abadi Extra Light"/>
                <a:ea typeface="+mn-lt"/>
                <a:cs typeface="+mn-lt"/>
              </a:rPr>
              <a:t> to use for a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dataset</a:t>
            </a:r>
            <a:endParaRPr lang="fr-FR" dirty="0">
              <a:latin typeface="Abadi Extra Light"/>
              <a:ea typeface="+mn-lt"/>
              <a:cs typeface="+mn-lt"/>
            </a:endParaRPr>
          </a:p>
          <a:p>
            <a:pPr marL="342900" indent="-457200" algn="just">
              <a:lnSpc>
                <a:spcPct val="150000"/>
              </a:lnSpc>
              <a:buFont typeface="Arial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 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After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 the process, the application can generate a quick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analytical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 report of the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results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 and export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it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  <a:ea typeface="+mn-lt"/>
              <a:cs typeface="+mn-lt"/>
            </a:endParaRPr>
          </a:p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cs typeface="Calibri" panose="020F0502020204030204"/>
            </a:endParaRPr>
          </a:p>
        </p:txBody>
      </p:sp>
      <p:grpSp>
        <p:nvGrpSpPr>
          <p:cNvPr id="34" name="Groupe 22">
            <a:extLst>
              <a:ext uri="{FF2B5EF4-FFF2-40B4-BE49-F238E27FC236}">
                <a16:creationId xmlns:a16="http://schemas.microsoft.com/office/drawing/2014/main" xmlns="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35" name="Groupe 23">
              <a:extLst>
                <a:ext uri="{FF2B5EF4-FFF2-40B4-BE49-F238E27FC236}">
                  <a16:creationId xmlns:a16="http://schemas.microsoft.com/office/drawing/2014/main" xmlns="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5" name="ZoneTexte 30">
                <a:extLst>
                  <a:ext uri="{FF2B5EF4-FFF2-40B4-BE49-F238E27FC236}">
                    <a16:creationId xmlns:a16="http://schemas.microsoft.com/office/drawing/2014/main" xmlns="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6" name="Connecteur droit 31">
                <a:extLst>
                  <a:ext uri="{FF2B5EF4-FFF2-40B4-BE49-F238E27FC236}">
                    <a16:creationId xmlns:a16="http://schemas.microsoft.com/office/drawing/2014/main" xmlns="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24">
              <a:extLst>
                <a:ext uri="{FF2B5EF4-FFF2-40B4-BE49-F238E27FC236}">
                  <a16:creationId xmlns:a16="http://schemas.microsoft.com/office/drawing/2014/main" xmlns="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3" name="ZoneTexte 28">
                <a:extLst>
                  <a:ext uri="{FF2B5EF4-FFF2-40B4-BE49-F238E27FC236}">
                    <a16:creationId xmlns:a16="http://schemas.microsoft.com/office/drawing/2014/main" xmlns="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4" name="Connecteur droit 29">
                <a:extLst>
                  <a:ext uri="{FF2B5EF4-FFF2-40B4-BE49-F238E27FC236}">
                    <a16:creationId xmlns:a16="http://schemas.microsoft.com/office/drawing/2014/main" xmlns="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e 25">
              <a:extLst>
                <a:ext uri="{FF2B5EF4-FFF2-40B4-BE49-F238E27FC236}">
                  <a16:creationId xmlns:a16="http://schemas.microsoft.com/office/drawing/2014/main" xmlns="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1" name="ZoneTexte 26">
                <a:extLst>
                  <a:ext uri="{FF2B5EF4-FFF2-40B4-BE49-F238E27FC236}">
                    <a16:creationId xmlns:a16="http://schemas.microsoft.com/office/drawing/2014/main" xmlns="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2" name="Connecteur droit 27">
                <a:extLst>
                  <a:ext uri="{FF2B5EF4-FFF2-40B4-BE49-F238E27FC236}">
                    <a16:creationId xmlns:a16="http://schemas.microsoft.com/office/drawing/2014/main" xmlns="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353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Machine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Learning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Selection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of important variables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Different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algorithms</a:t>
            </a:r>
            <a:endParaRPr lang="fr-F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Library caret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6126327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xmlns="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err="1">
                  <a:latin typeface="Abadi Extra Light" panose="020B0604020202020204" pitchFamily="34" charset="0"/>
                </a:rPr>
                <a:t>Algorithms</a:t>
              </a:r>
              <a:r>
                <a:rPr lang="fr-FR" sz="4400" dirty="0">
                  <a:latin typeface="Abadi Extra Light" panose="020B0604020202020204" pitchFamily="34" charset="0"/>
                </a:rPr>
                <a:t> </a:t>
              </a:r>
              <a:r>
                <a:rPr lang="fr-FR" sz="4400" dirty="0" err="1" smtClean="0">
                  <a:latin typeface="Abadi Extra Light" panose="020B0604020202020204" pitchFamily="34" charset="0"/>
                </a:rPr>
                <a:t>used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:a16="http://schemas.microsoft.com/office/drawing/2014/main" xmlns="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:a16="http://schemas.microsoft.com/office/drawing/2014/main" xmlns="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:a16="http://schemas.microsoft.com/office/drawing/2014/main" xmlns="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:a16="http://schemas.microsoft.com/office/drawing/2014/main" xmlns="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:a16="http://schemas.microsoft.com/office/drawing/2014/main" xmlns="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:a16="http://schemas.microsoft.com/office/drawing/2014/main" xmlns="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:a16="http://schemas.microsoft.com/office/drawing/2014/main" xmlns="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:a16="http://schemas.microsoft.com/office/drawing/2014/main" xmlns="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:a16="http://schemas.microsoft.com/office/drawing/2014/main" xmlns="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:a16="http://schemas.microsoft.com/office/drawing/2014/main" xmlns="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44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Analysis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phase (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functional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) or 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design</a:t>
            </a:r>
            <a:endParaRPr lang="fr-F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Implementation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or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programing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phase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Delivery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phase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xmlns="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smtClean="0">
                  <a:latin typeface="Abadi Extra Light" panose="020B0604020202020204" pitchFamily="34" charset="0"/>
                </a:rPr>
                <a:t>Planning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:a16="http://schemas.microsoft.com/office/drawing/2014/main" xmlns="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:a16="http://schemas.microsoft.com/office/drawing/2014/main" xmlns="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:a16="http://schemas.microsoft.com/office/drawing/2014/main" xmlns="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:a16="http://schemas.microsoft.com/office/drawing/2014/main" xmlns="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:a16="http://schemas.microsoft.com/office/drawing/2014/main" xmlns="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:a16="http://schemas.microsoft.com/office/drawing/2014/main" xmlns="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:a16="http://schemas.microsoft.com/office/drawing/2014/main" xmlns="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:a16="http://schemas.microsoft.com/office/drawing/2014/main" xmlns="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:a16="http://schemas.microsoft.com/office/drawing/2014/main" xmlns="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:a16="http://schemas.microsoft.com/office/drawing/2014/main" xmlns="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095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1698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Identify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the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context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Determine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needs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and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constraints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Determine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design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parameters</a:t>
            </a:r>
            <a:endParaRPr lang="fr-F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Prepare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specifications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xmlns="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err="1" smtClean="0">
                  <a:latin typeface="Abadi Extra Light" panose="020B0604020202020204" pitchFamily="34" charset="0"/>
                </a:rPr>
                <a:t>Analysis</a:t>
              </a:r>
              <a:r>
                <a:rPr lang="fr-FR" sz="4400" dirty="0" smtClean="0">
                  <a:latin typeface="Abadi Extra Light" panose="020B0604020202020204" pitchFamily="34" charset="0"/>
                </a:rPr>
                <a:t> phase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:a16="http://schemas.microsoft.com/office/drawing/2014/main" xmlns="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:a16="http://schemas.microsoft.com/office/drawing/2014/main" xmlns="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:a16="http://schemas.microsoft.com/office/drawing/2014/main" xmlns="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:a16="http://schemas.microsoft.com/office/drawing/2014/main" xmlns="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:a16="http://schemas.microsoft.com/office/drawing/2014/main" xmlns="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:a16="http://schemas.microsoft.com/office/drawing/2014/main" xmlns="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:a16="http://schemas.microsoft.com/office/drawing/2014/main" xmlns="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:a16="http://schemas.microsoft.com/office/drawing/2014/main" xmlns="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:a16="http://schemas.microsoft.com/office/drawing/2014/main" xmlns="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:a16="http://schemas.microsoft.com/office/drawing/2014/main" xmlns="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4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1698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Algorithms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V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ersion management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Unit tests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Involving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11022177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xmlns="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err="1" smtClean="0">
                  <a:latin typeface="Abadi Extra Light" panose="020B0604020202020204" pitchFamily="34" charset="0"/>
                </a:rPr>
                <a:t>Implementation</a:t>
              </a:r>
              <a:r>
                <a:rPr lang="fr-FR" sz="4400" dirty="0" smtClean="0">
                  <a:latin typeface="Abadi Extra Light" panose="020B0604020202020204" pitchFamily="34" charset="0"/>
                </a:rPr>
                <a:t> / </a:t>
              </a:r>
              <a:r>
                <a:rPr lang="fr-FR" sz="4400" dirty="0" err="1" smtClean="0">
                  <a:latin typeface="Abadi Extra Light" panose="020B0604020202020204" pitchFamily="34" charset="0"/>
                </a:rPr>
                <a:t>programing</a:t>
              </a:r>
              <a:r>
                <a:rPr lang="fr-FR" sz="4400" dirty="0" smtClean="0">
                  <a:latin typeface="Abadi Extra Light" panose="020B0604020202020204" pitchFamily="34" charset="0"/>
                </a:rPr>
                <a:t> phase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:a16="http://schemas.microsoft.com/office/drawing/2014/main" xmlns="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:a16="http://schemas.microsoft.com/office/drawing/2014/main" xmlns="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:a16="http://schemas.microsoft.com/office/drawing/2014/main" xmlns="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:a16="http://schemas.microsoft.com/office/drawing/2014/main" xmlns="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:a16="http://schemas.microsoft.com/office/drawing/2014/main" xmlns="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:a16="http://schemas.microsoft.com/office/drawing/2014/main" xmlns="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:a16="http://schemas.microsoft.com/office/drawing/2014/main" xmlns="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:a16="http://schemas.microsoft.com/office/drawing/2014/main" xmlns="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:a16="http://schemas.microsoft.com/office/drawing/2014/main" xmlns="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:a16="http://schemas.microsoft.com/office/drawing/2014/main" xmlns="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032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169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Validation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Software documentation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xmlns="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err="1" smtClean="0">
                  <a:latin typeface="Abadi Extra Light" panose="020B0604020202020204" pitchFamily="34" charset="0"/>
                </a:rPr>
                <a:t>Delivery</a:t>
              </a:r>
              <a:r>
                <a:rPr lang="fr-FR" sz="4400" dirty="0" smtClean="0">
                  <a:latin typeface="Abadi Extra Light" panose="020B0604020202020204" pitchFamily="34" charset="0"/>
                </a:rPr>
                <a:t> phase 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:a16="http://schemas.microsoft.com/office/drawing/2014/main" xmlns="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:a16="http://schemas.microsoft.com/office/drawing/2014/main" xmlns="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:a16="http://schemas.microsoft.com/office/drawing/2014/main" xmlns="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:a16="http://schemas.microsoft.com/office/drawing/2014/main" xmlns="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:a16="http://schemas.microsoft.com/office/drawing/2014/main" xmlns="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:a16="http://schemas.microsoft.com/office/drawing/2014/main" xmlns="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:a16="http://schemas.microsoft.com/office/drawing/2014/main" xmlns="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:a16="http://schemas.microsoft.com/office/drawing/2014/main" xmlns="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:a16="http://schemas.microsoft.com/office/drawing/2014/main" xmlns="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:a16="http://schemas.microsoft.com/office/drawing/2014/main" xmlns="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75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xmlns="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smtClean="0">
                  <a:latin typeface="Abadi Extra Light" panose="020B0604020202020204" pitchFamily="34" charset="0"/>
                </a:rPr>
                <a:t>Gantt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1048"/>
            <a:ext cx="12192000" cy="3096103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:a16="http://schemas.microsoft.com/office/drawing/2014/main" xmlns="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:a16="http://schemas.microsoft.com/office/drawing/2014/main" xmlns="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:a16="http://schemas.microsoft.com/office/drawing/2014/main" xmlns="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:a16="http://schemas.microsoft.com/office/drawing/2014/main" xmlns="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:a16="http://schemas.microsoft.com/office/drawing/2014/main" xmlns="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:a16="http://schemas.microsoft.com/office/drawing/2014/main" xmlns="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:a16="http://schemas.microsoft.com/office/drawing/2014/main" xmlns="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:a16="http://schemas.microsoft.com/office/drawing/2014/main" xmlns="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:a16="http://schemas.microsoft.com/office/drawing/2014/main" xmlns="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:a16="http://schemas.microsoft.com/office/drawing/2014/main" xmlns="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6881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xmlns="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smtClean="0">
                  <a:latin typeface="Abadi Extra Light" panose="020B0604020202020204" pitchFamily="34" charset="0"/>
                </a:rPr>
                <a:t>Structure of </a:t>
              </a:r>
              <a:r>
                <a:rPr lang="fr-FR" sz="4400" dirty="0" err="1" smtClean="0">
                  <a:latin typeface="Abadi Extra Light" panose="020B0604020202020204" pitchFamily="34" charset="0"/>
                </a:rPr>
                <a:t>app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2073376" y="3122892"/>
            <a:ext cx="6602278" cy="2502977"/>
            <a:chOff x="1174030" y="2921429"/>
            <a:chExt cx="6602278" cy="2502977"/>
          </a:xfrm>
        </p:grpSpPr>
        <p:sp>
          <p:nvSpPr>
            <p:cNvPr id="3" name="Rectangle 2"/>
            <p:cNvSpPr/>
            <p:nvPr/>
          </p:nvSpPr>
          <p:spPr>
            <a:xfrm>
              <a:off x="1371600" y="3037668"/>
              <a:ext cx="2960176" cy="22705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u</a:t>
              </a:r>
              <a:r>
                <a:rPr lang="fr-FR" dirty="0" err="1" smtClean="0"/>
                <a:t>i.r</a:t>
              </a:r>
              <a:endParaRPr lang="fr-FR" dirty="0" smtClean="0"/>
            </a:p>
            <a:p>
              <a:pPr algn="ctr"/>
              <a:r>
                <a:rPr lang="fr-FR" dirty="0" smtClean="0"/>
                <a:t>(Interface)</a:t>
              </a:r>
              <a:endParaRPr lang="fr-FR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15912" y="3037667"/>
              <a:ext cx="2960176" cy="22705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server.r</a:t>
              </a:r>
              <a:endParaRPr lang="fr-FR" dirty="0" smtClean="0"/>
            </a:p>
            <a:p>
              <a:pPr algn="ctr"/>
              <a:r>
                <a:rPr lang="fr-FR" dirty="0" smtClean="0"/>
                <a:t>(</a:t>
              </a:r>
              <a:r>
                <a:rPr lang="fr-FR" dirty="0" err="1" smtClean="0"/>
                <a:t>Computing</a:t>
              </a:r>
              <a:r>
                <a:rPr lang="fr-FR" dirty="0" smtClean="0"/>
                <a:t>)</a:t>
              </a:r>
              <a:endParaRPr lang="fr-FR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74030" y="2921429"/>
              <a:ext cx="6602278" cy="25029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9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9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377"/>
          <a:stretch/>
        </p:blipFill>
        <p:spPr>
          <a:xfrm>
            <a:off x="7767027" y="1528625"/>
            <a:ext cx="4263371" cy="3774186"/>
          </a:xfrm>
          <a:prstGeom prst="rect">
            <a:avLst/>
          </a:prstGeom>
        </p:spPr>
      </p:pic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169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sv /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tsv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flexible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First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limit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with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big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datasets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xmlns="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smtClean="0">
                  <a:latin typeface="Abadi Extra Light" panose="020B0604020202020204" pitchFamily="34" charset="0"/>
                </a:rPr>
                <a:t>Data </a:t>
              </a:r>
              <a:r>
                <a:rPr lang="fr-FR" sz="4400" dirty="0" err="1" smtClean="0">
                  <a:latin typeface="Abadi Extra Light" panose="020B0604020202020204" pitchFamily="34" charset="0"/>
                </a:rPr>
                <a:t>uploading</a:t>
              </a:r>
              <a:r>
                <a:rPr lang="fr-FR" sz="4400" dirty="0" smtClean="0">
                  <a:latin typeface="Abadi Extra Light" panose="020B0604020202020204" pitchFamily="34" charset="0"/>
                </a:rPr>
                <a:t> 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95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ED5B851C-11F3-4DD1-AEDB-1127781323BF}"/>
              </a:ext>
            </a:extLst>
          </p:cNvPr>
          <p:cNvGrpSpPr/>
          <p:nvPr/>
        </p:nvGrpSpPr>
        <p:grpSpPr>
          <a:xfrm>
            <a:off x="950748" y="1856297"/>
            <a:ext cx="5145252" cy="1046440"/>
            <a:chOff x="1305338" y="1564750"/>
            <a:chExt cx="4631636" cy="104644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20DC168E-E1D3-4652-956D-060CA6E6533A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xmlns="" id="{FA5A3328-7F17-4CB0-B60A-88A2470597EE}"/>
                </a:ext>
              </a:extLst>
            </p:cNvPr>
            <p:cNvSpPr txBox="1"/>
            <p:nvPr/>
          </p:nvSpPr>
          <p:spPr>
            <a:xfrm>
              <a:off x="1305338" y="1564750"/>
              <a:ext cx="438647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Table of contents</a:t>
              </a:r>
            </a:p>
            <a:p>
              <a:endParaRPr lang="fr-FR" dirty="0"/>
            </a:p>
          </p:txBody>
        </p:sp>
      </p:grp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15AB0F3E-958E-4218-9FFC-AD204BB3F1FD}"/>
              </a:ext>
            </a:extLst>
          </p:cNvPr>
          <p:cNvSpPr txBox="1"/>
          <p:nvPr/>
        </p:nvSpPr>
        <p:spPr>
          <a:xfrm>
            <a:off x="2746800" y="2901600"/>
            <a:ext cx="7511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Context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presentation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E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xpected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rendering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Organization</a:t>
            </a:r>
            <a:endParaRPr lang="fr-F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First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step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4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FA5A3328-7F17-4CB0-B60A-88A2470597EE}"/>
              </a:ext>
            </a:extLst>
          </p:cNvPr>
          <p:cNvSpPr txBox="1"/>
          <p:nvPr/>
        </p:nvSpPr>
        <p:spPr>
          <a:xfrm>
            <a:off x="950748" y="2134574"/>
            <a:ext cx="750237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latin typeface="Abadi Extra Light" panose="020B0604020202020204" pitchFamily="34" charset="0"/>
              </a:rPr>
              <a:t>Thanks</a:t>
            </a:r>
            <a:r>
              <a:rPr lang="fr-FR" sz="4400" dirty="0">
                <a:latin typeface="Abadi Extra Light" panose="020B0604020202020204" pitchFamily="34" charset="0"/>
              </a:rPr>
              <a:t> for </a:t>
            </a:r>
            <a:r>
              <a:rPr lang="fr-FR" sz="4400" dirty="0" err="1">
                <a:latin typeface="Abadi Extra Light" panose="020B0604020202020204" pitchFamily="34" charset="0"/>
              </a:rPr>
              <a:t>your</a:t>
            </a:r>
            <a:r>
              <a:rPr lang="fr-FR" sz="4400" dirty="0">
                <a:latin typeface="Abadi Extra Light" panose="020B0604020202020204" pitchFamily="34" charset="0"/>
              </a:rPr>
              <a:t> attention.</a:t>
            </a:r>
          </a:p>
          <a:p>
            <a:endParaRPr lang="fr-FR" dirty="0"/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3B6427B8-AB0D-4A88-A33A-671763D3AFE1}"/>
              </a:ext>
            </a:extLst>
          </p:cNvPr>
          <p:cNvSpPr txBox="1"/>
          <p:nvPr/>
        </p:nvSpPr>
        <p:spPr>
          <a:xfrm>
            <a:off x="3048000" y="3512438"/>
            <a:ext cx="83609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badi Extra Light" panose="020B0604020202020204" pitchFamily="34" charset="0"/>
              </a:rPr>
              <a:t>Have </a:t>
            </a:r>
            <a:r>
              <a:rPr lang="fr-FR" sz="4400" dirty="0" err="1">
                <a:latin typeface="Abadi Extra Light" panose="020B0604020202020204" pitchFamily="34" charset="0"/>
              </a:rPr>
              <a:t>you</a:t>
            </a:r>
            <a:r>
              <a:rPr lang="fr-FR" sz="4400" dirty="0">
                <a:latin typeface="Abadi Extra Light" panose="020B0604020202020204" pitchFamily="34" charset="0"/>
              </a:rPr>
              <a:t> </a:t>
            </a:r>
            <a:r>
              <a:rPr lang="fr-FR" sz="4400" dirty="0" err="1">
                <a:latin typeface="Abadi Extra Light" panose="020B0604020202020204" pitchFamily="34" charset="0"/>
              </a:rPr>
              <a:t>got</a:t>
            </a:r>
            <a:r>
              <a:rPr lang="fr-FR" sz="4400" dirty="0">
                <a:latin typeface="Abadi Extra Light" panose="020B0604020202020204" pitchFamily="34" charset="0"/>
              </a:rPr>
              <a:t> </a:t>
            </a:r>
            <a:r>
              <a:rPr lang="fr-FR" sz="4400" dirty="0" err="1">
                <a:latin typeface="Abadi Extra Light" panose="020B0604020202020204" pitchFamily="34" charset="0"/>
              </a:rPr>
              <a:t>any</a:t>
            </a:r>
            <a:r>
              <a:rPr lang="fr-FR" sz="4400" dirty="0">
                <a:latin typeface="Abadi Extra Light" panose="020B0604020202020204" pitchFamily="34" charset="0"/>
              </a:rPr>
              <a:t> questions?</a:t>
            </a:r>
          </a:p>
          <a:p>
            <a:endParaRPr lang="fr-FR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14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4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84017"/>
            <a:ext cx="8169879" cy="1690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Becton, Dickinson and Company is an American medical technology company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Offers innovative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solutions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71068" y="1928259"/>
            <a:ext cx="8966976" cy="1031051"/>
            <a:chOff x="1305338" y="1636712"/>
            <a:chExt cx="8966976" cy="1031051"/>
          </a:xfrm>
        </p:grpSpPr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636712"/>
              <a:ext cx="8966976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badi Extra Light" panose="020B0604020202020204" pitchFamily="34" charset="0"/>
                </a:rPr>
                <a:t>Project proposed </a:t>
              </a:r>
              <a:r>
                <a:rPr lang="en-US" sz="4000" dirty="0" smtClean="0">
                  <a:latin typeface="Abadi Extra Light" panose="020B0604020202020204" pitchFamily="34" charset="0"/>
                </a:rPr>
                <a:t>by</a:t>
              </a:r>
            </a:p>
            <a:p>
              <a:endParaRPr lang="en-US" sz="500" dirty="0">
                <a:latin typeface="Abadi Extra Light" panose="020B0604020202020204" pitchFamily="34" charset="0"/>
              </a:endParaRP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Didier MOREL, Data Scientist @ BD 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:a16="http://schemas.microsoft.com/office/drawing/2014/main" xmlns="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:a16="http://schemas.microsoft.com/office/drawing/2014/main" xmlns="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:a16="http://schemas.microsoft.com/office/drawing/2014/main" xmlns="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:a16="http://schemas.microsoft.com/office/drawing/2014/main" xmlns="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:a16="http://schemas.microsoft.com/office/drawing/2014/main" xmlns="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:a16="http://schemas.microsoft.com/office/drawing/2014/main" xmlns="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:a16="http://schemas.microsoft.com/office/drawing/2014/main" xmlns="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:a16="http://schemas.microsoft.com/office/drawing/2014/main" xmlns="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:a16="http://schemas.microsoft.com/office/drawing/2014/main" xmlns="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:a16="http://schemas.microsoft.com/office/drawing/2014/main" xmlns="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6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5"/>
          <a:stretch/>
        </p:blipFill>
        <p:spPr bwMode="auto">
          <a:xfrm>
            <a:off x="1994449" y="2355666"/>
            <a:ext cx="7180031" cy="384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39" name="Groupe 18">
            <a:extLst>
              <a:ext uri="{FF2B5EF4-FFF2-40B4-BE49-F238E27FC236}">
                <a16:creationId xmlns:a16="http://schemas.microsoft.com/office/drawing/2014/main" xmlns="" id="{93799E7A-2DFE-4762-AF90-C3410A1148AE}"/>
              </a:ext>
            </a:extLst>
          </p:cNvPr>
          <p:cNvGrpSpPr/>
          <p:nvPr/>
        </p:nvGrpSpPr>
        <p:grpSpPr>
          <a:xfrm>
            <a:off x="701855" y="1673013"/>
            <a:ext cx="9860128" cy="646331"/>
            <a:chOff x="1103485" y="1229066"/>
            <a:chExt cx="4959722" cy="646331"/>
          </a:xfrm>
        </p:grpSpPr>
        <p:cxnSp>
          <p:nvCxnSpPr>
            <p:cNvPr id="40" name="Connecteur droit 19">
              <a:extLst>
                <a:ext uri="{FF2B5EF4-FFF2-40B4-BE49-F238E27FC236}">
                  <a16:creationId xmlns:a16="http://schemas.microsoft.com/office/drawing/2014/main" xmlns="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123509" y="1875397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20">
              <a:extLst>
                <a:ext uri="{FF2B5EF4-FFF2-40B4-BE49-F238E27FC236}">
                  <a16:creationId xmlns:a16="http://schemas.microsoft.com/office/drawing/2014/main" xmlns="" id="{C2E08385-BAF9-4FDF-8E28-8EE7E0227114}"/>
                </a:ext>
              </a:extLst>
            </p:cNvPr>
            <p:cNvSpPr txBox="1"/>
            <p:nvPr/>
          </p:nvSpPr>
          <p:spPr>
            <a:xfrm>
              <a:off x="1103485" y="1229066"/>
              <a:ext cx="4959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err="1" smtClean="0">
                  <a:latin typeface="Abadi Extra Light" panose="020B0604020202020204" pitchFamily="34" charset="0"/>
                </a:rPr>
                <a:t>BD’s</a:t>
              </a:r>
              <a:r>
                <a:rPr lang="fr-FR" sz="3600" dirty="0" smtClean="0">
                  <a:latin typeface="Abadi Extra Light" panose="020B0604020202020204" pitchFamily="34" charset="0"/>
                </a:rPr>
                <a:t> </a:t>
              </a:r>
              <a:r>
                <a:rPr lang="fr-FR" sz="3600" dirty="0">
                  <a:latin typeface="Abadi Extra Light" panose="020B0604020202020204" pitchFamily="34" charset="0"/>
                </a:rPr>
                <a:t>workflow and </a:t>
              </a:r>
              <a:r>
                <a:rPr lang="fr-FR" sz="3600" dirty="0" err="1">
                  <a:latin typeface="Abadi Extra Light" panose="020B0604020202020204" pitchFamily="34" charset="0"/>
                </a:rPr>
                <a:t>our</a:t>
              </a:r>
              <a:r>
                <a:rPr lang="fr-FR" sz="3600" dirty="0">
                  <a:latin typeface="Abadi Extra Light" panose="020B0604020202020204" pitchFamily="34" charset="0"/>
                </a:rPr>
                <a:t> </a:t>
              </a:r>
              <a:r>
                <a:rPr lang="fr-FR" sz="3600" dirty="0" err="1">
                  <a:latin typeface="Abadi Extra Light" panose="020B0604020202020204" pitchFamily="34" charset="0"/>
                </a:rPr>
                <a:t>integration</a:t>
              </a:r>
              <a:endParaRPr lang="fr-FR" sz="3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44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6" name="Groupe 22">
            <a:extLst>
              <a:ext uri="{FF2B5EF4-FFF2-40B4-BE49-F238E27FC236}">
                <a16:creationId xmlns:a16="http://schemas.microsoft.com/office/drawing/2014/main" xmlns="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7" name="Groupe 23">
              <a:extLst>
                <a:ext uri="{FF2B5EF4-FFF2-40B4-BE49-F238E27FC236}">
                  <a16:creationId xmlns:a16="http://schemas.microsoft.com/office/drawing/2014/main" xmlns="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54" name="ZoneTexte 30">
                <a:extLst>
                  <a:ext uri="{FF2B5EF4-FFF2-40B4-BE49-F238E27FC236}">
                    <a16:creationId xmlns:a16="http://schemas.microsoft.com/office/drawing/2014/main" xmlns="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55" name="Connecteur droit 31">
                <a:extLst>
                  <a:ext uri="{FF2B5EF4-FFF2-40B4-BE49-F238E27FC236}">
                    <a16:creationId xmlns:a16="http://schemas.microsoft.com/office/drawing/2014/main" xmlns="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e 24">
              <a:extLst>
                <a:ext uri="{FF2B5EF4-FFF2-40B4-BE49-F238E27FC236}">
                  <a16:creationId xmlns:a16="http://schemas.microsoft.com/office/drawing/2014/main" xmlns="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52" name="ZoneTexte 28">
                <a:extLst>
                  <a:ext uri="{FF2B5EF4-FFF2-40B4-BE49-F238E27FC236}">
                    <a16:creationId xmlns:a16="http://schemas.microsoft.com/office/drawing/2014/main" xmlns="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53" name="Connecteur droit 29">
                <a:extLst>
                  <a:ext uri="{FF2B5EF4-FFF2-40B4-BE49-F238E27FC236}">
                    <a16:creationId xmlns:a16="http://schemas.microsoft.com/office/drawing/2014/main" xmlns="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e 25">
              <a:extLst>
                <a:ext uri="{FF2B5EF4-FFF2-40B4-BE49-F238E27FC236}">
                  <a16:creationId xmlns:a16="http://schemas.microsoft.com/office/drawing/2014/main" xmlns="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50" name="ZoneTexte 26">
                <a:extLst>
                  <a:ext uri="{FF2B5EF4-FFF2-40B4-BE49-F238E27FC236}">
                    <a16:creationId xmlns:a16="http://schemas.microsoft.com/office/drawing/2014/main" xmlns="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51" name="Connecteur droit 27">
                <a:extLst>
                  <a:ext uri="{FF2B5EF4-FFF2-40B4-BE49-F238E27FC236}">
                    <a16:creationId xmlns:a16="http://schemas.microsoft.com/office/drawing/2014/main" xmlns="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743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1531815" y="2971149"/>
            <a:ext cx="8659447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dirty="0" smtClean="0">
                <a:latin typeface="Gabriola" pitchFamily="82" charset="0"/>
              </a:rPr>
              <a:t>“ Machine </a:t>
            </a:r>
            <a:r>
              <a:rPr lang="en-US" sz="2600" dirty="0">
                <a:latin typeface="Gabriola" pitchFamily="82" charset="0"/>
              </a:rPr>
              <a:t>learning is swiftly infiltrating many areas within the healthcare industry, </a:t>
            </a:r>
            <a:br>
              <a:rPr lang="en-US" sz="2600" dirty="0">
                <a:latin typeface="Gabriola" pitchFamily="82" charset="0"/>
              </a:rPr>
            </a:br>
            <a:r>
              <a:rPr lang="en-US" sz="2600" dirty="0">
                <a:latin typeface="Gabriola" pitchFamily="82" charset="0"/>
              </a:rPr>
              <a:t>from diagnosis and prognosis to drug development and epidemiology, </a:t>
            </a:r>
            <a:br>
              <a:rPr lang="en-US" sz="2600" dirty="0">
                <a:latin typeface="Gabriola" pitchFamily="82" charset="0"/>
              </a:rPr>
            </a:br>
            <a:r>
              <a:rPr lang="en-US" sz="2600" dirty="0">
                <a:latin typeface="Gabriola" pitchFamily="82" charset="0"/>
              </a:rPr>
              <a:t>with significant potential to transform the medical landscape</a:t>
            </a:r>
            <a:r>
              <a:rPr lang="en-US" sz="2600" dirty="0" smtClean="0">
                <a:latin typeface="Gabriola" pitchFamily="82" charset="0"/>
              </a:rPr>
              <a:t>. ”  </a:t>
            </a:r>
            <a:r>
              <a:rPr lang="en-US" sz="2600" dirty="0">
                <a:latin typeface="Gabriola" pitchFamily="82" charset="0"/>
              </a:rPr>
              <a:t>© nature.com</a:t>
            </a:r>
            <a:endParaRPr lang="fr-FR" sz="2600" dirty="0">
              <a:latin typeface="Gabriola" pitchFamily="82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8966976" cy="954107"/>
            <a:chOff x="1305337" y="1564750"/>
            <a:chExt cx="8966976" cy="954107"/>
          </a:xfrm>
        </p:grpSpPr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7" y="1564750"/>
              <a:ext cx="89669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b="1" dirty="0" smtClean="0">
                  <a:latin typeface="Abadi Extra Light" panose="020B0604020202020204" pitchFamily="34" charset="0"/>
                </a:rPr>
                <a:t>ML</a:t>
              </a:r>
              <a:r>
                <a:rPr lang="fr-FR" sz="4000" dirty="0" smtClean="0">
                  <a:latin typeface="Abadi Extra Light" panose="020B0604020202020204" pitchFamily="34" charset="0"/>
                </a:rPr>
                <a:t> </a:t>
              </a:r>
              <a:r>
                <a:rPr lang="fr-FR" sz="4000" dirty="0">
                  <a:latin typeface="Abadi Extra Light" panose="020B0604020202020204" pitchFamily="34" charset="0"/>
                </a:rPr>
                <a:t>and </a:t>
              </a:r>
              <a:r>
                <a:rPr lang="fr-FR" sz="4000" dirty="0" err="1">
                  <a:latin typeface="Abadi Extra Light" panose="020B0604020202020204" pitchFamily="34" charset="0"/>
                </a:rPr>
                <a:t>healthcare</a:t>
              </a:r>
              <a:r>
                <a:rPr lang="fr-FR" sz="4000" dirty="0">
                  <a:latin typeface="Abadi Extra Light" panose="020B0604020202020204" pitchFamily="34" charset="0"/>
                </a:rPr>
                <a:t> </a:t>
              </a:r>
              <a:r>
                <a:rPr lang="fr-FR" sz="4000" dirty="0" err="1">
                  <a:latin typeface="Abadi Extra Light" panose="020B0604020202020204" pitchFamily="34" charset="0"/>
                </a:rPr>
                <a:t>industry</a:t>
              </a:r>
              <a:endParaRPr lang="fr-FR" sz="4000" dirty="0">
                <a:latin typeface="Abadi Extra Light" panose="020B0604020202020204" pitchFamily="34" charset="0"/>
              </a:endParaRPr>
            </a:p>
            <a:p>
              <a:endParaRPr lang="fr-FR" sz="16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pic>
        <p:nvPicPr>
          <p:cNvPr id="37" name="Picture 2" descr="https://media.springernature.com/w300/springer-static/image/art%3A10.1038%2Fs41563-019-0360-1/MediaObjects/41563_2019_360_Figa_HTM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70" y="4632260"/>
            <a:ext cx="1681009" cy="11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machine learning in medicin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t="15271" r="13099" b="9326"/>
          <a:stretch/>
        </p:blipFill>
        <p:spPr bwMode="auto">
          <a:xfrm>
            <a:off x="5414316" y="4632258"/>
            <a:ext cx="2718654" cy="11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40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2" name="Groupe 22">
            <a:extLst>
              <a:ext uri="{FF2B5EF4-FFF2-40B4-BE49-F238E27FC236}">
                <a16:creationId xmlns:a16="http://schemas.microsoft.com/office/drawing/2014/main" xmlns="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3" name="Groupe 23">
              <a:extLst>
                <a:ext uri="{FF2B5EF4-FFF2-40B4-BE49-F238E27FC236}">
                  <a16:creationId xmlns:a16="http://schemas.microsoft.com/office/drawing/2014/main" xmlns="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50" name="ZoneTexte 30">
                <a:extLst>
                  <a:ext uri="{FF2B5EF4-FFF2-40B4-BE49-F238E27FC236}">
                    <a16:creationId xmlns:a16="http://schemas.microsoft.com/office/drawing/2014/main" xmlns="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51" name="Connecteur droit 31">
                <a:extLst>
                  <a:ext uri="{FF2B5EF4-FFF2-40B4-BE49-F238E27FC236}">
                    <a16:creationId xmlns:a16="http://schemas.microsoft.com/office/drawing/2014/main" xmlns="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e 24">
              <a:extLst>
                <a:ext uri="{FF2B5EF4-FFF2-40B4-BE49-F238E27FC236}">
                  <a16:creationId xmlns:a16="http://schemas.microsoft.com/office/drawing/2014/main" xmlns="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8" name="ZoneTexte 28">
                <a:extLst>
                  <a:ext uri="{FF2B5EF4-FFF2-40B4-BE49-F238E27FC236}">
                    <a16:creationId xmlns:a16="http://schemas.microsoft.com/office/drawing/2014/main" xmlns="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29">
                <a:extLst>
                  <a:ext uri="{FF2B5EF4-FFF2-40B4-BE49-F238E27FC236}">
                    <a16:creationId xmlns:a16="http://schemas.microsoft.com/office/drawing/2014/main" xmlns="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e 25">
              <a:extLst>
                <a:ext uri="{FF2B5EF4-FFF2-40B4-BE49-F238E27FC236}">
                  <a16:creationId xmlns:a16="http://schemas.microsoft.com/office/drawing/2014/main" xmlns="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6" name="ZoneTexte 26">
                <a:extLst>
                  <a:ext uri="{FF2B5EF4-FFF2-40B4-BE49-F238E27FC236}">
                    <a16:creationId xmlns:a16="http://schemas.microsoft.com/office/drawing/2014/main" xmlns="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27">
                <a:extLst>
                  <a:ext uri="{FF2B5EF4-FFF2-40B4-BE49-F238E27FC236}">
                    <a16:creationId xmlns:a16="http://schemas.microsoft.com/office/drawing/2014/main" xmlns="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924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195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Develop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a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Shiny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application to test and compare ML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algorithms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over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any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kind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of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dataset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9860128" cy="769441"/>
            <a:chOff x="1305338" y="1564750"/>
            <a:chExt cx="4959722" cy="769441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xmlns="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badi Extra Light" panose="020B0604020202020204" pitchFamily="34" charset="0"/>
                </a:rPr>
                <a:t>Presentation of the </a:t>
              </a:r>
              <a:r>
                <a:rPr lang="en-US" sz="4400" dirty="0" smtClean="0">
                  <a:latin typeface="Abadi Extra Light" panose="020B0604020202020204" pitchFamily="34" charset="0"/>
                </a:rPr>
                <a:t>application</a:t>
              </a:r>
              <a:endParaRPr lang="fr-FR" sz="4400" dirty="0">
                <a:latin typeface="Abadi Extra Light" panose="020B060402020202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xmlns="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xmlns="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xmlns="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xmlns="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xmlns="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xmlns="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xmlns="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xmlns="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xmlns="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xmlns="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2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2542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Extract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the data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from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its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source (.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txt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, .csv, Excel, etc.)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Different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code for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each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format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Identify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the type of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each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variable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Can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be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tedious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to do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that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manually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for a large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dataset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with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lots of variables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Manage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missing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values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Several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methods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exist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to deal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with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missing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values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6126327" cy="769441"/>
            <a:chOff x="1305338" y="1564750"/>
            <a:chExt cx="4959722" cy="769441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xmlns="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smtClean="0">
                  <a:latin typeface="Abadi Extra Light" panose="020B0604020202020204" pitchFamily="34" charset="0"/>
                </a:rPr>
                <a:t>Issues</a:t>
              </a:r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33" name="Groupe 22">
            <a:extLst>
              <a:ext uri="{FF2B5EF4-FFF2-40B4-BE49-F238E27FC236}">
                <a16:creationId xmlns:a16="http://schemas.microsoft.com/office/drawing/2014/main" xmlns="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34" name="Groupe 23">
              <a:extLst>
                <a:ext uri="{FF2B5EF4-FFF2-40B4-BE49-F238E27FC236}">
                  <a16:creationId xmlns:a16="http://schemas.microsoft.com/office/drawing/2014/main" xmlns="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4" name="ZoneTexte 30">
                <a:extLst>
                  <a:ext uri="{FF2B5EF4-FFF2-40B4-BE49-F238E27FC236}">
                    <a16:creationId xmlns:a16="http://schemas.microsoft.com/office/drawing/2014/main" xmlns="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31">
                <a:extLst>
                  <a:ext uri="{FF2B5EF4-FFF2-40B4-BE49-F238E27FC236}">
                    <a16:creationId xmlns:a16="http://schemas.microsoft.com/office/drawing/2014/main" xmlns="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24">
              <a:extLst>
                <a:ext uri="{FF2B5EF4-FFF2-40B4-BE49-F238E27FC236}">
                  <a16:creationId xmlns:a16="http://schemas.microsoft.com/office/drawing/2014/main" xmlns="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2" name="ZoneTexte 28">
                <a:extLst>
                  <a:ext uri="{FF2B5EF4-FFF2-40B4-BE49-F238E27FC236}">
                    <a16:creationId xmlns:a16="http://schemas.microsoft.com/office/drawing/2014/main" xmlns="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3" name="Connecteur droit 29">
                <a:extLst>
                  <a:ext uri="{FF2B5EF4-FFF2-40B4-BE49-F238E27FC236}">
                    <a16:creationId xmlns:a16="http://schemas.microsoft.com/office/drawing/2014/main" xmlns="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25">
              <a:extLst>
                <a:ext uri="{FF2B5EF4-FFF2-40B4-BE49-F238E27FC236}">
                  <a16:creationId xmlns:a16="http://schemas.microsoft.com/office/drawing/2014/main" xmlns="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0" name="ZoneTexte 26">
                <a:extLst>
                  <a:ext uri="{FF2B5EF4-FFF2-40B4-BE49-F238E27FC236}">
                    <a16:creationId xmlns:a16="http://schemas.microsoft.com/office/drawing/2014/main" xmlns="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1" name="Connecteur droit 27">
                <a:extLst>
                  <a:ext uri="{FF2B5EF4-FFF2-40B4-BE49-F238E27FC236}">
                    <a16:creationId xmlns:a16="http://schemas.microsoft.com/office/drawing/2014/main" xmlns="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955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287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Select ML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algorithm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and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his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settings (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called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2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hyperparameters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)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Many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differents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types of ML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methods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exist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Often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,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don't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know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which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algorithm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to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choose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until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test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some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of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them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Launch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the training phase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Can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be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long and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it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takes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time if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we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test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different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ML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methods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with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different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hyperparameters</a:t>
            </a:r>
            <a:endParaRPr lang="fr-FR" sz="1550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Analyze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the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quality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of the model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6126327" cy="769441"/>
            <a:chOff x="1305338" y="1564750"/>
            <a:chExt cx="4959722" cy="769441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xmlns="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smtClean="0">
                  <a:latin typeface="Abadi Extra Light" panose="020B0604020202020204" pitchFamily="34" charset="0"/>
                </a:rPr>
                <a:t>Issues</a:t>
              </a:r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33" name="Groupe 22">
            <a:extLst>
              <a:ext uri="{FF2B5EF4-FFF2-40B4-BE49-F238E27FC236}">
                <a16:creationId xmlns:a16="http://schemas.microsoft.com/office/drawing/2014/main" xmlns="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34" name="Groupe 23">
              <a:extLst>
                <a:ext uri="{FF2B5EF4-FFF2-40B4-BE49-F238E27FC236}">
                  <a16:creationId xmlns:a16="http://schemas.microsoft.com/office/drawing/2014/main" xmlns="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4" name="ZoneTexte 30">
                <a:extLst>
                  <a:ext uri="{FF2B5EF4-FFF2-40B4-BE49-F238E27FC236}">
                    <a16:creationId xmlns:a16="http://schemas.microsoft.com/office/drawing/2014/main" xmlns="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31">
                <a:extLst>
                  <a:ext uri="{FF2B5EF4-FFF2-40B4-BE49-F238E27FC236}">
                    <a16:creationId xmlns:a16="http://schemas.microsoft.com/office/drawing/2014/main" xmlns="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24">
              <a:extLst>
                <a:ext uri="{FF2B5EF4-FFF2-40B4-BE49-F238E27FC236}">
                  <a16:creationId xmlns:a16="http://schemas.microsoft.com/office/drawing/2014/main" xmlns="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2" name="ZoneTexte 28">
                <a:extLst>
                  <a:ext uri="{FF2B5EF4-FFF2-40B4-BE49-F238E27FC236}">
                    <a16:creationId xmlns:a16="http://schemas.microsoft.com/office/drawing/2014/main" xmlns="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3" name="Connecteur droit 29">
                <a:extLst>
                  <a:ext uri="{FF2B5EF4-FFF2-40B4-BE49-F238E27FC236}">
                    <a16:creationId xmlns:a16="http://schemas.microsoft.com/office/drawing/2014/main" xmlns="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25">
              <a:extLst>
                <a:ext uri="{FF2B5EF4-FFF2-40B4-BE49-F238E27FC236}">
                  <a16:creationId xmlns:a16="http://schemas.microsoft.com/office/drawing/2014/main" xmlns="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0" name="ZoneTexte 26">
                <a:extLst>
                  <a:ext uri="{FF2B5EF4-FFF2-40B4-BE49-F238E27FC236}">
                    <a16:creationId xmlns:a16="http://schemas.microsoft.com/office/drawing/2014/main" xmlns="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1" name="Connecteur droit 27">
                <a:extLst>
                  <a:ext uri="{FF2B5EF4-FFF2-40B4-BE49-F238E27FC236}">
                    <a16:creationId xmlns:a16="http://schemas.microsoft.com/office/drawing/2014/main" xmlns="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23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3363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A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graphical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 interface : the user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doesn't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need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 to code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  <a:ea typeface="+mn-lt"/>
              <a:cs typeface="+mn-l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Flexible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way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to :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Import data and to do the data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preprocessing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Select the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method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to deal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with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missing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values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Identify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each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type of variable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automatically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Choose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ML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algorithms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and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hyperparameters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want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to test and compare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Generate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a quick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analytical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report of the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results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(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with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tables and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graphics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)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6126327" cy="769441"/>
            <a:chOff x="1305338" y="1564750"/>
            <a:chExt cx="4959722" cy="769441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xmlns="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badi Extra Light" panose="020B0604020202020204" pitchFamily="34" charset="0"/>
                </a:rPr>
                <a:t>The </a:t>
              </a:r>
              <a:r>
                <a:rPr lang="en-US" sz="4400" dirty="0" smtClean="0">
                  <a:latin typeface="Abadi Extra Light" panose="020B0604020202020204" pitchFamily="34" charset="0"/>
                </a:rPr>
                <a:t>need</a:t>
              </a:r>
              <a:endParaRPr lang="fr-FR" sz="4400" dirty="0">
                <a:latin typeface="Abadi Extra Light" panose="020B0604020202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:a16="http://schemas.microsoft.com/office/drawing/2014/main" xmlns="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33" name="Groupe 22">
            <a:extLst>
              <a:ext uri="{FF2B5EF4-FFF2-40B4-BE49-F238E27FC236}">
                <a16:creationId xmlns:a16="http://schemas.microsoft.com/office/drawing/2014/main" xmlns="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34" name="Groupe 23">
              <a:extLst>
                <a:ext uri="{FF2B5EF4-FFF2-40B4-BE49-F238E27FC236}">
                  <a16:creationId xmlns:a16="http://schemas.microsoft.com/office/drawing/2014/main" xmlns="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4" name="ZoneTexte 30">
                <a:extLst>
                  <a:ext uri="{FF2B5EF4-FFF2-40B4-BE49-F238E27FC236}">
                    <a16:creationId xmlns:a16="http://schemas.microsoft.com/office/drawing/2014/main" xmlns="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31">
                <a:extLst>
                  <a:ext uri="{FF2B5EF4-FFF2-40B4-BE49-F238E27FC236}">
                    <a16:creationId xmlns:a16="http://schemas.microsoft.com/office/drawing/2014/main" xmlns="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24">
              <a:extLst>
                <a:ext uri="{FF2B5EF4-FFF2-40B4-BE49-F238E27FC236}">
                  <a16:creationId xmlns:a16="http://schemas.microsoft.com/office/drawing/2014/main" xmlns="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2" name="ZoneTexte 28">
                <a:extLst>
                  <a:ext uri="{FF2B5EF4-FFF2-40B4-BE49-F238E27FC236}">
                    <a16:creationId xmlns:a16="http://schemas.microsoft.com/office/drawing/2014/main" xmlns="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3" name="Connecteur droit 29">
                <a:extLst>
                  <a:ext uri="{FF2B5EF4-FFF2-40B4-BE49-F238E27FC236}">
                    <a16:creationId xmlns:a16="http://schemas.microsoft.com/office/drawing/2014/main" xmlns="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25">
              <a:extLst>
                <a:ext uri="{FF2B5EF4-FFF2-40B4-BE49-F238E27FC236}">
                  <a16:creationId xmlns:a16="http://schemas.microsoft.com/office/drawing/2014/main" xmlns="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0" name="ZoneTexte 26">
                <a:extLst>
                  <a:ext uri="{FF2B5EF4-FFF2-40B4-BE49-F238E27FC236}">
                    <a16:creationId xmlns:a16="http://schemas.microsoft.com/office/drawing/2014/main" xmlns="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1" name="Connecteur droit 27">
                <a:extLst>
                  <a:ext uri="{FF2B5EF4-FFF2-40B4-BE49-F238E27FC236}">
                    <a16:creationId xmlns:a16="http://schemas.microsoft.com/office/drawing/2014/main" xmlns="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13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746</Words>
  <Application>Microsoft Office PowerPoint</Application>
  <PresentationFormat>Widescreen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Abadi Extra Light</vt:lpstr>
      <vt:lpstr>Arial</vt:lpstr>
      <vt:lpstr>Arial,Sans-Serif</vt:lpstr>
      <vt:lpstr>Calibri</vt:lpstr>
      <vt:lpstr>Calibri Light</vt:lpstr>
      <vt:lpstr>Gabriola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François</dc:creator>
  <cp:lastModifiedBy>im2ag</cp:lastModifiedBy>
  <cp:revision>127</cp:revision>
  <dcterms:created xsi:type="dcterms:W3CDTF">2018-12-11T13:51:48Z</dcterms:created>
  <dcterms:modified xsi:type="dcterms:W3CDTF">2019-11-18T16:25:01Z</dcterms:modified>
</cp:coreProperties>
</file>