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8" r:id="rId4"/>
    <p:sldId id="260" r:id="rId5"/>
    <p:sldId id="267" r:id="rId6"/>
    <p:sldId id="283" r:id="rId7"/>
    <p:sldId id="326" r:id="rId8"/>
    <p:sldId id="327" r:id="rId9"/>
    <p:sldId id="345" r:id="rId10"/>
    <p:sldId id="325" r:id="rId11"/>
    <p:sldId id="271" r:id="rId12"/>
    <p:sldId id="321" r:id="rId13"/>
    <p:sldId id="324" r:id="rId14"/>
    <p:sldId id="328" r:id="rId15"/>
    <p:sldId id="344" r:id="rId16"/>
    <p:sldId id="329" r:id="rId17"/>
    <p:sldId id="330" r:id="rId18"/>
    <p:sldId id="340" r:id="rId19"/>
    <p:sldId id="339" r:id="rId20"/>
    <p:sldId id="331" r:id="rId21"/>
    <p:sldId id="332" r:id="rId22"/>
    <p:sldId id="346" r:id="rId23"/>
    <p:sldId id="333" r:id="rId24"/>
    <p:sldId id="334" r:id="rId25"/>
    <p:sldId id="335" r:id="rId26"/>
    <p:sldId id="336" r:id="rId27"/>
    <p:sldId id="337" r:id="rId28"/>
    <p:sldId id="338" r:id="rId29"/>
    <p:sldId id="341" r:id="rId30"/>
    <p:sldId id="342" r:id="rId31"/>
    <p:sldId id="285" r:id="rId32"/>
    <p:sldId id="274" r:id="rId33"/>
    <p:sldId id="343" r:id="rId34"/>
    <p:sldId id="28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9" autoAdjust="0"/>
    <p:restoredTop sz="94561" autoAdjust="0"/>
  </p:normalViewPr>
  <p:slideViewPr>
    <p:cSldViewPr snapToGrid="0" showGuides="1">
      <p:cViewPr varScale="1">
        <p:scale>
          <a:sx n="73" d="100"/>
          <a:sy n="73" d="100"/>
        </p:scale>
        <p:origin x="468" y="7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2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433-32A4-4AA6-BEE6-FE83388D8044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0DA5E44-8E1D-4F2F-BE15-9FB36F427DF2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2C266-146E-40DD-9553-3714E4FCD41E}"/>
              </a:ext>
            </a:extLst>
          </p:cNvPr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BF0448-C2A9-4989-8E5C-58E8D06CC1AC}"/>
              </a:ext>
            </a:extLst>
          </p:cNvPr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58C0CB9-EC48-4663-A57D-52B6BB64C11A}"/>
              </a:ext>
            </a:extLst>
          </p:cNvPr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B476D33-15A6-46E7-A15D-86FC866CCDFF}"/>
              </a:ext>
            </a:extLst>
          </p:cNvPr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7BC5362-962B-465C-9816-C98E2439075D}"/>
              </a:ext>
            </a:extLst>
          </p:cNvPr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1F1C820A-80DB-4F70-A2B3-B76429A5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34D8441D-5ACC-42AB-B892-05E61189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>
            <a:extLst>
              <a:ext uri="{FF2B5EF4-FFF2-40B4-BE49-F238E27FC236}">
                <a16:creationId xmlns:a16="http://schemas.microsoft.com/office/drawing/2014/main" id="{7AE7ED0D-1B32-4055-BD7E-C11E1593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>
            <a:extLst>
              <a:ext uri="{FF2B5EF4-FFF2-40B4-BE49-F238E27FC236}">
                <a16:creationId xmlns:a16="http://schemas.microsoft.com/office/drawing/2014/main" id="{AE41202D-A65C-4658-8915-A0231B7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: 圆角 7"/>
          <p:cNvSpPr/>
          <p:nvPr userDrawn="1"/>
        </p:nvSpPr>
        <p:spPr>
          <a:xfrm>
            <a:off x="469557" y="578594"/>
            <a:ext cx="11034584" cy="5700812"/>
          </a:xfrm>
          <a:prstGeom prst="roundRect">
            <a:avLst>
              <a:gd name="adj" fmla="val 5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3" y="406705"/>
            <a:ext cx="1237471" cy="6299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54" y="-107768"/>
            <a:ext cx="1586201" cy="15862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1433-32A4-4AA6-BEE6-FE83388D8044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transition spd="med">
    <p:pull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8446" y="290407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ln w="9525">
                  <a:noFill/>
                </a:ln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快递驿站管理系统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39765" y="3991069"/>
            <a:ext cx="2073943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汇报人：第一组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74311" y="3991069"/>
            <a:ext cx="1858661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2025-</a:t>
            </a:r>
            <a:r>
              <a:rPr lang="en-PH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248" y="1775641"/>
            <a:ext cx="1048870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基于</a:t>
            </a:r>
            <a:r>
              <a:rPr lang="en-US" altLang="zh-CN" sz="7200" b="1" dirty="0" err="1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Springboot</a:t>
            </a:r>
            <a:r>
              <a:rPr lang="en-US" altLang="zh-CN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+  ue3</a:t>
            </a:r>
            <a:endParaRPr lang="zh-CN" altLang="en-US" sz="7200" b="1" dirty="0">
              <a:gradFill>
                <a:gsLst>
                  <a:gs pos="34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E1ED"/>
                  </a:gs>
                </a:gsLst>
                <a:lin ang="5400000" scaled="1"/>
              </a:gradFill>
              <a:effectLst>
                <a:outerShdw blurRad="50800" dist="50800" dir="5400000" algn="ctr" rotWithShape="0">
                  <a:srgbClr val="8509C3"/>
                </a:out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9766" y="1328640"/>
            <a:ext cx="722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LOGISTICS EXPRESS TRANSPORTATION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93" y="2022334"/>
            <a:ext cx="5785268" cy="57852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" y="646163"/>
            <a:ext cx="2218890" cy="112947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1203" y="3551282"/>
            <a:ext cx="4256320" cy="42563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46" y="1695005"/>
            <a:ext cx="1286093" cy="65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197F1-CDF2-48D5-8ED1-F126340FB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23" y="1884071"/>
            <a:ext cx="980826" cy="102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E84F6-3886-4C57-90FF-125BE6852845}"/>
              </a:ext>
            </a:extLst>
          </p:cNvPr>
          <p:cNvSpPr/>
          <p:nvPr/>
        </p:nvSpPr>
        <p:spPr>
          <a:xfrm>
            <a:off x="1346042" y="596347"/>
            <a:ext cx="10580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P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取件码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receiver;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发件人（用户名）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快递所在的驿站名称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快递的取件状态，默认值为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false，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表示未取件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构造函数，初始化快递对象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传入的参数有快递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ID、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快递公司、取件码、发件人、收件人、驿站名称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receiver,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station)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.id = id;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.courier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courier;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.sender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sender;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.receiver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receiver;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.station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station;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默认未取件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后面全是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getter setter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789754-456C-4058-8FA3-4BEEB881A58D}"/>
              </a:ext>
            </a:extLst>
          </p:cNvPr>
          <p:cNvSpPr/>
          <p:nvPr/>
        </p:nvSpPr>
        <p:spPr>
          <a:xfrm>
            <a:off x="1480457" y="684980"/>
            <a:ext cx="949887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Station {</a:t>
            </a:r>
          </a:p>
          <a:p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 ;</a:t>
            </a:r>
            <a:r>
              <a:rPr lang="en-PH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驿站名字</a:t>
            </a:r>
            <a:endParaRPr lang="en-PH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Station(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 }</a:t>
            </a:r>
          </a:p>
          <a:p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P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377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8263-1524-7456-FD4D-680D0C0A0205}"/>
              </a:ext>
            </a:extLst>
          </p:cNvPr>
          <p:cNvSpPr txBox="1"/>
          <p:nvPr/>
        </p:nvSpPr>
        <p:spPr>
          <a:xfrm>
            <a:off x="1476670" y="612844"/>
            <a:ext cx="107153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 ,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.username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username;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.password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password;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role;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.identityCode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 }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 }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getRole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 }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. . . .</a:t>
            </a:r>
          </a:p>
        </p:txBody>
      </p:sp>
    </p:spTree>
    <p:extLst>
      <p:ext uri="{BB962C8B-B14F-4D97-AF65-F5344CB8AC3E}">
        <p14:creationId xmlns:p14="http://schemas.microsoft.com/office/powerpoint/2010/main" val="12671260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67905-FDB7-5AB9-21AF-6C40197CF70A}"/>
              </a:ext>
            </a:extLst>
          </p:cNvPr>
          <p:cNvSpPr txBox="1"/>
          <p:nvPr/>
        </p:nvSpPr>
        <p:spPr>
          <a:xfrm>
            <a:off x="1266529" y="533295"/>
            <a:ext cx="9842579" cy="658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com.example.entity.Station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jakarta.annotation.PostConstruct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stations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驿站初始化完成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stations;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exists(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stations.stream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anyMatch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().equals(name));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5947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175A5-8E5B-6FAF-DBE2-0AD155AEBFF9}"/>
              </a:ext>
            </a:extLst>
          </p:cNvPr>
          <p:cNvSpPr txBox="1"/>
          <p:nvPr/>
        </p:nvSpPr>
        <p:spPr>
          <a:xfrm>
            <a:off x="845976" y="784686"/>
            <a:ext cx="10811070" cy="270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   什么是 </a:t>
            </a:r>
            <a:r>
              <a:rPr lang="en-PH" sz="2400" b="1" i="0" dirty="0">
                <a:solidFill>
                  <a:srgbClr val="333333"/>
                </a:solidFill>
                <a:effectLst/>
                <a:latin typeface="Helvetica Neue"/>
              </a:rPr>
              <a:t>Stream？</a:t>
            </a:r>
          </a:p>
          <a:p>
            <a:pPr algn="l" latinLnBrk="1">
              <a:buNone/>
            </a:pP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Stream（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流）是一个来自数据源的元素队列并支持聚合操作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元素是特定类型的对象，形成一个队列。 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Java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中的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Stream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并不会存储元素，而是按需计算</a:t>
            </a:r>
            <a:endParaRPr lang="en-PH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数据源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 流的来源。 可以是集合，数组，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I/O channel，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产生器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generator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等。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聚合操作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 类似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语句一样的操作， 比如</a:t>
            </a:r>
            <a:r>
              <a:rPr lang="en-PH" sz="2400" b="0" i="0" dirty="0">
                <a:solidFill>
                  <a:srgbClr val="333333"/>
                </a:solidFill>
                <a:effectLst/>
                <a:latin typeface="Helvetica Neue"/>
              </a:rPr>
              <a:t>filter, map, reduce, find, match, sorted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等。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04716-C6C7-5B3F-DCD0-7239901218D0}"/>
              </a:ext>
            </a:extLst>
          </p:cNvPr>
          <p:cNvSpPr txBox="1"/>
          <p:nvPr/>
        </p:nvSpPr>
        <p:spPr>
          <a:xfrm>
            <a:off x="2075833" y="4365728"/>
            <a:ext cx="83513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+--------------------+       +------+   +------+   +---+   +-------+</a:t>
            </a:r>
          </a:p>
          <a:p>
            <a:r>
              <a:rPr lang="en-PH" dirty="0"/>
              <a:t>| stream of elements +-----&gt;  |filter+-&gt;    |sorted+-&gt;  |map+-&gt; |collect|</a:t>
            </a:r>
          </a:p>
          <a:p>
            <a:r>
              <a:rPr lang="en-PH" dirty="0"/>
              <a:t>+--------------------+       +------+   +------+   +---+   +-------+</a:t>
            </a:r>
          </a:p>
        </p:txBody>
      </p:sp>
    </p:spTree>
    <p:extLst>
      <p:ext uri="{BB962C8B-B14F-4D97-AF65-F5344CB8AC3E}">
        <p14:creationId xmlns:p14="http://schemas.microsoft.com/office/powerpoint/2010/main" val="173436118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DC076-4343-872C-E61C-B4DEA8EFBF5C}"/>
              </a:ext>
            </a:extLst>
          </p:cNvPr>
          <p:cNvSpPr txBox="1"/>
          <p:nvPr/>
        </p:nvSpPr>
        <p:spPr>
          <a:xfrm>
            <a:off x="578498" y="597158"/>
            <a:ext cx="11178073" cy="641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users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用户列表：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用户名或身份码已存在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User(username, password,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6500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9BBD7-6C72-A58B-2934-A3BBC603DBF6}"/>
              </a:ext>
            </a:extLst>
          </p:cNvPr>
          <p:cNvSpPr txBox="1"/>
          <p:nvPr/>
        </p:nvSpPr>
        <p:spPr>
          <a:xfrm>
            <a:off x="845975" y="665584"/>
            <a:ext cx="983446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(user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().equals(password))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TokenUtil.generateToken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256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45CFD-A3FF-5E1E-6697-AF4E36F01748}"/>
              </a:ext>
            </a:extLst>
          </p:cNvPr>
          <p:cNvSpPr txBox="1"/>
          <p:nvPr/>
        </p:nvSpPr>
        <p:spPr>
          <a:xfrm>
            <a:off x="1182255" y="963780"/>
            <a:ext cx="99568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什么是 </a:t>
            </a:r>
            <a:r>
              <a:rPr lang="en-US" altLang="zh-CN" sz="2400" b="1" dirty="0"/>
              <a:t>Token</a:t>
            </a:r>
            <a:r>
              <a:rPr lang="zh-CN" altLang="en-US" sz="2400" b="1" dirty="0"/>
              <a:t>？</a:t>
            </a:r>
          </a:p>
          <a:p>
            <a:pPr>
              <a:buNone/>
            </a:pPr>
            <a:r>
              <a:rPr lang="en-US" altLang="zh-CN" sz="2400" dirty="0"/>
              <a:t>Token </a:t>
            </a:r>
            <a:r>
              <a:rPr lang="zh-CN" altLang="en-US" sz="2400" dirty="0"/>
              <a:t>是一个字符串，它包含了一些关于用户的信息，并且经过加密或签名以确保其安全性和完整性。常见的 </a:t>
            </a:r>
            <a:r>
              <a:rPr lang="en-US" altLang="zh-CN" sz="2400" dirty="0"/>
              <a:t>Token </a:t>
            </a:r>
            <a:r>
              <a:rPr lang="zh-CN" altLang="en-US" sz="2400" dirty="0"/>
              <a:t>类型包括：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JWT (JSON Web Token)</a:t>
            </a:r>
            <a:r>
              <a:rPr lang="zh-CN" altLang="en-US" sz="2400" dirty="0"/>
              <a:t> ：一种开放标准 </a:t>
            </a:r>
            <a:r>
              <a:rPr lang="en-US" altLang="zh-CN" sz="2400" dirty="0"/>
              <a:t>(RFC 7519)</a:t>
            </a:r>
            <a:r>
              <a:rPr lang="zh-CN" altLang="en-US" sz="2400" dirty="0"/>
              <a:t>，用于在网络应用环境间安全地传输信息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OAuth Tokens</a:t>
            </a:r>
            <a:r>
              <a:rPr lang="zh-CN" altLang="en-US" sz="2400" dirty="0"/>
              <a:t>：用于 </a:t>
            </a:r>
            <a:r>
              <a:rPr lang="en-US" altLang="zh-CN" sz="2400" dirty="0"/>
              <a:t>OAuth </a:t>
            </a:r>
            <a:r>
              <a:rPr lang="zh-CN" altLang="en-US" sz="2400" dirty="0"/>
              <a:t>协议中的访问令牌和刷新令牌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Session Tokens</a:t>
            </a:r>
            <a:r>
              <a:rPr lang="zh-CN" altLang="en-US" sz="2400" dirty="0">
                <a:solidFill>
                  <a:srgbClr val="FF0000"/>
                </a:solidFill>
              </a:rPr>
              <a:t>：服务器生成的唯一标识符，用于跟踪用户的会话状态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Token </a:t>
            </a:r>
            <a:r>
              <a:rPr lang="zh-CN" altLang="en-US" sz="2400" b="1" dirty="0"/>
              <a:t>的主要用途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身份验证</a:t>
            </a:r>
            <a:r>
              <a:rPr lang="zh-CN" altLang="en-US" sz="2400" dirty="0"/>
              <a:t>：客户端向服务器发送请求时附带 </a:t>
            </a:r>
            <a:r>
              <a:rPr lang="en-US" altLang="zh-CN" sz="2400" dirty="0"/>
              <a:t>Token</a:t>
            </a:r>
            <a:r>
              <a:rPr lang="zh-CN" altLang="en-US" sz="2400" dirty="0"/>
              <a:t>，服务器通过验证 </a:t>
            </a:r>
            <a:r>
              <a:rPr lang="en-US" altLang="zh-CN" sz="2400" dirty="0"/>
              <a:t>Token </a:t>
            </a:r>
            <a:r>
              <a:rPr lang="zh-CN" altLang="en-US" sz="2400" dirty="0"/>
              <a:t>来确认用户的身份。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授权</a:t>
            </a:r>
            <a:r>
              <a:rPr lang="zh-CN" altLang="en-US" sz="2400" dirty="0"/>
              <a:t>：</a:t>
            </a:r>
            <a:r>
              <a:rPr lang="en-US" altLang="zh-CN" sz="2400" dirty="0"/>
              <a:t>Token </a:t>
            </a:r>
            <a:r>
              <a:rPr lang="zh-CN" altLang="en-US" sz="2400" dirty="0"/>
              <a:t>中可以包含用户的权限信息，服务器根据这些信息决定用户可以访问哪些资源。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无状态会话管理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Token </a:t>
            </a:r>
            <a:r>
              <a:rPr lang="zh-CN" altLang="en-US" sz="2400" dirty="0"/>
              <a:t>可以实现无状态的会话管理，减轻服务器的负担。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6479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BD4DC-6219-F325-C0E8-9266949D585F}"/>
              </a:ext>
            </a:extLst>
          </p:cNvPr>
          <p:cNvSpPr txBox="1"/>
          <p:nvPr/>
        </p:nvSpPr>
        <p:spPr>
          <a:xfrm>
            <a:off x="1403925" y="588748"/>
            <a:ext cx="1171170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com.example.util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java.util.HashMap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java.util.Map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java.util.UUID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generateToken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UUID.randomUUID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tokenMap.put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(token, username);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token)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tokenMap.get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(token);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559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6D660-7D17-BA11-A838-C7CFCEF12639}"/>
              </a:ext>
            </a:extLst>
          </p:cNvPr>
          <p:cNvSpPr txBox="1"/>
          <p:nvPr/>
        </p:nvSpPr>
        <p:spPr>
          <a:xfrm>
            <a:off x="1113454" y="717857"/>
            <a:ext cx="101793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PH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P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47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19414" y="715822"/>
            <a:ext cx="255317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1136" y="1836749"/>
            <a:ext cx="24497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en-US" altLang="zh-CN" sz="28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CONTENTS</a:t>
            </a:r>
            <a:endParaRPr lang="zh-CN" altLang="en-US" sz="2800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58610" y="2455814"/>
            <a:ext cx="4460677" cy="1015663"/>
            <a:chOff x="2439800" y="2415024"/>
            <a:chExt cx="3742871" cy="852224"/>
          </a:xfrm>
        </p:grpSpPr>
        <p:sp>
          <p:nvSpPr>
            <p:cNvPr id="22" name="文本框 21"/>
            <p:cNvSpPr txBox="1"/>
            <p:nvPr/>
          </p:nvSpPr>
          <p:spPr>
            <a:xfrm>
              <a:off x="2439800" y="2415024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01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64825" y="2556629"/>
              <a:ext cx="2617846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项目背景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12598" y="3606301"/>
            <a:ext cx="4506689" cy="1015663"/>
            <a:chOff x="2401192" y="2398357"/>
            <a:chExt cx="3781478" cy="852224"/>
          </a:xfrm>
        </p:grpSpPr>
        <p:sp>
          <p:nvSpPr>
            <p:cNvPr id="26" name="文本框 25"/>
            <p:cNvSpPr txBox="1"/>
            <p:nvPr/>
          </p:nvSpPr>
          <p:spPr>
            <a:xfrm>
              <a:off x="2401192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03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64825" y="2556629"/>
              <a:ext cx="2617845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业务实现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2810" y="2461129"/>
            <a:ext cx="4497044" cy="1015663"/>
            <a:chOff x="2362699" y="2419483"/>
            <a:chExt cx="3773385" cy="852224"/>
          </a:xfrm>
        </p:grpSpPr>
        <p:sp>
          <p:nvSpPr>
            <p:cNvPr id="29" name="文本框 28"/>
            <p:cNvSpPr txBox="1"/>
            <p:nvPr/>
          </p:nvSpPr>
          <p:spPr>
            <a:xfrm>
              <a:off x="2362699" y="2419483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02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功能介绍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82810" y="3606301"/>
            <a:ext cx="4497044" cy="1015663"/>
            <a:chOff x="2362699" y="2398357"/>
            <a:chExt cx="3773385" cy="852224"/>
          </a:xfrm>
        </p:grpSpPr>
        <p:sp>
          <p:nvSpPr>
            <p:cNvPr id="32" name="文本框 31"/>
            <p:cNvSpPr txBox="1"/>
            <p:nvPr/>
          </p:nvSpPr>
          <p:spPr>
            <a:xfrm>
              <a:off x="2362699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04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未来工作计划</a:t>
              </a:r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C5D878EE-231F-49EF-9D00-B9DF2D89D2EF}"/>
              </a:ext>
            </a:extLst>
          </p:cNvPr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http://www.1ppt.com/hangye/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8F381-F081-A6EF-6D6A-1B81295AA13A}"/>
              </a:ext>
            </a:extLst>
          </p:cNvPr>
          <p:cNvSpPr txBox="1"/>
          <p:nvPr/>
        </p:nvSpPr>
        <p:spPr>
          <a:xfrm>
            <a:off x="1285549" y="538199"/>
            <a:ext cx="1120107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getIdentityCodeByUsername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getIdentityCode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getAllUsers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&lt;&gt;(users);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PH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(username))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01495327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92CC3-01DD-3A35-E9BB-4DF5E9361EBA}"/>
              </a:ext>
            </a:extLst>
          </p:cNvPr>
          <p:cNvSpPr txBox="1"/>
          <p:nvPr/>
        </p:nvSpPr>
        <p:spPr>
          <a:xfrm>
            <a:off x="1369967" y="1168181"/>
            <a:ext cx="989021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(user 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username 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不存在！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getRole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管理员用户无法删除！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  }</a:t>
            </a:r>
          </a:p>
          <a:p>
            <a:pPr>
              <a:buNone/>
            </a:pPr>
            <a:b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(user);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PH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删除用户成功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PH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88988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2C3D1-0083-F00D-54A9-9DB3AF9BA4B0}"/>
              </a:ext>
            </a:extLst>
          </p:cNvPr>
          <p:cNvSpPr txBox="1"/>
          <p:nvPr/>
        </p:nvSpPr>
        <p:spPr>
          <a:xfrm>
            <a:off x="1274618" y="751344"/>
            <a:ext cx="1022465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"JDX123456790"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京东快递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"1-1-4154"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"6935941203408"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顺丰快递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"1-9-1981"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快递初始化完成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addPackage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pkg) {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(pkg);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pkg.getSender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-&gt; "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pkg.getReceiver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快递：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pkg.getId</a:t>
            </a: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59132673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239A5-A484-25C6-044E-6FB91F0B81B0}"/>
              </a:ext>
            </a:extLst>
          </p:cNvPr>
          <p:cNvSpPr txBox="1"/>
          <p:nvPr/>
        </p:nvSpPr>
        <p:spPr>
          <a:xfrm>
            <a:off x="563419" y="671691"/>
            <a:ext cx="117486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().equals(username))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pickup(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().equals(id)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 &amp;&amp; 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().equals(code))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p.setPickedUp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取走了包裹：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9630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341EA-10C6-BEFC-8C94-3FD3EC4AEC72}"/>
              </a:ext>
            </a:extLst>
          </p:cNvPr>
          <p:cNvSpPr txBox="1"/>
          <p:nvPr/>
        </p:nvSpPr>
        <p:spPr>
          <a:xfrm>
            <a:off x="840511" y="607094"/>
            <a:ext cx="129401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this::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).start();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请选择操作：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查看我的快递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choice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377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3B9BE-7F9A-7B79-8BD0-736D3BDF3587}"/>
              </a:ext>
            </a:extLst>
          </p:cNvPr>
          <p:cNvSpPr txBox="1"/>
          <p:nvPr/>
        </p:nvSpPr>
        <p:spPr>
          <a:xfrm>
            <a:off x="1699491" y="808979"/>
            <a:ext cx="11277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(choice)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退出系统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无效选项，请重新输入！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altLang="zh-C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注意 </a:t>
            </a:r>
            <a:r>
              <a:rPr lang="en-US" altLang="zh-CN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JAVA8</a:t>
            </a: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不支持上述语法特性</a:t>
            </a:r>
            <a:endParaRPr lang="en-US" altLang="zh-CN" sz="3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7257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ED20B-736A-93AC-3A3E-57D623474FE7}"/>
              </a:ext>
            </a:extLst>
          </p:cNvPr>
          <p:cNvSpPr txBox="1"/>
          <p:nvPr/>
        </p:nvSpPr>
        <p:spPr>
          <a:xfrm>
            <a:off x="1071418" y="751344"/>
            <a:ext cx="111205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userService.login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password);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登录成功，欢迎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登录失败，用户名或密码错误！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}  }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请输入身份码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userService.register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password,identityCode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用户名已存在！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} }</a:t>
            </a:r>
          </a:p>
        </p:txBody>
      </p:sp>
    </p:spTree>
    <p:extLst>
      <p:ext uri="{BB962C8B-B14F-4D97-AF65-F5344CB8AC3E}">
        <p14:creationId xmlns:p14="http://schemas.microsoft.com/office/powerpoint/2010/main" val="196931343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34D4E-9EFE-36D8-3884-8DE009933D5C}"/>
              </a:ext>
            </a:extLst>
          </p:cNvPr>
          <p:cNvSpPr txBox="1"/>
          <p:nvPr/>
        </p:nvSpPr>
        <p:spPr>
          <a:xfrm>
            <a:off x="1219199" y="556994"/>
            <a:ext cx="107603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packages.isEmpty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您没有收到任何快递！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您的快递：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ID: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状态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已取件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未取件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15227080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07C83-6295-E73B-191C-C725626A167D}"/>
              </a:ext>
            </a:extLst>
          </p:cNvPr>
          <p:cNvSpPr txBox="1"/>
          <p:nvPr/>
        </p:nvSpPr>
        <p:spPr>
          <a:xfrm>
            <a:off x="1283855" y="609816"/>
            <a:ext cx="10741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sender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请输入快递公司：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courier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请输入收件人用户名：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receiver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请输入驿站名称：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stationService.exists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(station))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无效的驿站名称！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(id, courier,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sender, receiver, station);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packageService.addPackage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3581254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3AFE-08F0-1DFF-52F0-8D3FC086E082}"/>
              </a:ext>
            </a:extLst>
          </p:cNvPr>
          <p:cNvSpPr txBox="1"/>
          <p:nvPr/>
        </p:nvSpPr>
        <p:spPr>
          <a:xfrm>
            <a:off x="905164" y="690348"/>
            <a:ext cx="122012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packageService.pickup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id, code);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取件失败，检查快递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和取件码是否正确！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1117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ONE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项目背景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656" y="1543752"/>
            <a:ext cx="626072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FOUR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未来工作计划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30996" y="2148589"/>
            <a:ext cx="2448393" cy="3357796"/>
            <a:chOff x="3421088" y="2148589"/>
            <a:chExt cx="2448393" cy="3357796"/>
          </a:xfrm>
        </p:grpSpPr>
        <p:sp>
          <p:nvSpPr>
            <p:cNvPr id="7" name="矩形: 圆角 6"/>
            <p:cNvSpPr/>
            <p:nvPr/>
          </p:nvSpPr>
          <p:spPr>
            <a:xfrm>
              <a:off x="3421088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4039992" y="332620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完善功能</a:t>
              </a:r>
            </a:p>
          </p:txBody>
        </p:sp>
        <p:sp>
          <p:nvSpPr>
            <p:cNvPr id="17" name="文本框 16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3507019" y="3777609"/>
              <a:ext cx="2276532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AutoShape 112"/>
            <p:cNvSpPr/>
            <p:nvPr/>
          </p:nvSpPr>
          <p:spPr bwMode="auto">
            <a:xfrm>
              <a:off x="4322649" y="2611201"/>
              <a:ext cx="645271" cy="64242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5649" y="2148589"/>
            <a:ext cx="2448393" cy="3357796"/>
            <a:chOff x="519659" y="2148589"/>
            <a:chExt cx="2448393" cy="3357796"/>
          </a:xfrm>
        </p:grpSpPr>
        <p:sp>
          <p:nvSpPr>
            <p:cNvPr id="5" name="矩形: 圆角 2"/>
            <p:cNvSpPr/>
            <p:nvPr/>
          </p:nvSpPr>
          <p:spPr>
            <a:xfrm>
              <a:off x="519659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1138560" y="3326204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用数据库</a:t>
              </a:r>
            </a:p>
          </p:txBody>
        </p:sp>
        <p:sp>
          <p:nvSpPr>
            <p:cNvPr id="14" name="文本框 1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605589" y="3777609"/>
              <a:ext cx="227653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JPA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522884" y="2610303"/>
              <a:ext cx="441943" cy="64422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  <p:sp>
            <p:nvSpPr>
              <p:cNvPr id="2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4521765" y="838236"/>
            <a:ext cx="3148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8509C3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末来计划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17" y="718457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1E00A-40D5-55FC-3459-E52FDA03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88" y="1305508"/>
            <a:ext cx="4246984" cy="4246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E48D6-456D-D178-ED7D-D8D5AC31A2DF}"/>
              </a:ext>
            </a:extLst>
          </p:cNvPr>
          <p:cNvSpPr txBox="1"/>
          <p:nvPr/>
        </p:nvSpPr>
        <p:spPr>
          <a:xfrm>
            <a:off x="864638" y="1305508"/>
            <a:ext cx="58751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本项目已在</a:t>
            </a:r>
            <a:r>
              <a:rPr lang="en-US" altLang="zh-CN" sz="3600" dirty="0" err="1"/>
              <a:t>Github</a:t>
            </a:r>
            <a:r>
              <a:rPr lang="zh-CN" altLang="en-US" sz="3600" dirty="0"/>
              <a:t>开源 </a:t>
            </a:r>
            <a:endParaRPr lang="en-PH" altLang="zh-CN" sz="3600" dirty="0"/>
          </a:p>
          <a:p>
            <a:endParaRPr lang="en-PH" altLang="zh-CN" sz="3600" dirty="0"/>
          </a:p>
          <a:p>
            <a:endParaRPr lang="en-PH" altLang="zh-CN" sz="3600" dirty="0"/>
          </a:p>
          <a:p>
            <a:r>
              <a:rPr lang="zh-CN" altLang="en-US" sz="3600" dirty="0"/>
              <a:t>项目地址 </a:t>
            </a:r>
            <a:r>
              <a:rPr lang="en-PH" altLang="zh-CN" sz="2800" dirty="0">
                <a:solidFill>
                  <a:schemeClr val="accent1"/>
                </a:solidFill>
              </a:rPr>
              <a:t>https://github.com/m212111/cainiao</a:t>
            </a:r>
            <a:endParaRPr lang="en-PH" sz="3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0FF49-9E01-8A67-8769-21C9AD144C8A}"/>
              </a:ext>
            </a:extLst>
          </p:cNvPr>
          <p:cNvSpPr txBox="1"/>
          <p:nvPr/>
        </p:nvSpPr>
        <p:spPr>
          <a:xfrm>
            <a:off x="754226" y="454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</a:t>
            </a:r>
            <a:r>
              <a:rPr lang="en-PH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打不开怎么办</a:t>
            </a:r>
            <a:r>
              <a:rPr lang="en-PH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E5785-4A30-E04C-23A0-981CF7FAD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6" y="4918397"/>
            <a:ext cx="2108717" cy="1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0521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8446" y="2244356"/>
            <a:ext cx="796289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请老师批评指正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3608172" y="578594"/>
            <a:ext cx="1128069" cy="478932"/>
          </a:xfrm>
          <a:prstGeom prst="cloud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10332757" y="1263927"/>
            <a:ext cx="714184" cy="3032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20577" y="2061912"/>
            <a:ext cx="4304063" cy="3743352"/>
            <a:chOff x="1620577" y="2061912"/>
            <a:chExt cx="4304063" cy="3743352"/>
          </a:xfrm>
        </p:grpSpPr>
        <p:sp>
          <p:nvSpPr>
            <p:cNvPr id="7" name="矩形 6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9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20207" y="2219842"/>
              <a:ext cx="16257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网购的大背景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1620577" y="2970046"/>
              <a:ext cx="42179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大家在学校都爱网购，但快递不会送货到寝，菜鸟驿站便应运而生</a:t>
              </a:r>
              <a:r>
                <a:rPr lang="zh-CN" altLang="en-US" sz="3200" b="1" kern="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4" y="1484567"/>
            <a:ext cx="4834142" cy="4834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9CC9A5-39F8-41FF-90A9-C9E8029A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99" y="1484567"/>
            <a:ext cx="2741685" cy="9619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TWO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功能介绍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9A78E-6AC9-2CAF-6655-3AC2C9F132E5}"/>
              </a:ext>
            </a:extLst>
          </p:cNvPr>
          <p:cNvSpPr txBox="1"/>
          <p:nvPr/>
        </p:nvSpPr>
        <p:spPr>
          <a:xfrm>
            <a:off x="4650094" y="1394392"/>
            <a:ext cx="89068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前端功能（</a:t>
            </a:r>
            <a:r>
              <a:rPr lang="en-US" altLang="zh-CN" sz="2400" b="1" dirty="0"/>
              <a:t>Vue 3 + Element Plus + </a:t>
            </a:r>
            <a:r>
              <a:rPr lang="en-US" altLang="zh-CN" sz="2400" b="1" dirty="0" err="1"/>
              <a:t>Pinia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📋 </a:t>
            </a:r>
            <a:r>
              <a:rPr lang="zh-CN" altLang="en-US" sz="2400" b="1" dirty="0"/>
              <a:t>用户登录与注册界面</a:t>
            </a:r>
            <a:r>
              <a:rPr lang="zh-CN" altLang="en-US" sz="2400" dirty="0"/>
              <a:t>：</a:t>
            </a:r>
            <a:endParaRPr lang="en-PH" altLang="zh-CN" sz="2400" dirty="0"/>
          </a:p>
          <a:p>
            <a:r>
              <a:rPr lang="zh-CN" altLang="en-US" sz="2400" dirty="0"/>
              <a:t>简单表单交互，便于快递员登录系统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🏠 </a:t>
            </a:r>
            <a:r>
              <a:rPr lang="zh-CN" altLang="en-US" sz="2400" b="1" dirty="0"/>
              <a:t>主操作界面（仿菜鸟风格）</a:t>
            </a:r>
            <a:endParaRPr lang="en-PH" altLang="zh-CN" sz="2400" dirty="0"/>
          </a:p>
          <a:p>
            <a:r>
              <a:rPr lang="zh-CN" altLang="en-US" sz="2400" dirty="0"/>
              <a:t>支持包裹录入、出库、扫码取件等功能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📷 </a:t>
            </a:r>
            <a:r>
              <a:rPr lang="zh-CN" altLang="en-US" sz="2400" b="1" dirty="0"/>
              <a:t>驿站扫码机器模仿页面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自动识别快递条形码与身份码（ </a:t>
            </a:r>
            <a:r>
              <a:rPr lang="en-US" altLang="zh-CN" sz="2400" dirty="0"/>
              <a:t>SFM </a:t>
            </a:r>
            <a:r>
              <a:rPr lang="zh-CN" altLang="en-US" sz="2400" dirty="0"/>
              <a:t>开头）</a:t>
            </a:r>
          </a:p>
          <a:p>
            <a:pPr lvl="1"/>
            <a:r>
              <a:rPr lang="zh-CN" altLang="en-US" sz="2400" dirty="0"/>
              <a:t>实时反馈扫描状态</a:t>
            </a:r>
          </a:p>
          <a:p>
            <a:pPr lvl="1"/>
            <a:r>
              <a:rPr lang="zh-CN" altLang="en-US" sz="2400" dirty="0"/>
              <a:t>成功匹配后向后端提交请求验证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A6456-502B-00BB-3873-DB0EA85C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229519"/>
            <a:ext cx="4400169" cy="62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3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596D-58C2-D900-132B-1E927D0F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D15C6-5037-F5D0-4804-F2331F9F6340}"/>
              </a:ext>
            </a:extLst>
          </p:cNvPr>
          <p:cNvSpPr txBox="1"/>
          <p:nvPr/>
        </p:nvSpPr>
        <p:spPr>
          <a:xfrm>
            <a:off x="4650094" y="1394392"/>
            <a:ext cx="8906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🧰 后端功能（</a:t>
            </a:r>
            <a:r>
              <a:rPr lang="en-US" altLang="zh-CN" sz="2400" b="1" dirty="0"/>
              <a:t>Java24 + Spring Boot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✅ 用户管理：</a:t>
            </a:r>
          </a:p>
          <a:p>
            <a:pPr lvl="1"/>
            <a:r>
              <a:rPr lang="zh-CN" altLang="en-US" sz="2400" dirty="0"/>
              <a:t>支持注册用户、通过身份证查找用户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📦 快递包裹管理：</a:t>
            </a:r>
          </a:p>
          <a:p>
            <a:pPr lvl="1"/>
            <a:r>
              <a:rPr lang="zh-CN" altLang="en-US" sz="2400" dirty="0"/>
              <a:t>快递录入、绑定用户身份码</a:t>
            </a:r>
          </a:p>
          <a:p>
            <a:pPr lvl="1"/>
            <a:r>
              <a:rPr lang="zh-CN" altLang="en-US" sz="2400" dirty="0"/>
              <a:t>支持通过身份证或快递码快速查找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🔐 取件验证：</a:t>
            </a:r>
          </a:p>
          <a:p>
            <a:pPr lvl="1"/>
            <a:r>
              <a:rPr lang="zh-CN" altLang="en-US" sz="2400" dirty="0"/>
              <a:t>扫码出库接口，匹配身份码与快递码</a:t>
            </a:r>
          </a:p>
          <a:p>
            <a:pPr lvl="1"/>
            <a:r>
              <a:rPr lang="zh-CN" altLang="en-US" sz="2400" dirty="0"/>
              <a:t>返回出库成功或失败提示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C85D9-4672-16C0-B1DE-1EE0EA42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7" y="162885"/>
            <a:ext cx="3743071" cy="65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23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33B51-6648-A687-5B45-9674BFD22D4F}"/>
              </a:ext>
            </a:extLst>
          </p:cNvPr>
          <p:cNvSpPr txBox="1"/>
          <p:nvPr/>
        </p:nvSpPr>
        <p:spPr>
          <a:xfrm>
            <a:off x="1492898" y="861746"/>
            <a:ext cx="9007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</a:t>
            </a:r>
            <a:endParaRPr lang="en-PH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后端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马子杰 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包裹实现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PH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张雨聪 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控制台实现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PH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田治源 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快递驿站实现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wzy</a:t>
            </a:r>
            <a:r>
              <a:rPr lang="en-PH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 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接口）</a:t>
            </a:r>
            <a:endParaRPr lang="en-PH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 </a:t>
            </a:r>
            <a:r>
              <a:rPr lang="en-PH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wzy</a:t>
            </a:r>
            <a:endParaRPr lang="en-PH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4503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82E3-0492-EA44-D56C-8D25DD27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CC827F-5E66-52BD-FFE5-413BD4A09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AB2A94-5A65-3EA5-0524-73D52250EC48}"/>
              </a:ext>
            </a:extLst>
          </p:cNvPr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THREE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F8B7D4-3B9E-8B11-303A-C187D0A5FBD7}"/>
              </a:ext>
            </a:extLst>
          </p:cNvPr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业务实现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53202-B5A7-07FA-AD45-06D7FF4D5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110AB-6BC7-2EE9-44BB-AAC66C964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" y="5431300"/>
            <a:ext cx="5135513" cy="13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NjBhNDhiMGZkNGQzYTdiNDU4OTZkMTE3YjBiODQ2Yzg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240</TotalTime>
  <Words>3641</Words>
  <Application>Microsoft Office PowerPoint</Application>
  <PresentationFormat>Widescreen</PresentationFormat>
  <Paragraphs>363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Helvetica Neue</vt:lpstr>
      <vt:lpstr>Microsoft YaHei</vt:lpstr>
      <vt:lpstr>Microsoft YaHei</vt:lpstr>
      <vt:lpstr>钉钉进步体</vt:lpstr>
      <vt:lpstr>Arial</vt:lpstr>
      <vt:lpstr>Calibri</vt:lpstr>
      <vt:lpstr>Consolas</vt:lpstr>
      <vt:lpstr>第一PPT，www.1ppt.com</vt:lpstr>
      <vt:lpstr>第一PPT，www.1ppt.com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快递物流</dc:title>
  <dc:creator>第一PPT</dc:creator>
  <cp:keywords>www.1ppt.com</cp:keywords>
  <dc:description>www.1ppt.com</dc:description>
  <cp:lastModifiedBy>Administrator</cp:lastModifiedBy>
  <cp:revision>59</cp:revision>
  <dcterms:created xsi:type="dcterms:W3CDTF">2023-07-06T12:23:00Z</dcterms:created>
  <dcterms:modified xsi:type="dcterms:W3CDTF">2025-05-06T05:58:51Z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DB6BB3AF284C4589BFDE094909686022_12</vt:lpwstr>
  </property>
  <property fmtid="{D5CDD505-2E9C-101B-9397-08002B2CF9AE}" pid="3" name="KSOProductBuildVer">
    <vt:lpwstr>2052-12.1.0.17133</vt:lpwstr>
  </property>
</Properties>
</file>