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</p:sldMasterIdLst>
  <p:notesMasterIdLst>
    <p:notesMasterId r:id="rId32"/>
  </p:notesMasterIdLst>
  <p:handoutMasterIdLst>
    <p:handoutMasterId r:id="rId33"/>
  </p:handoutMasterIdLst>
  <p:sldIdLst>
    <p:sldId id="256" r:id="rId3"/>
    <p:sldId id="258" r:id="rId4"/>
    <p:sldId id="260" r:id="rId5"/>
    <p:sldId id="267" r:id="rId6"/>
    <p:sldId id="283" r:id="rId7"/>
    <p:sldId id="326" r:id="rId8"/>
    <p:sldId id="327" r:id="rId9"/>
    <p:sldId id="325" r:id="rId10"/>
    <p:sldId id="271" r:id="rId11"/>
    <p:sldId id="321" r:id="rId12"/>
    <p:sldId id="324" r:id="rId13"/>
    <p:sldId id="328" r:id="rId14"/>
    <p:sldId id="329" r:id="rId15"/>
    <p:sldId id="330" r:id="rId16"/>
    <p:sldId id="339" r:id="rId17"/>
    <p:sldId id="34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41" r:id="rId27"/>
    <p:sldId id="342" r:id="rId28"/>
    <p:sldId id="285" r:id="rId29"/>
    <p:sldId id="274" r:id="rId30"/>
    <p:sldId id="286" r:id="rId31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39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350" y="63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219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422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模板来自于： 第一</a:t>
            </a:r>
            <a:r>
              <a:rPr lang="en-US" altLang="zh-CN" dirty="0"/>
              <a:t>PPT https://www.1ppt.com/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7429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1433-32A4-4AA6-BEE6-FE83388D8044}" type="datetimeFigureOut">
              <a:rPr lang="zh-CN" altLang="en-US" smtClean="0"/>
              <a:t>2025/5/4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77E32-0341-4E28-8C77-809EEACC55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0DA5E44-8E1D-4F2F-BE15-9FB36F427DF2}" type="datetimeFigureOut">
              <a:rPr lang="zh-CN" altLang="en-US" smtClean="0"/>
              <a:t>2025/5/4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zh-CN" alt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42C266-146E-40DD-9553-3714E4FCD41E}"/>
              </a:ext>
            </a:extLst>
          </p:cNvPr>
          <p:cNvSpPr txBox="1"/>
          <p:nvPr/>
        </p:nvSpPr>
        <p:spPr>
          <a:xfrm>
            <a:off x="2965031" y="3367444"/>
            <a:ext cx="453650" cy="13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8ABF0448-C2A9-4989-8E5C-58E8D06CC1AC}"/>
              </a:ext>
            </a:extLst>
          </p:cNvPr>
          <p:cNvSpPr txBox="1"/>
          <p:nvPr/>
        </p:nvSpPr>
        <p:spPr>
          <a:xfrm>
            <a:off x="7509627" y="2215277"/>
            <a:ext cx="540060" cy="13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58C0CB9-EC48-4663-A57D-52B6BB64C11A}"/>
              </a:ext>
            </a:extLst>
          </p:cNvPr>
          <p:cNvSpPr txBox="1"/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91440" tIns="45720" rIns="91440" bIns="45720"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  <a:sym typeface="Wingdings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9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8B476D33-15A6-46E7-A15D-86FC866CCDFF}"/>
              </a:ext>
            </a:extLst>
          </p:cNvPr>
          <p:cNvSpPr txBox="1"/>
          <p:nvPr/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91440" tIns="45720" rIns="91440" bIns="45720"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4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/>
              </a:defRPr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0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/>
              </a:defRPr>
            </a:lvl2pPr>
            <a:lvl3pPr marL="9144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8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/>
              </a:defRPr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/>
              </a:defRPr>
            </a:lvl4pPr>
            <a:lvl5pPr marL="18288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/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E7BC5362-962B-465C-9816-C98E2439075D}"/>
              </a:ext>
            </a:extLst>
          </p:cNvPr>
          <p:cNvSpPr txBox="1"/>
          <p:nvPr/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91440" tIns="45720" rIns="91440" bIns="45720"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2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20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/>
              </a:defRPr>
            </a:lvl5pPr>
            <a:lvl6pPr marL="25146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/>
              </a:defRPr>
            </a:lvl6pPr>
            <a:lvl7pPr marL="2971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/>
              </a:defRPr>
            </a:lvl7pPr>
            <a:lvl8pPr marL="3429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/>
              </a:defRPr>
            </a:lvl8pPr>
            <a:lvl9pPr marL="3886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/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" name="文本占位符 4">
            <a:extLst>
              <a:ext uri="{FF2B5EF4-FFF2-40B4-BE49-F238E27FC236}">
                <a16:creationId xmlns:a16="http://schemas.microsoft.com/office/drawing/2014/main" id="{1F1C820A-80DB-4F70-A2B3-B76429A53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5">
            <a:extLst>
              <a:ext uri="{FF2B5EF4-FFF2-40B4-BE49-F238E27FC236}">
                <a16:creationId xmlns:a16="http://schemas.microsoft.com/office/drawing/2014/main" id="{34D8441D-5ACC-42AB-B892-05E611893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2" name="页脚占位符 7">
            <a:extLst>
              <a:ext uri="{FF2B5EF4-FFF2-40B4-BE49-F238E27FC236}">
                <a16:creationId xmlns:a16="http://schemas.microsoft.com/office/drawing/2014/main" id="{7AE7ED0D-1B32-4055-BD7E-C11E1593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8">
            <a:extLst>
              <a:ext uri="{FF2B5EF4-FFF2-40B4-BE49-F238E27FC236}">
                <a16:creationId xmlns:a16="http://schemas.microsoft.com/office/drawing/2014/main" id="{AE41202D-A65C-4658-8915-A0231B7C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9B957CC-A438-4D82-B305-2291493474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: 圆角 7"/>
          <p:cNvSpPr/>
          <p:nvPr userDrawn="1"/>
        </p:nvSpPr>
        <p:spPr>
          <a:xfrm>
            <a:off x="469557" y="578594"/>
            <a:ext cx="11034584" cy="5700812"/>
          </a:xfrm>
          <a:prstGeom prst="roundRect">
            <a:avLst>
              <a:gd name="adj" fmla="val 53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13" y="406705"/>
            <a:ext cx="1237471" cy="6299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154" y="-107768"/>
            <a:ext cx="1586201" cy="1586201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21433-32A4-4AA6-BEE6-FE83388D8044}" type="datetimeFigureOut">
              <a:rPr lang="zh-CN" altLang="en-US" smtClean="0"/>
              <a:t>2025/5/4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77E32-0341-4E28-8C77-809EEACC55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</p:sldLayoutIdLst>
  <p:transition spd="med">
    <p:pull/>
  </p:transition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E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768446" y="2904075"/>
            <a:ext cx="60980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dirty="0">
                <a:ln w="9525">
                  <a:noFill/>
                </a:ln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快递驿站管理系统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039765" y="3991069"/>
            <a:ext cx="2073943" cy="346234"/>
          </a:xfrm>
          <a:prstGeom prst="roundRect">
            <a:avLst>
              <a:gd name="adj" fmla="val 50000"/>
            </a:avLst>
          </a:prstGeom>
          <a:solidFill>
            <a:srgbClr val="8509C3"/>
          </a:solidFill>
        </p:spPr>
        <p:txBody>
          <a:bodyPr wrap="square" tIns="0" bIns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汇报人：第一组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274311" y="3991069"/>
            <a:ext cx="1858661" cy="346234"/>
          </a:xfrm>
          <a:prstGeom prst="roundRect">
            <a:avLst>
              <a:gd name="adj" fmla="val 50000"/>
            </a:avLst>
          </a:prstGeom>
          <a:solidFill>
            <a:srgbClr val="8509C3"/>
          </a:solidFill>
        </p:spPr>
        <p:txBody>
          <a:bodyPr wrap="square" tIns="0" bIns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时间：</a:t>
            </a:r>
            <a:r>
              <a:rPr lang="en-US" altLang="zh-CN" sz="16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2025-</a:t>
            </a:r>
            <a:r>
              <a:rPr lang="en-PH" altLang="zh-CN" sz="16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5</a:t>
            </a:r>
            <a:endParaRPr lang="zh-CN" altLang="en-US" sz="1600" dirty="0">
              <a:solidFill>
                <a:schemeClr val="bg1"/>
              </a:solidFill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2248" y="1775641"/>
            <a:ext cx="1048870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7200" b="1" dirty="0">
                <a:gradFill>
                  <a:gsLst>
                    <a:gs pos="34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E1ED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rgbClr val="8509C3"/>
                  </a:outerShdw>
                </a:effectLst>
                <a:latin typeface="钉钉进步体" panose="00020600040101010101" pitchFamily="18" charset="-122"/>
                <a:ea typeface="钉钉进步体" panose="00020600040101010101" pitchFamily="18" charset="-122"/>
              </a:rPr>
              <a:t>基于</a:t>
            </a:r>
            <a:r>
              <a:rPr lang="en-US" altLang="zh-CN" sz="7200" b="1" dirty="0" err="1">
                <a:gradFill>
                  <a:gsLst>
                    <a:gs pos="34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E1ED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rgbClr val="8509C3"/>
                  </a:outerShdw>
                </a:effectLst>
                <a:latin typeface="钉钉进步体" panose="00020600040101010101" pitchFamily="18" charset="-122"/>
                <a:ea typeface="钉钉进步体" panose="00020600040101010101" pitchFamily="18" charset="-122"/>
              </a:rPr>
              <a:t>Springboot</a:t>
            </a:r>
            <a:r>
              <a:rPr lang="en-US" altLang="zh-CN" sz="7200" b="1" dirty="0">
                <a:gradFill>
                  <a:gsLst>
                    <a:gs pos="34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E1ED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rgbClr val="8509C3"/>
                  </a:outerShdw>
                </a:effectLst>
                <a:latin typeface="钉钉进步体" panose="00020600040101010101" pitchFamily="18" charset="-122"/>
                <a:ea typeface="钉钉进步体" panose="00020600040101010101" pitchFamily="18" charset="-122"/>
              </a:rPr>
              <a:t>+  ue3</a:t>
            </a:r>
            <a:endParaRPr lang="zh-CN" altLang="en-US" sz="7200" b="1" dirty="0">
              <a:gradFill>
                <a:gsLst>
                  <a:gs pos="34000">
                    <a:schemeClr val="accent1">
                      <a:lumMod val="5000"/>
                      <a:lumOff val="95000"/>
                    </a:schemeClr>
                  </a:gs>
                  <a:gs pos="100000">
                    <a:srgbClr val="FFE1ED"/>
                  </a:gs>
                </a:gsLst>
                <a:lin ang="5400000" scaled="1"/>
              </a:gradFill>
              <a:effectLst>
                <a:outerShdw blurRad="50800" dist="50800" dir="5400000" algn="ctr" rotWithShape="0">
                  <a:srgbClr val="8509C3"/>
                </a:outerShdw>
              </a:effectLst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39766" y="1328640"/>
            <a:ext cx="7227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LOGISTICS EXPRESS TRANSPORTATION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393" y="2022334"/>
            <a:ext cx="5785268" cy="5785268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56" y="646163"/>
            <a:ext cx="2218890" cy="1129478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21203" y="3551282"/>
            <a:ext cx="4256320" cy="425632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546" y="1695005"/>
            <a:ext cx="1286093" cy="6546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2197F1-CDF2-48D5-8ED1-F126340FBF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523" y="1884071"/>
            <a:ext cx="980826" cy="10200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D789754-456C-4058-8FA3-4BEEB881A58D}"/>
              </a:ext>
            </a:extLst>
          </p:cNvPr>
          <p:cNvSpPr/>
          <p:nvPr/>
        </p:nvSpPr>
        <p:spPr>
          <a:xfrm>
            <a:off x="1480457" y="684980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package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dirty="0" err="1">
                <a:solidFill>
                  <a:srgbClr val="000000"/>
                </a:solidFill>
                <a:latin typeface="Consolas" panose="020B0609020204030204" pitchFamily="49" charset="0"/>
              </a:rPr>
              <a:t>com.example.entity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Station {</a:t>
            </a:r>
          </a:p>
          <a:p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name; ;</a:t>
            </a:r>
            <a:r>
              <a:rPr lang="en-PH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驿站名字</a:t>
            </a:r>
            <a:endParaRPr lang="en-PH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Station(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name) {</a:t>
            </a:r>
          </a:p>
          <a:p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.name = name;</a:t>
            </a:r>
          </a:p>
          <a:p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name; }</a:t>
            </a:r>
          </a:p>
          <a:p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P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413775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18263-1524-7456-FD4D-680D0C0A0205}"/>
              </a:ext>
            </a:extLst>
          </p:cNvPr>
          <p:cNvSpPr txBox="1"/>
          <p:nvPr/>
        </p:nvSpPr>
        <p:spPr>
          <a:xfrm>
            <a:off x="1476670" y="612844"/>
            <a:ext cx="1071533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package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dirty="0" err="1">
                <a:solidFill>
                  <a:srgbClr val="000000"/>
                </a:solidFill>
                <a:latin typeface="Consolas" panose="020B0609020204030204" pitchFamily="49" charset="0"/>
              </a:rPr>
              <a:t>com.example.entity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password;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role;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identityCode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username,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password,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role ,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identityCode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.username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username;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.password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password;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.role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role;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.identityCode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identityCode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getUsername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username; }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getPassword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password; }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getRole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role; }</a:t>
            </a:r>
          </a:p>
          <a:p>
            <a:pPr>
              <a:buNone/>
            </a:pP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. . . .</a:t>
            </a:r>
          </a:p>
        </p:txBody>
      </p:sp>
    </p:spTree>
    <p:extLst>
      <p:ext uri="{BB962C8B-B14F-4D97-AF65-F5344CB8AC3E}">
        <p14:creationId xmlns:p14="http://schemas.microsoft.com/office/powerpoint/2010/main" val="1267126066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167905-FDB7-5AB9-21AF-6C40197CF70A}"/>
              </a:ext>
            </a:extLst>
          </p:cNvPr>
          <p:cNvSpPr txBox="1"/>
          <p:nvPr/>
        </p:nvSpPr>
        <p:spPr>
          <a:xfrm>
            <a:off x="1266529" y="533295"/>
            <a:ext cx="9842579" cy="6585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com.example.service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com.example.entity.Station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PH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PH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org.springframework.stereotype.Service</a:t>
            </a:r>
            <a:r>
              <a:rPr lang="en-PH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PH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PH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jakarta.annotation.PostConstruct</a:t>
            </a:r>
            <a:r>
              <a:rPr lang="en-PH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PH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PH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java.util.ArrayList</a:t>
            </a:r>
            <a:r>
              <a:rPr lang="en-PH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PH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PH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java.util.List</a:t>
            </a:r>
            <a:r>
              <a:rPr lang="en-PH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Service</a:t>
            </a:r>
            <a:endParaRPr lang="en-P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StationService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Station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stations =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PostConstruct</a:t>
            </a:r>
            <a:endParaRPr lang="en-P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stations.add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Station(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stations.add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Station(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运城职业技术大学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stations.add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Station(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运城学院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"[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驿站初始化完成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Station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stations;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exists(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stations.stream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anyMatch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s.getName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().equals(name));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P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45947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4DC076-4343-872C-E61C-B4DEA8EFBF5C}"/>
              </a:ext>
            </a:extLst>
          </p:cNvPr>
          <p:cNvSpPr txBox="1"/>
          <p:nvPr/>
        </p:nvSpPr>
        <p:spPr>
          <a:xfrm>
            <a:off x="578498" y="597158"/>
            <a:ext cx="11178073" cy="6418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UserService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users =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pPr>
              <a:buNone/>
            </a:pPr>
            <a:r>
              <a:rPr lang="en-PH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PostConstruct</a:t>
            </a:r>
            <a:endParaRPr lang="en-P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users.add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"admin"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"123456"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"admin"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"null"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users.add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"SFM12323001"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users.add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"SFM12323002"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"[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用户初始化完成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用户列表：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users.forEach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 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u.getUsername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/ 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u.getRole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())); }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buNone/>
            </a:pP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register(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username,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password,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identityCode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getUserByUsername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(username) !=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getUserByIdentityCode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identityCode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!=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PH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用户名或身份码已存在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User(username, password,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identityCode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users.add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"[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注册成功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用户：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50000"/>
              </a:lnSpc>
              <a:buNone/>
            </a:pP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P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765009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9BBD7-6C72-A58B-2934-A3BBC603DBF6}"/>
              </a:ext>
            </a:extLst>
          </p:cNvPr>
          <p:cNvSpPr txBox="1"/>
          <p:nvPr/>
        </p:nvSpPr>
        <p:spPr>
          <a:xfrm>
            <a:off x="845975" y="665584"/>
            <a:ext cx="9834465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login(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username,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password) {</a:t>
            </a:r>
          </a:p>
          <a:p>
            <a:pPr>
              <a:lnSpc>
                <a:spcPct val="150000"/>
              </a:lnSpc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getUserByUsername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(username);</a:t>
            </a:r>
          </a:p>
          <a:p>
            <a:pPr>
              <a:lnSpc>
                <a:spcPct val="150000"/>
              </a:lnSpc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(user !=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user.getPassword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().equals(password)) {</a:t>
            </a:r>
          </a:p>
          <a:p>
            <a:pPr>
              <a:lnSpc>
                <a:spcPct val="150000"/>
              </a:lnSpc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token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TokenUtil.generateToken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(username);</a:t>
            </a:r>
          </a:p>
          <a:p>
            <a:pPr>
              <a:lnSpc>
                <a:spcPct val="150000"/>
              </a:lnSpc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"[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登录成功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用户：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username);</a:t>
            </a:r>
          </a:p>
          <a:p>
            <a:pPr>
              <a:lnSpc>
                <a:spcPct val="150000"/>
              </a:lnSpc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token;</a:t>
            </a:r>
          </a:p>
          <a:p>
            <a:pPr>
              <a:lnSpc>
                <a:spcPct val="150000"/>
              </a:lnSpc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ct val="150000"/>
              </a:lnSpc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endParaRPr lang="en-P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P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025681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5BD4DC-6219-F325-C0E8-9266949D585F}"/>
              </a:ext>
            </a:extLst>
          </p:cNvPr>
          <p:cNvSpPr txBox="1"/>
          <p:nvPr/>
        </p:nvSpPr>
        <p:spPr>
          <a:xfrm>
            <a:off x="1403925" y="588748"/>
            <a:ext cx="1171170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com.example.util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java.util.HashMap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java.util.Map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java.util.UUID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TokenUtil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tokenMap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pPr>
              <a:buNone/>
            </a:pP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generateToken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token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UUID.randomUUID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tokenMap.put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(token, username);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token;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getUsername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token)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tokenMap.get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(token);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P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635594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245CFD-A3FF-5E1E-6697-AF4E36F01748}"/>
              </a:ext>
            </a:extLst>
          </p:cNvPr>
          <p:cNvSpPr txBox="1"/>
          <p:nvPr/>
        </p:nvSpPr>
        <p:spPr>
          <a:xfrm>
            <a:off x="1182255" y="963780"/>
            <a:ext cx="995680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400" b="1" dirty="0"/>
              <a:t>什么是 </a:t>
            </a:r>
            <a:r>
              <a:rPr lang="en-US" altLang="zh-CN" sz="2400" b="1" dirty="0"/>
              <a:t>Token</a:t>
            </a:r>
            <a:r>
              <a:rPr lang="zh-CN" altLang="en-US" sz="2400" b="1" dirty="0"/>
              <a:t>？</a:t>
            </a:r>
          </a:p>
          <a:p>
            <a:pPr>
              <a:buNone/>
            </a:pPr>
            <a:r>
              <a:rPr lang="en-US" altLang="zh-CN" sz="2400" dirty="0"/>
              <a:t>Token </a:t>
            </a:r>
            <a:r>
              <a:rPr lang="zh-CN" altLang="en-US" sz="2400" dirty="0"/>
              <a:t>是一个字符串，它包含了一些关于用户的信息，并且经过加密或签名以确保其安全性和完整性。常见的 </a:t>
            </a:r>
            <a:r>
              <a:rPr lang="en-US" altLang="zh-CN" sz="2400" dirty="0"/>
              <a:t>Token </a:t>
            </a:r>
            <a:r>
              <a:rPr lang="zh-CN" altLang="en-US" sz="2400" dirty="0"/>
              <a:t>类型包括：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b="1" dirty="0"/>
              <a:t>JWT (JSON Web Token)</a:t>
            </a:r>
            <a:r>
              <a:rPr lang="zh-CN" altLang="en-US" sz="2400" dirty="0"/>
              <a:t> ：一种开放标准 </a:t>
            </a:r>
            <a:r>
              <a:rPr lang="en-US" altLang="zh-CN" sz="2400" dirty="0"/>
              <a:t>(RFC 7519)</a:t>
            </a:r>
            <a:r>
              <a:rPr lang="zh-CN" altLang="en-US" sz="2400" dirty="0"/>
              <a:t>，用于在网络应用环境间安全地传输信息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b="1" dirty="0"/>
              <a:t>OAuth Tokens</a:t>
            </a:r>
            <a:r>
              <a:rPr lang="zh-CN" altLang="en-US" sz="2400" dirty="0"/>
              <a:t>：用于 </a:t>
            </a:r>
            <a:r>
              <a:rPr lang="en-US" altLang="zh-CN" sz="2400" dirty="0"/>
              <a:t>OAuth </a:t>
            </a:r>
            <a:r>
              <a:rPr lang="zh-CN" altLang="en-US" sz="2400" dirty="0"/>
              <a:t>协议中的访问令牌和刷新令牌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FF0000"/>
                </a:solidFill>
              </a:rPr>
              <a:t>Session Tokens</a:t>
            </a:r>
            <a:r>
              <a:rPr lang="zh-CN" altLang="en-US" sz="2400" dirty="0">
                <a:solidFill>
                  <a:srgbClr val="FF0000"/>
                </a:solidFill>
              </a:rPr>
              <a:t>：服务器生成的唯一标识符，用于跟踪用户的会话状态</a:t>
            </a:r>
            <a:endParaRPr lang="zh-CN" altLang="en-US" sz="2400" dirty="0"/>
          </a:p>
          <a:p>
            <a:pPr>
              <a:buNone/>
            </a:pPr>
            <a:r>
              <a:rPr lang="en-US" altLang="zh-CN" sz="2400" b="1" dirty="0"/>
              <a:t>Token </a:t>
            </a:r>
            <a:r>
              <a:rPr lang="zh-CN" altLang="en-US" sz="2400" b="1" dirty="0"/>
              <a:t>的主要用途</a:t>
            </a:r>
          </a:p>
          <a:p>
            <a:pPr>
              <a:buFont typeface="+mj-lt"/>
              <a:buAutoNum type="arabicPeriod"/>
            </a:pPr>
            <a:r>
              <a:rPr lang="zh-CN" altLang="en-US" sz="2400" b="1" dirty="0"/>
              <a:t>身份验证</a:t>
            </a:r>
            <a:r>
              <a:rPr lang="zh-CN" altLang="en-US" sz="2400" dirty="0"/>
              <a:t>：客户端向服务器发送请求时附带 </a:t>
            </a:r>
            <a:r>
              <a:rPr lang="en-US" altLang="zh-CN" sz="2400" dirty="0"/>
              <a:t>Token</a:t>
            </a:r>
            <a:r>
              <a:rPr lang="zh-CN" altLang="en-US" sz="2400" dirty="0"/>
              <a:t>，服务器通过验证 </a:t>
            </a:r>
            <a:r>
              <a:rPr lang="en-US" altLang="zh-CN" sz="2400" dirty="0"/>
              <a:t>Token </a:t>
            </a:r>
            <a:r>
              <a:rPr lang="zh-CN" altLang="en-US" sz="2400" dirty="0"/>
              <a:t>来确认用户的身份。</a:t>
            </a:r>
          </a:p>
          <a:p>
            <a:pPr>
              <a:buFont typeface="+mj-lt"/>
              <a:buAutoNum type="arabicPeriod"/>
            </a:pPr>
            <a:r>
              <a:rPr lang="zh-CN" altLang="en-US" sz="2400" b="1" dirty="0"/>
              <a:t>授权</a:t>
            </a:r>
            <a:r>
              <a:rPr lang="zh-CN" altLang="en-US" sz="2400" dirty="0"/>
              <a:t>：</a:t>
            </a:r>
            <a:r>
              <a:rPr lang="en-US" altLang="zh-CN" sz="2400" dirty="0"/>
              <a:t>Token </a:t>
            </a:r>
            <a:r>
              <a:rPr lang="zh-CN" altLang="en-US" sz="2400" dirty="0"/>
              <a:t>中可以包含用户的权限信息，服务器根据这些信息决定用户可以访问哪些资源。</a:t>
            </a:r>
          </a:p>
          <a:p>
            <a:pPr>
              <a:buFont typeface="+mj-lt"/>
              <a:buAutoNum type="arabicPeriod"/>
            </a:pPr>
            <a:r>
              <a:rPr lang="zh-CN" altLang="en-US" sz="2400" b="1" dirty="0"/>
              <a:t>无状态会话管理</a:t>
            </a:r>
            <a:r>
              <a:rPr lang="zh-CN" altLang="en-US" sz="2400" dirty="0"/>
              <a:t>：使用 </a:t>
            </a:r>
            <a:r>
              <a:rPr lang="en-US" altLang="zh-CN" sz="2400" dirty="0"/>
              <a:t>Token </a:t>
            </a:r>
            <a:r>
              <a:rPr lang="zh-CN" altLang="en-US" sz="2400" dirty="0"/>
              <a:t>可以实现无状态的会话管理，减轻服务器的负担。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164794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C6D660-7D17-BA11-A838-C7CFCEF12639}"/>
              </a:ext>
            </a:extLst>
          </p:cNvPr>
          <p:cNvSpPr txBox="1"/>
          <p:nvPr/>
        </p:nvSpPr>
        <p:spPr>
          <a:xfrm>
            <a:off x="1113454" y="717857"/>
            <a:ext cx="959205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getUserByUsername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users)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u.getUsername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().equals(username))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getUserByIdentityCode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identityCode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users)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u.getIdentityCode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().equals(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identityCode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P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894994784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18F381-F081-A6EF-6D6A-1B81295AA13A}"/>
              </a:ext>
            </a:extLst>
          </p:cNvPr>
          <p:cNvSpPr txBox="1"/>
          <p:nvPr/>
        </p:nvSpPr>
        <p:spPr>
          <a:xfrm>
            <a:off x="769256" y="612844"/>
            <a:ext cx="1120107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getIdentityCodeByUsername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getUserByUsername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(username);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 !=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user.getIdentityCode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getAllUsers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users;    }</a:t>
            </a: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deleteUser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getUserByUsername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(username);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(user !=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P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admin"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user.getRole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"[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删除用户失败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管理员用户无法删除！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users.remove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(user);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"[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删除用户成功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用户：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"[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删除用户失败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用户：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 +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不存在！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14953277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82C3D1-0083-F00D-54A9-9DB3AF9BA4B0}"/>
              </a:ext>
            </a:extLst>
          </p:cNvPr>
          <p:cNvSpPr txBox="1"/>
          <p:nvPr/>
        </p:nvSpPr>
        <p:spPr>
          <a:xfrm>
            <a:off x="1274618" y="751344"/>
            <a:ext cx="1022465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PackageService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PackageInfo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packages =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pPr>
              <a:buNone/>
            </a:pP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PostConstruct</a:t>
            </a:r>
            <a:endParaRPr lang="en-P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packages.add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PackageInfo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"JDX123456790"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京东快递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"1-1-4154"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admin"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运城职业技术大学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packages.add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PackageInfo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"6935941203408"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顺丰快递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"1-9-1981"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admin"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运城学院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"[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快递初始化完成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addPackage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PackageInfo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pkg)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packages.add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(pkg);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"[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寄件成功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 "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pkg.getSender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-&gt; 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pkg.getReceiver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快递：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pkg.getId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159132673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19414" y="715822"/>
            <a:ext cx="255317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7200">
                <a:gradFill>
                  <a:gsLst>
                    <a:gs pos="34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E1ED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rgbClr val="8509C3"/>
                  </a:outerShdw>
                </a:effectLst>
                <a:latin typeface="Aa锐智体" panose="00020600040101010101" pitchFamily="18" charset="-122"/>
                <a:ea typeface="Aa锐智体" panose="00020600040101010101" pitchFamily="18" charset="-122"/>
              </a:defRPr>
            </a:lvl1pPr>
          </a:lstStyle>
          <a:p>
            <a:pPr algn="dist"/>
            <a:r>
              <a:rPr lang="zh-CN" altLang="en-US" dirty="0">
                <a:latin typeface="钉钉进步体" panose="00020600040101010101" pitchFamily="18" charset="-122"/>
                <a:ea typeface="钉钉进步体" panose="00020600040101010101" pitchFamily="18" charset="-122"/>
              </a:rPr>
              <a:t>目录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871136" y="1836749"/>
            <a:ext cx="2449727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7200">
                <a:gradFill>
                  <a:gsLst>
                    <a:gs pos="34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E1ED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rgbClr val="8509C3"/>
                  </a:outerShdw>
                </a:effectLst>
                <a:latin typeface="Aa锐智体" panose="00020600040101010101" pitchFamily="18" charset="-122"/>
                <a:ea typeface="Aa锐智体" panose="00020600040101010101" pitchFamily="18" charset="-122"/>
              </a:defRPr>
            </a:lvl1pPr>
          </a:lstStyle>
          <a:p>
            <a:pPr algn="dist"/>
            <a:r>
              <a:rPr lang="en-US" altLang="zh-CN" sz="2800" dirty="0">
                <a:latin typeface="钉钉进步体" panose="00020600040101010101" pitchFamily="18" charset="-122"/>
                <a:ea typeface="钉钉进步体" panose="00020600040101010101" pitchFamily="18" charset="-122"/>
              </a:rPr>
              <a:t>CONTENTS</a:t>
            </a:r>
            <a:endParaRPr lang="zh-CN" altLang="en-US" sz="2800" dirty="0"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58610" y="2455814"/>
            <a:ext cx="4460677" cy="1015663"/>
            <a:chOff x="2439800" y="2415024"/>
            <a:chExt cx="3742871" cy="852224"/>
          </a:xfrm>
        </p:grpSpPr>
        <p:sp>
          <p:nvSpPr>
            <p:cNvPr id="22" name="文本框 21"/>
            <p:cNvSpPr txBox="1"/>
            <p:nvPr/>
          </p:nvSpPr>
          <p:spPr>
            <a:xfrm>
              <a:off x="2439800" y="2415024"/>
              <a:ext cx="1445610" cy="85222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dist">
                <a:defRPr sz="7200">
                  <a:gradFill>
                    <a:gsLst>
                      <a:gs pos="3400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rgbClr val="FFE1ED"/>
                      </a:gs>
                    </a:gsLst>
                    <a:lin ang="5400000" scaled="1"/>
                  </a:gradFill>
                  <a:effectLst>
                    <a:outerShdw blurRad="50800" dist="50800" dir="5400000" algn="ctr" rotWithShape="0">
                      <a:srgbClr val="8509C3"/>
                    </a:outerShdw>
                  </a:effectLst>
                  <a:latin typeface="Aa锐智体" panose="00020600040101010101" pitchFamily="18" charset="-122"/>
                  <a:ea typeface="Aa锐智体" panose="00020600040101010101" pitchFamily="18" charset="-122"/>
                </a:defRPr>
              </a:lvl1pPr>
            </a:lstStyle>
            <a:p>
              <a:pPr algn="ctr"/>
              <a:r>
                <a:rPr lang="en-US" altLang="zh-CN" sz="6000" dirty="0">
                  <a:latin typeface="钉钉进步体" panose="00020600040101010101" pitchFamily="18" charset="-122"/>
                  <a:ea typeface="钉钉进步体" panose="00020600040101010101" pitchFamily="18" charset="-122"/>
                </a:rPr>
                <a:t>01</a:t>
              </a:r>
              <a:endParaRPr lang="zh-CN" altLang="en-US" sz="6000" dirty="0">
                <a:latin typeface="钉钉进步体" panose="00020600040101010101" pitchFamily="18" charset="-122"/>
                <a:ea typeface="钉钉进步体" panose="00020600040101010101" pitchFamily="18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564825" y="2556629"/>
              <a:ext cx="2617846" cy="581037"/>
            </a:xfrm>
            <a:prstGeom prst="roundRect">
              <a:avLst>
                <a:gd name="adj" fmla="val 50000"/>
              </a:avLst>
            </a:prstGeom>
            <a:solidFill>
              <a:srgbClr val="8509C3"/>
            </a:solidFill>
          </p:spPr>
          <p:txBody>
            <a:bodyPr wrap="square" tIns="0" bIns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钉钉进步体" panose="00020600040101010101" pitchFamily="18" charset="-122"/>
                  <a:ea typeface="钉钉进步体" panose="00020600040101010101" pitchFamily="18" charset="-122"/>
                </a:rPr>
                <a:t>项目背景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12598" y="3606301"/>
            <a:ext cx="4506689" cy="1015663"/>
            <a:chOff x="2401192" y="2398357"/>
            <a:chExt cx="3781478" cy="852224"/>
          </a:xfrm>
        </p:grpSpPr>
        <p:sp>
          <p:nvSpPr>
            <p:cNvPr id="26" name="文本框 25"/>
            <p:cNvSpPr txBox="1"/>
            <p:nvPr/>
          </p:nvSpPr>
          <p:spPr>
            <a:xfrm>
              <a:off x="2401192" y="2398357"/>
              <a:ext cx="1445610" cy="85222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dist">
                <a:defRPr sz="7200">
                  <a:gradFill>
                    <a:gsLst>
                      <a:gs pos="3400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rgbClr val="FFE1ED"/>
                      </a:gs>
                    </a:gsLst>
                    <a:lin ang="5400000" scaled="1"/>
                  </a:gradFill>
                  <a:effectLst>
                    <a:outerShdw blurRad="50800" dist="50800" dir="5400000" algn="ctr" rotWithShape="0">
                      <a:srgbClr val="8509C3"/>
                    </a:outerShdw>
                  </a:effectLst>
                  <a:latin typeface="Aa锐智体" panose="00020600040101010101" pitchFamily="18" charset="-122"/>
                  <a:ea typeface="Aa锐智体" panose="00020600040101010101" pitchFamily="18" charset="-122"/>
                </a:defRPr>
              </a:lvl1pPr>
            </a:lstStyle>
            <a:p>
              <a:pPr algn="ctr"/>
              <a:r>
                <a:rPr lang="en-US" altLang="zh-CN" sz="6000" dirty="0">
                  <a:latin typeface="钉钉进步体" panose="00020600040101010101" pitchFamily="18" charset="-122"/>
                  <a:ea typeface="钉钉进步体" panose="00020600040101010101" pitchFamily="18" charset="-122"/>
                </a:rPr>
                <a:t>03</a:t>
              </a:r>
              <a:endParaRPr lang="zh-CN" altLang="en-US" sz="6000" dirty="0">
                <a:latin typeface="钉钉进步体" panose="00020600040101010101" pitchFamily="18" charset="-122"/>
                <a:ea typeface="钉钉进步体" panose="00020600040101010101" pitchFamily="18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564825" y="2556629"/>
              <a:ext cx="2617845" cy="581037"/>
            </a:xfrm>
            <a:prstGeom prst="roundRect">
              <a:avLst>
                <a:gd name="adj" fmla="val 50000"/>
              </a:avLst>
            </a:prstGeom>
            <a:solidFill>
              <a:srgbClr val="8509C3"/>
            </a:solidFill>
          </p:spPr>
          <p:txBody>
            <a:bodyPr wrap="square" tIns="0" bIns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钉钉进步体" panose="00020600040101010101" pitchFamily="18" charset="-122"/>
                  <a:ea typeface="钉钉进步体" panose="00020600040101010101" pitchFamily="18" charset="-122"/>
                </a:rPr>
                <a:t>业务实现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282810" y="2461129"/>
            <a:ext cx="4497044" cy="1015663"/>
            <a:chOff x="2362699" y="2419483"/>
            <a:chExt cx="3773385" cy="852224"/>
          </a:xfrm>
        </p:grpSpPr>
        <p:sp>
          <p:nvSpPr>
            <p:cNvPr id="29" name="文本框 28"/>
            <p:cNvSpPr txBox="1"/>
            <p:nvPr/>
          </p:nvSpPr>
          <p:spPr>
            <a:xfrm>
              <a:off x="2362699" y="2419483"/>
              <a:ext cx="1445610" cy="85222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dist">
                <a:defRPr sz="7200">
                  <a:gradFill>
                    <a:gsLst>
                      <a:gs pos="3400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rgbClr val="FFE1ED"/>
                      </a:gs>
                    </a:gsLst>
                    <a:lin ang="5400000" scaled="1"/>
                  </a:gradFill>
                  <a:effectLst>
                    <a:outerShdw blurRad="50800" dist="50800" dir="5400000" algn="ctr" rotWithShape="0">
                      <a:srgbClr val="8509C3"/>
                    </a:outerShdw>
                  </a:effectLst>
                  <a:latin typeface="Aa锐智体" panose="00020600040101010101" pitchFamily="18" charset="-122"/>
                  <a:ea typeface="Aa锐智体" panose="00020600040101010101" pitchFamily="18" charset="-122"/>
                </a:defRPr>
              </a:lvl1pPr>
            </a:lstStyle>
            <a:p>
              <a:pPr algn="ctr"/>
              <a:r>
                <a:rPr lang="en-US" altLang="zh-CN" sz="6000" dirty="0">
                  <a:latin typeface="钉钉进步体" panose="00020600040101010101" pitchFamily="18" charset="-122"/>
                  <a:ea typeface="钉钉进步体" panose="00020600040101010101" pitchFamily="18" charset="-122"/>
                </a:rPr>
                <a:t>02</a:t>
              </a:r>
              <a:endParaRPr lang="zh-CN" altLang="en-US" sz="6000" dirty="0">
                <a:latin typeface="钉钉进步体" panose="00020600040101010101" pitchFamily="18" charset="-122"/>
                <a:ea typeface="钉钉进步体" panose="00020600040101010101" pitchFamily="18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564825" y="2556629"/>
              <a:ext cx="2571259" cy="581037"/>
            </a:xfrm>
            <a:prstGeom prst="roundRect">
              <a:avLst>
                <a:gd name="adj" fmla="val 50000"/>
              </a:avLst>
            </a:prstGeom>
            <a:solidFill>
              <a:srgbClr val="8509C3"/>
            </a:solidFill>
          </p:spPr>
          <p:txBody>
            <a:bodyPr wrap="square" tIns="0" bIns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钉钉进步体" panose="00020600040101010101" pitchFamily="18" charset="-122"/>
                  <a:ea typeface="钉钉进步体" panose="00020600040101010101" pitchFamily="18" charset="-122"/>
                </a:rPr>
                <a:t>功能介绍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282810" y="3606301"/>
            <a:ext cx="4497044" cy="1015663"/>
            <a:chOff x="2362699" y="2398357"/>
            <a:chExt cx="3773385" cy="852224"/>
          </a:xfrm>
        </p:grpSpPr>
        <p:sp>
          <p:nvSpPr>
            <p:cNvPr id="32" name="文本框 31"/>
            <p:cNvSpPr txBox="1"/>
            <p:nvPr/>
          </p:nvSpPr>
          <p:spPr>
            <a:xfrm>
              <a:off x="2362699" y="2398357"/>
              <a:ext cx="1445610" cy="85222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dist">
                <a:defRPr sz="7200">
                  <a:gradFill>
                    <a:gsLst>
                      <a:gs pos="3400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rgbClr val="FFE1ED"/>
                      </a:gs>
                    </a:gsLst>
                    <a:lin ang="5400000" scaled="1"/>
                  </a:gradFill>
                  <a:effectLst>
                    <a:outerShdw blurRad="50800" dist="50800" dir="5400000" algn="ctr" rotWithShape="0">
                      <a:srgbClr val="8509C3"/>
                    </a:outerShdw>
                  </a:effectLst>
                  <a:latin typeface="Aa锐智体" panose="00020600040101010101" pitchFamily="18" charset="-122"/>
                  <a:ea typeface="Aa锐智体" panose="00020600040101010101" pitchFamily="18" charset="-122"/>
                </a:defRPr>
              </a:lvl1pPr>
            </a:lstStyle>
            <a:p>
              <a:pPr algn="ctr"/>
              <a:r>
                <a:rPr lang="en-US" altLang="zh-CN" sz="6000" dirty="0">
                  <a:latin typeface="钉钉进步体" panose="00020600040101010101" pitchFamily="18" charset="-122"/>
                  <a:ea typeface="钉钉进步体" panose="00020600040101010101" pitchFamily="18" charset="-122"/>
                </a:rPr>
                <a:t>04</a:t>
              </a:r>
              <a:endParaRPr lang="zh-CN" altLang="en-US" sz="6000" dirty="0">
                <a:latin typeface="钉钉进步体" panose="00020600040101010101" pitchFamily="18" charset="-122"/>
                <a:ea typeface="钉钉进步体" panose="00020600040101010101" pitchFamily="18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564825" y="2556629"/>
              <a:ext cx="2571259" cy="581037"/>
            </a:xfrm>
            <a:prstGeom prst="roundRect">
              <a:avLst>
                <a:gd name="adj" fmla="val 50000"/>
              </a:avLst>
            </a:prstGeom>
            <a:solidFill>
              <a:srgbClr val="8509C3"/>
            </a:solidFill>
          </p:spPr>
          <p:txBody>
            <a:bodyPr wrap="square" tIns="0" bIns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bg1"/>
                  </a:solidFill>
                  <a:latin typeface="钉钉进步体" panose="00020600040101010101" pitchFamily="18" charset="-122"/>
                  <a:ea typeface="钉钉进步体" panose="00020600040101010101" pitchFamily="18" charset="-122"/>
                </a:rPr>
                <a:t>未来工作计划</a:t>
              </a:r>
            </a:p>
          </p:txBody>
        </p:sp>
      </p:grpSp>
      <p:sp>
        <p:nvSpPr>
          <p:cNvPr id="17" name="TextBox 4">
            <a:extLst>
              <a:ext uri="{FF2B5EF4-FFF2-40B4-BE49-F238E27FC236}">
                <a16:creationId xmlns:a16="http://schemas.microsoft.com/office/drawing/2014/main" id="{C5D878EE-231F-49EF-9D00-B9DF2D89D2EF}"/>
              </a:ext>
            </a:extLst>
          </p:cNvPr>
          <p:cNvSpPr txBox="1"/>
          <p:nvPr/>
        </p:nvSpPr>
        <p:spPr>
          <a:xfrm>
            <a:off x="0" y="5"/>
            <a:ext cx="604867" cy="133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35">
                <a:solidFill>
                  <a:schemeClr val="tx1">
                    <a:alpha val="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行业</a:t>
            </a:r>
            <a:r>
              <a:rPr lang="en-US" altLang="zh-CN" sz="135">
                <a:solidFill>
                  <a:schemeClr val="tx1">
                    <a:alpha val="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sz="135">
                <a:solidFill>
                  <a:schemeClr val="tx1">
                    <a:alpha val="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模板</a:t>
            </a:r>
            <a:r>
              <a:rPr lang="en-US" altLang="zh-CN" sz="135">
                <a:solidFill>
                  <a:schemeClr val="tx1">
                    <a:alpha val="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http://www.1ppt.com/hangye/</a:t>
            </a: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5239A5-A484-25C6-044E-6FB91F0B81B0}"/>
              </a:ext>
            </a:extLst>
          </p:cNvPr>
          <p:cNvSpPr txBox="1"/>
          <p:nvPr/>
        </p:nvSpPr>
        <p:spPr>
          <a:xfrm>
            <a:off x="563419" y="671691"/>
            <a:ext cx="1174865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 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PackageInfo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getByReceiver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PackageInfo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result =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P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PackageInfo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packages)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p.getReceiver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().equals(username))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result.add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pickup(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username,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id,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code)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P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PackageInfo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packages)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p.getId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().equals(id) &amp;&amp;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p.getReceiver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().equals(username) &amp;&amp; !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p.isPickedUp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p.getPickupCode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().equals(code))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p.setPickedUp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"[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取件成功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 "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 +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取走了包裹：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endParaRPr lang="en-P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196306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3341EA-10C6-BEFC-8C94-3FD3EC4AEC72}"/>
              </a:ext>
            </a:extLst>
          </p:cNvPr>
          <p:cNvSpPr txBox="1"/>
          <p:nvPr/>
        </p:nvSpPr>
        <p:spPr>
          <a:xfrm>
            <a:off x="840511" y="607094"/>
            <a:ext cx="1294014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initConsole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Thread(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this::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runConsole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).start();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runConsole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Scanner(System.in);</a:t>
            </a:r>
          </a:p>
          <a:p>
            <a:pPr>
              <a:buNone/>
            </a:pP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请选择操作：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"1.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登录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"2.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注册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"3.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查看我的快递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"4.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寄快递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"5.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取快递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"6.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退出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choice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scanner.nextInt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scanner.nextLine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</a:t>
            </a:r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883778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33B9BE-7F9A-7B79-8BD0-736D3BDF3587}"/>
              </a:ext>
            </a:extLst>
          </p:cNvPr>
          <p:cNvSpPr txBox="1"/>
          <p:nvPr/>
        </p:nvSpPr>
        <p:spPr>
          <a:xfrm>
            <a:off x="1699491" y="808979"/>
            <a:ext cx="11277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(choice)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login(scanner);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register(scanner);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viewMyPackages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sendPackage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(scanner);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pickupPackage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(scanner);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退出系统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无效选项，请重新输入！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endParaRPr lang="en-US" altLang="zh-CN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zh-CN" altLang="en-US" sz="3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注意 </a:t>
            </a:r>
            <a:r>
              <a:rPr lang="en-US" altLang="zh-CN" sz="3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JAVA8</a:t>
            </a:r>
            <a:r>
              <a:rPr lang="zh-CN" altLang="en-US" sz="3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不支持上述语法特性</a:t>
            </a:r>
            <a:endParaRPr lang="en-US" altLang="zh-CN" sz="36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572577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2ED20B-736A-93AC-3A3E-57D623474FE7}"/>
              </a:ext>
            </a:extLst>
          </p:cNvPr>
          <p:cNvSpPr txBox="1"/>
          <p:nvPr/>
        </p:nvSpPr>
        <p:spPr>
          <a:xfrm>
            <a:off x="1071418" y="751344"/>
            <a:ext cx="1112058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login(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scanner)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请输入用户名：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scanner.nextLine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请输入密码：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password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scanner.nextLine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currentToken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userService.login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(username, password);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currentToken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登录成功，欢迎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username);}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登录失败，用户名或密码错误！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  }  }</a:t>
            </a:r>
          </a:p>
          <a:p>
            <a:pPr>
              <a:buNone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register(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scanner)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请输入用户名：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scanner.nextLine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请输入密码：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password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scanner.nextLine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请输入身份码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identityCode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scanner.nextLine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success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userService.register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(username,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password,identityCode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(success) {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注册成功！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用户名已存在！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} }</a:t>
            </a:r>
          </a:p>
        </p:txBody>
      </p:sp>
    </p:spTree>
    <p:extLst>
      <p:ext uri="{BB962C8B-B14F-4D97-AF65-F5344CB8AC3E}">
        <p14:creationId xmlns:p14="http://schemas.microsoft.com/office/powerpoint/2010/main" val="1969313439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C34D4E-9EFE-36D8-3884-8DE009933D5C}"/>
              </a:ext>
            </a:extLst>
          </p:cNvPr>
          <p:cNvSpPr txBox="1"/>
          <p:nvPr/>
        </p:nvSpPr>
        <p:spPr>
          <a:xfrm>
            <a:off x="1219199" y="556994"/>
            <a:ext cx="1076036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viewMyPackages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currentToken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请先登录！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TokenUtil.getUsername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currentToken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P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PackageInfo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packages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packageService.getByReceiver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(username);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packages.isEmpty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您没有收到任何快递！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您的快递：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packages.forEach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endParaRPr lang="en-P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快递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ID: 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p.getId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/ 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状态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(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p.isPickedUp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已取件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未取件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sendPackage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scanner)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currentToken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请先登录！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</p:txBody>
      </p:sp>
    </p:spTree>
    <p:extLst>
      <p:ext uri="{BB962C8B-B14F-4D97-AF65-F5344CB8AC3E}">
        <p14:creationId xmlns:p14="http://schemas.microsoft.com/office/powerpoint/2010/main" val="1152270802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707C83-6295-E73B-191C-C725626A167D}"/>
              </a:ext>
            </a:extLst>
          </p:cNvPr>
          <p:cNvSpPr txBox="1"/>
          <p:nvPr/>
        </p:nvSpPr>
        <p:spPr>
          <a:xfrm>
            <a:off x="1283855" y="609816"/>
            <a:ext cx="1074189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sender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TokenUtil.getUsername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currentToken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请输入快递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ID："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id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scanner.nextLine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请输入快递公司：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courier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scanner.nextLine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请输入取件码：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pickupCode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scanner.nextLine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请输入收件人用户名：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receiver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scanner.nextLine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请输入驿站名称：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station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scanner.nextLine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stationService.exists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(station))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无效的驿站名称！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PackageInfo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packageInfo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PackageInfo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(id, courier,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pickupCode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sender, receiver, station);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packageService.addPackage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packageInfo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寄件成功！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935812544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843AFE-08F0-1DFF-52F0-8D3FC086E082}"/>
              </a:ext>
            </a:extLst>
          </p:cNvPr>
          <p:cNvSpPr txBox="1"/>
          <p:nvPr/>
        </p:nvSpPr>
        <p:spPr>
          <a:xfrm>
            <a:off x="905164" y="690348"/>
            <a:ext cx="1220123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pickupPackage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scanner)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currentToken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请先登录！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buNone/>
            </a:pP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TokenUtil.getUsername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currentToken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请输入快递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ID："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id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scanner.nextLine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请输入取件码：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code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scanner.nextLine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b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success =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packageService.pickup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(username, id, code);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(success)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取件成功！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P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P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取件失败，检查快递</a:t>
            </a:r>
            <a:r>
              <a:rPr lang="en-P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和取件码是否正确！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711173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06656" y="1543752"/>
            <a:ext cx="626072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7200">
                <a:gradFill>
                  <a:gsLst>
                    <a:gs pos="34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E1ED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rgbClr val="8509C3"/>
                  </a:outerShdw>
                </a:effectLst>
                <a:latin typeface="Aa锐智体" panose="00020600040101010101" pitchFamily="18" charset="-122"/>
                <a:ea typeface="Aa锐智体" panose="00020600040101010101" pitchFamily="18" charset="-122"/>
              </a:defRPr>
            </a:lvl1pPr>
          </a:lstStyle>
          <a:p>
            <a:pPr algn="ctr"/>
            <a:r>
              <a:rPr lang="en-US" altLang="zh-CN" dirty="0">
                <a:latin typeface="钉钉进步体" panose="00020600040101010101" pitchFamily="18" charset="-122"/>
                <a:ea typeface="钉钉进步体" panose="00020600040101010101" pitchFamily="18" charset="-122"/>
              </a:rPr>
              <a:t>PART FOUR</a:t>
            </a:r>
            <a:endParaRPr lang="zh-CN" altLang="en-US" dirty="0"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999687" y="2772409"/>
            <a:ext cx="4874661" cy="1038701"/>
          </a:xfrm>
          <a:prstGeom prst="roundRect">
            <a:avLst>
              <a:gd name="adj" fmla="val 50000"/>
            </a:avLst>
          </a:prstGeom>
          <a:solidFill>
            <a:srgbClr val="8509C3"/>
          </a:solidFill>
        </p:spPr>
        <p:txBody>
          <a:bodyPr wrap="square" tIns="0" bIns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未来工作计划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65"/>
          <a:stretch>
            <a:fillRect/>
          </a:stretch>
        </p:blipFill>
        <p:spPr>
          <a:xfrm>
            <a:off x="-388602" y="4027232"/>
            <a:ext cx="3962714" cy="28307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13" y="260601"/>
            <a:ext cx="6858000" cy="6858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13" y="711850"/>
            <a:ext cx="1475533" cy="75108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06" y="1543752"/>
            <a:ext cx="1286093" cy="65465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744" y="4713345"/>
            <a:ext cx="1891937" cy="1891937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3530996" y="2148589"/>
            <a:ext cx="2448393" cy="3357796"/>
            <a:chOff x="3421088" y="2148589"/>
            <a:chExt cx="2448393" cy="3357796"/>
          </a:xfrm>
        </p:grpSpPr>
        <p:sp>
          <p:nvSpPr>
            <p:cNvPr id="7" name="矩形: 圆角 6"/>
            <p:cNvSpPr/>
            <p:nvPr/>
          </p:nvSpPr>
          <p:spPr>
            <a:xfrm>
              <a:off x="3421088" y="2148589"/>
              <a:ext cx="2448393" cy="3357796"/>
            </a:xfrm>
            <a:prstGeom prst="roundRect">
              <a:avLst/>
            </a:prstGeom>
            <a:solidFill>
              <a:srgbClr val="850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 descr="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"/>
            <p:cNvSpPr/>
            <p:nvPr/>
          </p:nvSpPr>
          <p:spPr>
            <a:xfrm>
              <a:off x="4039992" y="3326204"/>
              <a:ext cx="1210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完善功能</a:t>
              </a:r>
            </a:p>
          </p:txBody>
        </p:sp>
        <p:sp>
          <p:nvSpPr>
            <p:cNvPr id="17" name="文本框 16" descr="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"/>
            <p:cNvSpPr txBox="1"/>
            <p:nvPr/>
          </p:nvSpPr>
          <p:spPr>
            <a:xfrm>
              <a:off x="3507019" y="3777609"/>
              <a:ext cx="2276532" cy="1383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您的内容打在这里，或者通过复制您的文本后，在此框中选择粘贴，并选择只保留文字。</a:t>
              </a:r>
            </a:p>
          </p:txBody>
        </p:sp>
        <p:sp>
          <p:nvSpPr>
            <p:cNvPr id="26" name="AutoShape 112"/>
            <p:cNvSpPr/>
            <p:nvPr/>
          </p:nvSpPr>
          <p:spPr bwMode="auto">
            <a:xfrm>
              <a:off x="4322649" y="2611201"/>
              <a:ext cx="645271" cy="642427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45649" y="2148589"/>
            <a:ext cx="2448393" cy="3357796"/>
            <a:chOff x="519659" y="2148589"/>
            <a:chExt cx="2448393" cy="3357796"/>
          </a:xfrm>
        </p:grpSpPr>
        <p:sp>
          <p:nvSpPr>
            <p:cNvPr id="5" name="矩形: 圆角 2"/>
            <p:cNvSpPr/>
            <p:nvPr/>
          </p:nvSpPr>
          <p:spPr>
            <a:xfrm>
              <a:off x="519659" y="2148589"/>
              <a:ext cx="2448393" cy="3357796"/>
            </a:xfrm>
            <a:prstGeom prst="roundRect">
              <a:avLst/>
            </a:prstGeom>
            <a:solidFill>
              <a:srgbClr val="850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 descr="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"/>
            <p:cNvSpPr/>
            <p:nvPr/>
          </p:nvSpPr>
          <p:spPr>
            <a:xfrm>
              <a:off x="1138560" y="3326204"/>
              <a:ext cx="121058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rPr>
                <a:t>用数据库</a:t>
              </a:r>
            </a:p>
          </p:txBody>
        </p:sp>
        <p:sp>
          <p:nvSpPr>
            <p:cNvPr id="14" name="文本框 13" descr="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"/>
            <p:cNvSpPr txBox="1"/>
            <p:nvPr/>
          </p:nvSpPr>
          <p:spPr>
            <a:xfrm>
              <a:off x="605589" y="3777609"/>
              <a:ext cx="2276532" cy="499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JPA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</a:t>
              </a:r>
              <a:r>
                <a:rPr lang="en-US" altLang="zh-CN" sz="20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endPara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522884" y="2610303"/>
              <a:ext cx="441943" cy="644224"/>
              <a:chOff x="2528974" y="2863357"/>
              <a:chExt cx="246811" cy="359779"/>
            </a:xfrm>
            <a:solidFill>
              <a:schemeClr val="bg1"/>
            </a:solidFill>
          </p:grpSpPr>
          <p:sp>
            <p:nvSpPr>
              <p:cNvPr id="28" name="AutoShape 113"/>
              <p:cNvSpPr/>
              <p:nvPr/>
            </p:nvSpPr>
            <p:spPr bwMode="auto">
              <a:xfrm>
                <a:off x="2528974" y="2863357"/>
                <a:ext cx="246811" cy="35977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endParaRPr>
              </a:p>
            </p:txBody>
          </p:sp>
          <p:sp>
            <p:nvSpPr>
              <p:cNvPr id="29" name="AutoShape 114"/>
              <p:cNvSpPr/>
              <p:nvPr/>
            </p:nvSpPr>
            <p:spPr bwMode="auto">
              <a:xfrm>
                <a:off x="2584843" y="2919841"/>
                <a:ext cx="73061" cy="7306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25400" tIns="25400" rIns="25400" bIns="2540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Gill Sans"/>
                </a:endParaRPr>
              </a:p>
            </p:txBody>
          </p:sp>
        </p:grpSp>
      </p:grpSp>
      <p:sp>
        <p:nvSpPr>
          <p:cNvPr id="34" name="文本框 33"/>
          <p:cNvSpPr txBox="1"/>
          <p:nvPr/>
        </p:nvSpPr>
        <p:spPr>
          <a:xfrm>
            <a:off x="4521765" y="838236"/>
            <a:ext cx="31484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3600" dirty="0">
                <a:solidFill>
                  <a:srgbClr val="8509C3"/>
                </a:solidFill>
                <a:effectLst>
                  <a:outerShdw dist="38100" dir="2700000" algn="tl" rotWithShape="0">
                    <a:schemeClr val="bg1"/>
                  </a:outerShdw>
                </a:effectLst>
                <a:latin typeface="钉钉进步体" panose="00020600040101010101" pitchFamily="18" charset="-122"/>
                <a:ea typeface="钉钉进步体" panose="00020600040101010101" pitchFamily="18" charset="-122"/>
              </a:rPr>
              <a:t>末来计划</a:t>
            </a: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117" y="718457"/>
            <a:ext cx="6858000" cy="685800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E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68446" y="2244356"/>
            <a:ext cx="7962899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en-US" sz="7200" dirty="0">
                <a:gradFill>
                  <a:gsLst>
                    <a:gs pos="34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E1ED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rgbClr val="8509C3"/>
                  </a:outerShdw>
                </a:effectLst>
                <a:latin typeface="钉钉进步体" panose="00020600040101010101" pitchFamily="18" charset="-122"/>
                <a:ea typeface="钉钉进步体" panose="00020600040101010101" pitchFamily="18" charset="-122"/>
              </a:rPr>
              <a:t>请老师批评指正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33599" y="1543752"/>
            <a:ext cx="5606836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7200">
                <a:gradFill>
                  <a:gsLst>
                    <a:gs pos="34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E1ED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rgbClr val="8509C3"/>
                  </a:outerShdw>
                </a:effectLst>
                <a:latin typeface="Aa锐智体" panose="00020600040101010101" pitchFamily="18" charset="-122"/>
                <a:ea typeface="Aa锐智体" panose="00020600040101010101" pitchFamily="18" charset="-122"/>
              </a:defRPr>
            </a:lvl1pPr>
          </a:lstStyle>
          <a:p>
            <a:pPr algn="ctr"/>
            <a:r>
              <a:rPr lang="en-US" altLang="zh-CN" dirty="0">
                <a:latin typeface="钉钉进步体" panose="00020600040101010101" pitchFamily="18" charset="-122"/>
                <a:ea typeface="钉钉进步体" panose="00020600040101010101" pitchFamily="18" charset="-122"/>
              </a:rPr>
              <a:t>PART ONE</a:t>
            </a:r>
            <a:endParaRPr lang="zh-CN" altLang="en-US" dirty="0"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999687" y="2772409"/>
            <a:ext cx="4874661" cy="1038701"/>
          </a:xfrm>
          <a:prstGeom prst="roundRect">
            <a:avLst>
              <a:gd name="adj" fmla="val 50000"/>
            </a:avLst>
          </a:prstGeom>
          <a:solidFill>
            <a:srgbClr val="8509C3"/>
          </a:solidFill>
        </p:spPr>
        <p:txBody>
          <a:bodyPr wrap="square" tIns="0" bIns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项目背景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65"/>
          <a:stretch>
            <a:fillRect/>
          </a:stretch>
        </p:blipFill>
        <p:spPr>
          <a:xfrm>
            <a:off x="-388602" y="4027232"/>
            <a:ext cx="3962714" cy="28307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13" y="260601"/>
            <a:ext cx="6858000" cy="6858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13" y="711850"/>
            <a:ext cx="1475533" cy="75108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06" y="1543752"/>
            <a:ext cx="1286093" cy="65465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744" y="4713345"/>
            <a:ext cx="1891937" cy="18919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云形 9"/>
          <p:cNvSpPr/>
          <p:nvPr/>
        </p:nvSpPr>
        <p:spPr>
          <a:xfrm>
            <a:off x="3608172" y="578594"/>
            <a:ext cx="1128069" cy="478932"/>
          </a:xfrm>
          <a:prstGeom prst="cloud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云形 11"/>
          <p:cNvSpPr/>
          <p:nvPr/>
        </p:nvSpPr>
        <p:spPr>
          <a:xfrm>
            <a:off x="10332757" y="1263927"/>
            <a:ext cx="714184" cy="303213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620577" y="2061912"/>
            <a:ext cx="4304063" cy="3743352"/>
            <a:chOff x="1620577" y="2061912"/>
            <a:chExt cx="4304063" cy="3743352"/>
          </a:xfrm>
        </p:grpSpPr>
        <p:sp>
          <p:nvSpPr>
            <p:cNvPr id="7" name="矩形 6"/>
            <p:cNvSpPr/>
            <p:nvPr/>
          </p:nvSpPr>
          <p:spPr bwMode="auto">
            <a:xfrm>
              <a:off x="1706687" y="2190078"/>
              <a:ext cx="4217953" cy="36151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1965587" y="2061912"/>
              <a:ext cx="3562213" cy="127898"/>
            </a:xfrm>
            <a:custGeom>
              <a:avLst/>
              <a:gdLst>
                <a:gd name="T0" fmla="*/ 285 w 4236"/>
                <a:gd name="T1" fmla="*/ 0 h 186"/>
                <a:gd name="T2" fmla="*/ 3967 w 4236"/>
                <a:gd name="T3" fmla="*/ 0 h 186"/>
                <a:gd name="T4" fmla="*/ 4236 w 4236"/>
                <a:gd name="T5" fmla="*/ 186 h 186"/>
                <a:gd name="T6" fmla="*/ 0 w 4236"/>
                <a:gd name="T7" fmla="*/ 186 h 186"/>
                <a:gd name="T8" fmla="*/ 285 w 4236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6" h="186">
                  <a:moveTo>
                    <a:pt x="285" y="0"/>
                  </a:moveTo>
                  <a:lnTo>
                    <a:pt x="3967" y="0"/>
                  </a:lnTo>
                  <a:lnTo>
                    <a:pt x="4236" y="186"/>
                  </a:lnTo>
                  <a:lnTo>
                    <a:pt x="0" y="186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414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2203505" y="2061912"/>
              <a:ext cx="3097148" cy="745630"/>
            </a:xfrm>
            <a:custGeom>
              <a:avLst/>
              <a:gdLst>
                <a:gd name="T0" fmla="*/ 0 w 3682"/>
                <a:gd name="T1" fmla="*/ 0 h 786"/>
                <a:gd name="T2" fmla="*/ 3682 w 3682"/>
                <a:gd name="T3" fmla="*/ 0 h 786"/>
                <a:gd name="T4" fmla="*/ 3682 w 3682"/>
                <a:gd name="T5" fmla="*/ 637 h 786"/>
                <a:gd name="T6" fmla="*/ 1823 w 3682"/>
                <a:gd name="T7" fmla="*/ 786 h 786"/>
                <a:gd name="T8" fmla="*/ 0 w 3682"/>
                <a:gd name="T9" fmla="*/ 637 h 786"/>
                <a:gd name="T10" fmla="*/ 0 w 3682"/>
                <a:gd name="T11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2" h="786">
                  <a:moveTo>
                    <a:pt x="0" y="0"/>
                  </a:moveTo>
                  <a:lnTo>
                    <a:pt x="3682" y="0"/>
                  </a:lnTo>
                  <a:lnTo>
                    <a:pt x="3682" y="637"/>
                  </a:lnTo>
                  <a:lnTo>
                    <a:pt x="1823" y="786"/>
                  </a:lnTo>
                  <a:lnTo>
                    <a:pt x="0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09C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4A0D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920207" y="2219842"/>
              <a:ext cx="16257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网购的大背景</a:t>
              </a:r>
              <a:endPara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0"/>
            <p:cNvSpPr txBox="1"/>
            <p:nvPr/>
          </p:nvSpPr>
          <p:spPr>
            <a:xfrm>
              <a:off x="1620577" y="2970046"/>
              <a:ext cx="421795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4D4D4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大家在学校都爱网购，但快递不会送货到寝，菜鸟驿站便应运而生</a:t>
              </a:r>
              <a:r>
                <a:rPr lang="zh-CN" altLang="en-US" sz="3200" b="1" kern="0" dirty="0">
                  <a:solidFill>
                    <a:srgbClr val="4D4D4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314" y="1484567"/>
            <a:ext cx="4834142" cy="48341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9CC9A5-39F8-41FF-90A9-C9E8029A0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599" y="1484567"/>
            <a:ext cx="2741685" cy="96199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33599" y="1543752"/>
            <a:ext cx="5606836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7200">
                <a:gradFill>
                  <a:gsLst>
                    <a:gs pos="34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E1ED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rgbClr val="8509C3"/>
                  </a:outerShdw>
                </a:effectLst>
                <a:latin typeface="Aa锐智体" panose="00020600040101010101" pitchFamily="18" charset="-122"/>
                <a:ea typeface="Aa锐智体" panose="00020600040101010101" pitchFamily="18" charset="-122"/>
              </a:defRPr>
            </a:lvl1pPr>
          </a:lstStyle>
          <a:p>
            <a:pPr algn="ctr"/>
            <a:r>
              <a:rPr lang="en-US" altLang="zh-CN" dirty="0">
                <a:latin typeface="钉钉进步体" panose="00020600040101010101" pitchFamily="18" charset="-122"/>
                <a:ea typeface="钉钉进步体" panose="00020600040101010101" pitchFamily="18" charset="-122"/>
              </a:rPr>
              <a:t>PART TWO</a:t>
            </a:r>
            <a:endParaRPr lang="zh-CN" altLang="en-US" dirty="0"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999687" y="2772409"/>
            <a:ext cx="4874661" cy="1038701"/>
          </a:xfrm>
          <a:prstGeom prst="roundRect">
            <a:avLst>
              <a:gd name="adj" fmla="val 50000"/>
            </a:avLst>
          </a:prstGeom>
          <a:solidFill>
            <a:srgbClr val="8509C3"/>
          </a:solidFill>
        </p:spPr>
        <p:txBody>
          <a:bodyPr wrap="square" tIns="0" bIns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功能介绍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13" y="260601"/>
            <a:ext cx="6858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09A78E-6AC9-2CAF-6655-3AC2C9F132E5}"/>
              </a:ext>
            </a:extLst>
          </p:cNvPr>
          <p:cNvSpPr txBox="1"/>
          <p:nvPr/>
        </p:nvSpPr>
        <p:spPr>
          <a:xfrm>
            <a:off x="4650094" y="1394392"/>
            <a:ext cx="890688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400" b="1" dirty="0"/>
              <a:t>前端功能（</a:t>
            </a:r>
            <a:r>
              <a:rPr lang="en-US" altLang="zh-CN" sz="2400" b="1" dirty="0"/>
              <a:t>Vue 3 + Element Plus</a:t>
            </a:r>
            <a:r>
              <a:rPr lang="zh-CN" altLang="en-US" sz="2400" b="1" dirty="0"/>
              <a:t>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📋 </a:t>
            </a:r>
            <a:r>
              <a:rPr lang="zh-CN" altLang="en-US" sz="2400" b="1" dirty="0"/>
              <a:t>用户登录与注册界面</a:t>
            </a:r>
            <a:r>
              <a:rPr lang="zh-CN" altLang="en-US" sz="2400" dirty="0"/>
              <a:t>：</a:t>
            </a:r>
            <a:endParaRPr lang="en-PH" altLang="zh-CN" sz="2400" dirty="0"/>
          </a:p>
          <a:p>
            <a:r>
              <a:rPr lang="zh-CN" altLang="en-US" sz="2400" dirty="0"/>
              <a:t> 简单表单交互，便于快递员登录系统</a:t>
            </a:r>
            <a:endParaRPr lang="en-PH" altLang="zh-CN" sz="2400" dirty="0"/>
          </a:p>
          <a:p>
            <a:endParaRPr lang="zh-CN" alt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🏠 </a:t>
            </a:r>
            <a:r>
              <a:rPr lang="zh-CN" altLang="en-US" sz="2400" b="1" dirty="0"/>
              <a:t>主操作界面（仿菜鸟风格）</a:t>
            </a:r>
            <a:endParaRPr lang="en-PH" altLang="zh-CN" sz="2400" dirty="0"/>
          </a:p>
          <a:p>
            <a:r>
              <a:rPr lang="zh-CN" altLang="en-US" sz="2400" dirty="0"/>
              <a:t> 支持包裹录入、出库、扫码取件等功能</a:t>
            </a:r>
            <a:endParaRPr lang="en-PH" altLang="zh-CN" sz="2400" dirty="0"/>
          </a:p>
          <a:p>
            <a:endParaRPr lang="zh-CN" alt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📷 </a:t>
            </a:r>
            <a:r>
              <a:rPr lang="zh-CN" altLang="en-US" sz="2400" b="1" dirty="0"/>
              <a:t>驿站扫码机器模仿页面</a:t>
            </a:r>
            <a:r>
              <a:rPr lang="zh-CN" altLang="en-US" sz="2400" dirty="0"/>
              <a:t>：</a:t>
            </a:r>
          </a:p>
          <a:p>
            <a:pPr lvl="1"/>
            <a:r>
              <a:rPr lang="zh-CN" altLang="en-US" sz="2400" dirty="0"/>
              <a:t>自动识别快递条形码与身份码（ </a:t>
            </a:r>
            <a:r>
              <a:rPr lang="en-US" altLang="zh-CN" sz="2400" dirty="0"/>
              <a:t>SFM </a:t>
            </a:r>
            <a:r>
              <a:rPr lang="zh-CN" altLang="en-US" sz="2400" dirty="0"/>
              <a:t>开头）</a:t>
            </a:r>
          </a:p>
          <a:p>
            <a:pPr lvl="1"/>
            <a:r>
              <a:rPr lang="zh-CN" altLang="en-US" sz="2400" dirty="0"/>
              <a:t>实时反馈扫描状态</a:t>
            </a:r>
          </a:p>
          <a:p>
            <a:pPr lvl="1"/>
            <a:r>
              <a:rPr lang="zh-CN" altLang="en-US" sz="2400" dirty="0"/>
              <a:t>成功匹配后向后端提交请求验证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2A6456-502B-00BB-3873-DB0EA85CF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02" y="229519"/>
            <a:ext cx="4400169" cy="622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035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1596D-58C2-D900-132B-1E927D0F5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9D15C6-5037-F5D0-4804-F2331F9F6340}"/>
              </a:ext>
            </a:extLst>
          </p:cNvPr>
          <p:cNvSpPr txBox="1"/>
          <p:nvPr/>
        </p:nvSpPr>
        <p:spPr>
          <a:xfrm>
            <a:off x="4650094" y="1394392"/>
            <a:ext cx="890688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400" b="1" dirty="0"/>
              <a:t>🧰 后端功能（</a:t>
            </a:r>
            <a:r>
              <a:rPr lang="en-US" altLang="zh-CN" sz="2400" b="1" dirty="0"/>
              <a:t>Java + Spring Boot</a:t>
            </a:r>
            <a:r>
              <a:rPr lang="zh-CN" altLang="en-US" sz="2400" b="1" dirty="0"/>
              <a:t>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✅ 用户管理：</a:t>
            </a:r>
          </a:p>
          <a:p>
            <a:pPr lvl="1"/>
            <a:r>
              <a:rPr lang="zh-CN" altLang="en-US" sz="2400" dirty="0"/>
              <a:t>支持注册用户、通过身份证查找用户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📦 快递包裹管理：</a:t>
            </a:r>
          </a:p>
          <a:p>
            <a:pPr lvl="1"/>
            <a:r>
              <a:rPr lang="zh-CN" altLang="en-US" sz="2400" dirty="0"/>
              <a:t>快递录入、绑定用户身份码</a:t>
            </a:r>
          </a:p>
          <a:p>
            <a:pPr lvl="1"/>
            <a:r>
              <a:rPr lang="zh-CN" altLang="en-US" sz="2400" dirty="0"/>
              <a:t>支持通过身份证或快递码快速查找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🔐 取件验证：</a:t>
            </a:r>
          </a:p>
          <a:p>
            <a:pPr lvl="1"/>
            <a:r>
              <a:rPr lang="zh-CN" altLang="en-US" sz="2400" dirty="0"/>
              <a:t>扫码出库接口，匹配身份码与快递码</a:t>
            </a:r>
          </a:p>
          <a:p>
            <a:pPr lvl="1"/>
            <a:r>
              <a:rPr lang="zh-CN" altLang="en-US" sz="2400" dirty="0"/>
              <a:t>返回出库成功或失败提示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7C85D9-4672-16C0-B1DE-1EE0EA420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27" y="162885"/>
            <a:ext cx="3743071" cy="653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1231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C82E3-0492-EA44-D56C-8D25DD27C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ECC827F-5E66-52BD-FFE5-413BD4A091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FAB2A94-5A65-3EA5-0524-73D52250EC48}"/>
              </a:ext>
            </a:extLst>
          </p:cNvPr>
          <p:cNvSpPr txBox="1"/>
          <p:nvPr/>
        </p:nvSpPr>
        <p:spPr>
          <a:xfrm>
            <a:off x="1633599" y="1543752"/>
            <a:ext cx="5606836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7200">
                <a:gradFill>
                  <a:gsLst>
                    <a:gs pos="34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E1ED"/>
                    </a:gs>
                  </a:gsLst>
                  <a:lin ang="5400000" scaled="1"/>
                </a:gradFill>
                <a:effectLst>
                  <a:outerShdw blurRad="50800" dist="50800" dir="5400000" algn="ctr" rotWithShape="0">
                    <a:srgbClr val="8509C3"/>
                  </a:outerShdw>
                </a:effectLst>
                <a:latin typeface="Aa锐智体" panose="00020600040101010101" pitchFamily="18" charset="-122"/>
                <a:ea typeface="Aa锐智体" panose="00020600040101010101" pitchFamily="18" charset="-122"/>
              </a:defRPr>
            </a:lvl1pPr>
          </a:lstStyle>
          <a:p>
            <a:pPr algn="ctr"/>
            <a:r>
              <a:rPr lang="en-US" altLang="zh-CN" dirty="0">
                <a:latin typeface="钉钉进步体" panose="00020600040101010101" pitchFamily="18" charset="-122"/>
                <a:ea typeface="钉钉进步体" panose="00020600040101010101" pitchFamily="18" charset="-122"/>
              </a:rPr>
              <a:t>PART THREE</a:t>
            </a:r>
            <a:endParaRPr lang="zh-CN" altLang="en-US" dirty="0">
              <a:latin typeface="钉钉进步体" panose="00020600040101010101" pitchFamily="18" charset="-122"/>
              <a:ea typeface="钉钉进步体" panose="00020600040101010101" pitchFamily="18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AF8B7D4-3B9E-8B11-303A-C187D0A5FBD7}"/>
              </a:ext>
            </a:extLst>
          </p:cNvPr>
          <p:cNvSpPr txBox="1"/>
          <p:nvPr/>
        </p:nvSpPr>
        <p:spPr>
          <a:xfrm>
            <a:off x="1999687" y="2772409"/>
            <a:ext cx="4874661" cy="1038701"/>
          </a:xfrm>
          <a:prstGeom prst="roundRect">
            <a:avLst>
              <a:gd name="adj" fmla="val 50000"/>
            </a:avLst>
          </a:prstGeom>
          <a:solidFill>
            <a:srgbClr val="8509C3"/>
          </a:solidFill>
        </p:spPr>
        <p:txBody>
          <a:bodyPr wrap="square" tIns="0" bIns="0">
            <a:sp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钉钉进步体" panose="00020600040101010101" pitchFamily="18" charset="-122"/>
                <a:ea typeface="钉钉进步体" panose="00020600040101010101" pitchFamily="18" charset="-122"/>
              </a:rPr>
              <a:t>业务实现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AB53202-B5A7-07FA-AD45-06D7FF4D5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313" y="260601"/>
            <a:ext cx="6858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6110AB-6BC7-2EE9-44BB-AAC66C9640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12" y="5431300"/>
            <a:ext cx="5135513" cy="132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4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3E84F6-3886-4C57-90FF-125BE6852845}"/>
              </a:ext>
            </a:extLst>
          </p:cNvPr>
          <p:cNvSpPr/>
          <p:nvPr/>
        </p:nvSpPr>
        <p:spPr>
          <a:xfrm>
            <a:off x="1346042" y="596347"/>
            <a:ext cx="1058091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package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dirty="0" err="1">
                <a:solidFill>
                  <a:srgbClr val="000000"/>
                </a:solidFill>
                <a:latin typeface="Consolas" panose="020B0609020204030204" pitchFamily="49" charset="0"/>
              </a:rPr>
              <a:t>com.example.entity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dirty="0" err="1">
                <a:solidFill>
                  <a:srgbClr val="000000"/>
                </a:solidFill>
                <a:latin typeface="Consolas" panose="020B0609020204030204" pitchFamily="49" charset="0"/>
              </a:rPr>
              <a:t>PackageInfo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id;</a:t>
            </a:r>
            <a:r>
              <a:rPr lang="en-PH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快递的 </a:t>
            </a:r>
            <a:r>
              <a:rPr lang="en-PH" dirty="0">
                <a:solidFill>
                  <a:srgbClr val="008000"/>
                </a:solidFill>
                <a:latin typeface="Consolas" panose="020B0609020204030204" pitchFamily="49" charset="0"/>
              </a:rPr>
              <a:t>ID</a:t>
            </a:r>
            <a:endParaRPr lang="en-PH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courier;</a:t>
            </a:r>
            <a:r>
              <a:rPr lang="en-PH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快递公司名称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dirty="0" err="1">
                <a:solidFill>
                  <a:srgbClr val="000000"/>
                </a:solidFill>
                <a:latin typeface="Consolas" panose="020B0609020204030204" pitchFamily="49" charset="0"/>
              </a:rPr>
              <a:t>pickupCode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PH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取件码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sender;</a:t>
            </a:r>
            <a:r>
              <a:rPr lang="en-PH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发件人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receiver;</a:t>
            </a:r>
            <a:r>
              <a:rPr lang="en-PH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发件人（用户名）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station;</a:t>
            </a:r>
            <a:r>
              <a:rPr lang="en-PH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快递所在的驿站名称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dirty="0" err="1">
                <a:solidFill>
                  <a:srgbClr val="0000FF"/>
                </a:solidFill>
                <a:latin typeface="Consolas" panose="020B0609020204030204" pitchFamily="49" charset="0"/>
              </a:rPr>
              <a:t>boolean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dirty="0" err="1">
                <a:solidFill>
                  <a:srgbClr val="000000"/>
                </a:solidFill>
                <a:latin typeface="Consolas" panose="020B0609020204030204" pitchFamily="49" charset="0"/>
              </a:rPr>
              <a:t>pickedUp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PH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快递的取件状态，默认值为 </a:t>
            </a:r>
            <a:r>
              <a:rPr lang="en-PH" dirty="0">
                <a:solidFill>
                  <a:srgbClr val="008000"/>
                </a:solidFill>
                <a:latin typeface="Consolas" panose="020B0609020204030204" pitchFamily="49" charset="0"/>
              </a:rPr>
              <a:t>false，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表示未取件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构造函数，初始化快递对象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传入的参数有快递 </a:t>
            </a:r>
            <a:r>
              <a:rPr lang="en-PH" dirty="0">
                <a:solidFill>
                  <a:srgbClr val="008000"/>
                </a:solidFill>
                <a:latin typeface="Consolas" panose="020B0609020204030204" pitchFamily="49" charset="0"/>
              </a:rPr>
              <a:t>ID、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快递公司、取件码、发件人、收件人、驿站名称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dirty="0" err="1">
                <a:solidFill>
                  <a:srgbClr val="000000"/>
                </a:solidFill>
                <a:latin typeface="Consolas" panose="020B0609020204030204" pitchFamily="49" charset="0"/>
              </a:rPr>
              <a:t>PackageInfo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id,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courier,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dirty="0" err="1">
                <a:solidFill>
                  <a:srgbClr val="000000"/>
                </a:solidFill>
                <a:latin typeface="Consolas" panose="020B0609020204030204" pitchFamily="49" charset="0"/>
              </a:rPr>
              <a:t>pickupCode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PH" dirty="0" err="1">
                <a:solidFill>
                  <a:srgbClr val="000000"/>
                </a:solidFill>
                <a:latin typeface="Consolas" panose="020B0609020204030204" pitchFamily="49" charset="0"/>
              </a:rPr>
              <a:t>receiver,</a:t>
            </a:r>
            <a:r>
              <a:rPr lang="en-PH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station) {</a:t>
            </a:r>
          </a:p>
          <a:p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.id = id;</a:t>
            </a:r>
          </a:p>
          <a:p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PH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PH" dirty="0" err="1">
                <a:solidFill>
                  <a:srgbClr val="000000"/>
                </a:solidFill>
                <a:latin typeface="Consolas" panose="020B0609020204030204" pitchFamily="49" charset="0"/>
              </a:rPr>
              <a:t>.courier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= courier;</a:t>
            </a:r>
          </a:p>
          <a:p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PH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PH" dirty="0" err="1">
                <a:solidFill>
                  <a:srgbClr val="000000"/>
                </a:solidFill>
                <a:latin typeface="Consolas" panose="020B0609020204030204" pitchFamily="49" charset="0"/>
              </a:rPr>
              <a:t>.pickupCode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PH" dirty="0" err="1">
                <a:solidFill>
                  <a:srgbClr val="000000"/>
                </a:solidFill>
                <a:latin typeface="Consolas" panose="020B0609020204030204" pitchFamily="49" charset="0"/>
              </a:rPr>
              <a:t>pickupCode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PH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PH" dirty="0" err="1">
                <a:solidFill>
                  <a:srgbClr val="000000"/>
                </a:solidFill>
                <a:latin typeface="Consolas" panose="020B0609020204030204" pitchFamily="49" charset="0"/>
              </a:rPr>
              <a:t>.sender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= sender;</a:t>
            </a:r>
          </a:p>
          <a:p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PH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PH" dirty="0" err="1">
                <a:solidFill>
                  <a:srgbClr val="000000"/>
                </a:solidFill>
                <a:latin typeface="Consolas" panose="020B0609020204030204" pitchFamily="49" charset="0"/>
              </a:rPr>
              <a:t>.receiver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= receiver;</a:t>
            </a:r>
          </a:p>
          <a:p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PH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PH" dirty="0" err="1">
                <a:solidFill>
                  <a:srgbClr val="000000"/>
                </a:solidFill>
                <a:latin typeface="Consolas" panose="020B0609020204030204" pitchFamily="49" charset="0"/>
              </a:rPr>
              <a:t>.station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= station;</a:t>
            </a:r>
          </a:p>
          <a:p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PH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PH" dirty="0" err="1">
                <a:solidFill>
                  <a:srgbClr val="000000"/>
                </a:solidFill>
                <a:latin typeface="Consolas" panose="020B0609020204030204" pitchFamily="49" charset="0"/>
              </a:rPr>
              <a:t>.pickedUp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PH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PH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PH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默认未取件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后面全是</a:t>
            </a:r>
            <a:r>
              <a:rPr lang="en-PH" dirty="0">
                <a:solidFill>
                  <a:srgbClr val="008000"/>
                </a:solidFill>
                <a:latin typeface="Consolas" panose="020B0609020204030204" pitchFamily="49" charset="0"/>
              </a:rPr>
              <a:t>getter setter</a:t>
            </a:r>
            <a:endParaRPr lang="en-P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22.11.14"/>
  <p:tag name="AS_TITLE" val="Aspose.Slides for .NET 4.0 Client Profile"/>
  <p:tag name="AS_VERSION" val="22.11"/>
  <p:tag name="COMMONDATA" val="eyJoZGlkIjoiNjBhNDhiMGZkNGQzYTdiNDU4OTZkMTE3YjBiODQ2YzgifQ==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等线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宋体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宋体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209</TotalTime>
  <Words>3370</Words>
  <Application>Microsoft Office PowerPoint</Application>
  <PresentationFormat>Widescreen</PresentationFormat>
  <Paragraphs>341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DengXian</vt:lpstr>
      <vt:lpstr>DengXian Light</vt:lpstr>
      <vt:lpstr>Microsoft YaHei</vt:lpstr>
      <vt:lpstr>钉钉进步体</vt:lpstr>
      <vt:lpstr>Arial</vt:lpstr>
      <vt:lpstr>Calibri</vt:lpstr>
      <vt:lpstr>Consolas</vt:lpstr>
      <vt:lpstr>第一PPT，www.1ppt.com</vt:lpstr>
      <vt:lpstr>第一PPT，www.1ppt.com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快递物流</dc:title>
  <dc:creator>第一PPT</dc:creator>
  <cp:keywords>www.1ppt.com</cp:keywords>
  <dc:description>www.1ppt.com</dc:description>
  <cp:lastModifiedBy>Administrator</cp:lastModifiedBy>
  <cp:revision>45</cp:revision>
  <dcterms:created xsi:type="dcterms:W3CDTF">2023-07-06T12:23:00Z</dcterms:created>
  <dcterms:modified xsi:type="dcterms:W3CDTF">2025-05-04T07:17:14Z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DB6BB3AF284C4589BFDE094909686022_12</vt:lpwstr>
  </property>
  <property fmtid="{D5CDD505-2E9C-101B-9397-08002B2CF9AE}" pid="3" name="KSOProductBuildVer">
    <vt:lpwstr>2052-12.1.0.17133</vt:lpwstr>
  </property>
</Properties>
</file>