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480" r:id="rId2"/>
    <p:sldId id="481" r:id="rId3"/>
    <p:sldId id="482" r:id="rId4"/>
    <p:sldId id="483" r:id="rId5"/>
    <p:sldId id="484" r:id="rId6"/>
    <p:sldId id="485" r:id="rId7"/>
    <p:sldId id="486" r:id="rId8"/>
    <p:sldId id="487" r:id="rId9"/>
    <p:sldId id="492" r:id="rId10"/>
    <p:sldId id="493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0" r:id="rId20"/>
    <p:sldId id="511" r:id="rId21"/>
    <p:sldId id="512" r:id="rId22"/>
    <p:sldId id="513" r:id="rId23"/>
    <p:sldId id="514" r:id="rId24"/>
    <p:sldId id="515" r:id="rId25"/>
    <p:sldId id="516" r:id="rId26"/>
    <p:sldId id="517" r:id="rId27"/>
    <p:sldId id="518" r:id="rId28"/>
    <p:sldId id="519" r:id="rId29"/>
    <p:sldId id="520" r:id="rId30"/>
    <p:sldId id="521" r:id="rId31"/>
    <p:sldId id="522" r:id="rId32"/>
    <p:sldId id="523" r:id="rId33"/>
    <p:sldId id="524" r:id="rId34"/>
    <p:sldId id="525" r:id="rId35"/>
    <p:sldId id="526" r:id="rId36"/>
    <p:sldId id="527" r:id="rId37"/>
    <p:sldId id="528" r:id="rId38"/>
    <p:sldId id="529" r:id="rId39"/>
    <p:sldId id="530" r:id="rId40"/>
    <p:sldId id="531" r:id="rId41"/>
    <p:sldId id="532" r:id="rId42"/>
    <p:sldId id="533" r:id="rId43"/>
    <p:sldId id="534" r:id="rId44"/>
    <p:sldId id="535" r:id="rId45"/>
    <p:sldId id="536" r:id="rId46"/>
    <p:sldId id="537" r:id="rId47"/>
    <p:sldId id="542" r:id="rId48"/>
    <p:sldId id="543" r:id="rId49"/>
    <p:sldId id="544" r:id="rId50"/>
    <p:sldId id="545" r:id="rId51"/>
    <p:sldId id="546" r:id="rId52"/>
    <p:sldId id="547" r:id="rId53"/>
    <p:sldId id="548" r:id="rId54"/>
    <p:sldId id="549" r:id="rId55"/>
    <p:sldId id="550" r:id="rId56"/>
    <p:sldId id="551" r:id="rId57"/>
    <p:sldId id="552" r:id="rId58"/>
    <p:sldId id="553" r:id="rId59"/>
    <p:sldId id="554" r:id="rId60"/>
    <p:sldId id="555" r:id="rId61"/>
    <p:sldId id="556" r:id="rId62"/>
    <p:sldId id="557" r:id="rId63"/>
    <p:sldId id="558" r:id="rId64"/>
    <p:sldId id="560" r:id="rId65"/>
    <p:sldId id="561" r:id="rId66"/>
    <p:sldId id="562" r:id="rId67"/>
    <p:sldId id="805" r:id="rId68"/>
    <p:sldId id="563" r:id="rId69"/>
    <p:sldId id="564" r:id="rId70"/>
    <p:sldId id="565" r:id="rId71"/>
    <p:sldId id="566" r:id="rId72"/>
    <p:sldId id="567" r:id="rId73"/>
    <p:sldId id="568" r:id="rId74"/>
    <p:sldId id="569" r:id="rId75"/>
    <p:sldId id="570" r:id="rId76"/>
    <p:sldId id="571" r:id="rId77"/>
    <p:sldId id="572" r:id="rId78"/>
    <p:sldId id="573" r:id="rId79"/>
    <p:sldId id="574" r:id="rId80"/>
    <p:sldId id="575" r:id="rId81"/>
    <p:sldId id="576" r:id="rId82"/>
    <p:sldId id="577" r:id="rId83"/>
  </p:sldIdLst>
  <p:sldSz cx="24384000" cy="13716000"/>
  <p:notesSz cx="6858000" cy="9144000"/>
  <p:defaultTextStyle>
    <a:defPPr>
      <a:defRPr lang="en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6">
          <p15:clr>
            <a:srgbClr val="A4A3A4"/>
          </p15:clr>
        </p15:guide>
        <p15:guide id="2" pos="2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/>
    <p:restoredTop sz="94565"/>
  </p:normalViewPr>
  <p:slideViewPr>
    <p:cSldViewPr>
      <p:cViewPr varScale="1">
        <p:scale>
          <a:sx n="44" d="100"/>
          <a:sy n="44" d="100"/>
        </p:scale>
        <p:origin x="2424" y="232"/>
      </p:cViewPr>
      <p:guideLst>
        <p:guide orient="horz" pos="3016"/>
        <p:guide pos="2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9EC80-08D0-BB45-9B39-6BD8BA4B9ADF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C33B7-29A6-4649-A22F-51B611A9E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0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C33B7-29A6-4649-A22F-51B611A9EA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4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C33B7-29A6-4649-A22F-51B611A9EA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6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C33B7-29A6-4649-A22F-51B611A9EAB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3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C33B7-29A6-4649-A22F-51B611A9EAB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00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C33B7-29A6-4649-A22F-51B611A9EAB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75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C33B7-29A6-4649-A22F-51B611A9EAB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9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11/15/22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11/15/22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11/15/22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11/15/22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11/15/22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11/15/22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11/15/22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11/15/22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11/15/22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11/15/22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11/15/22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11/15/22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93100" y="5651500"/>
            <a:ext cx="16090900" cy="184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560"/>
              </a:lnSpc>
            </a:pPr>
            <a:r>
              <a:rPr lang="en-CA" sz="13392" spc="-20">
                <a:solidFill>
                  <a:srgbClr val="FFFEFF"/>
                </a:solidFill>
                <a:latin typeface="Arial"/>
                <a:cs typeface="Arial"/>
              </a:rPr>
              <a:t>Decorators</a:t>
            </a:r>
          </a:p>
          <a:p>
            <a:pPr>
              <a:lnSpc>
                <a:spcPts val="16560"/>
              </a:lnSpc>
            </a:pPr>
            <a:endParaRPr lang="en-CA" sz="1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0121900" y="660400"/>
            <a:ext cx="142621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10">
                <a:solidFill>
                  <a:srgbClr val="FFFEFF"/>
                </a:solidFill>
                <a:latin typeface="Arial"/>
                <a:cs typeface="Arial"/>
              </a:rPr>
              <a:t>Overview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446000" y="2921000"/>
            <a:ext cx="11938000" cy="262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700"/>
              </a:lnSpc>
            </a:pPr>
            <a:r>
              <a:rPr lang="en-CA" sz="6120" spc="-10">
                <a:solidFill>
                  <a:srgbClr val="FEFEFF"/>
                </a:solidFill>
                <a:latin typeface="Arial"/>
                <a:cs typeface="Arial"/>
              </a:rPr>
              <a:t>Recap of FP</a:t>
            </a:r>
            <a:br>
              <a:rPr lang="en-CA" sz="7200">
                <a:solidFill>
                  <a:srgbClr val="000000"/>
                </a:solidFill>
                <a:latin typeface="Times New Roman"/>
              </a:rPr>
            </a:br>
            <a:r>
              <a:rPr lang="en-CA" sz="6120" spc="-20">
                <a:solidFill>
                  <a:srgbClr val="FEFEFF"/>
                </a:solidFill>
                <a:latin typeface="Arial"/>
                <a:cs typeface="Arial"/>
              </a:rPr>
              <a:t>Classes</a:t>
            </a:r>
          </a:p>
          <a:p>
            <a:pPr>
              <a:lnSpc>
                <a:spcPts val="1170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446000" y="5892800"/>
            <a:ext cx="11938000" cy="411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700"/>
              </a:lnSpc>
            </a:pPr>
            <a:r>
              <a:rPr lang="en-CA" sz="6120" spc="-10">
                <a:solidFill>
                  <a:srgbClr val="FEFEFF"/>
                </a:solidFill>
                <a:latin typeface="Arial"/>
                <a:cs typeface="Arial"/>
              </a:rPr>
              <a:t>Instances</a:t>
            </a:r>
            <a:br>
              <a:rPr lang="en-CA" sz="7200">
                <a:solidFill>
                  <a:srgbClr val="000000"/>
                </a:solidFill>
                <a:latin typeface="Times New Roman"/>
              </a:rPr>
            </a:br>
            <a:r>
              <a:rPr lang="en-CA" sz="6120" spc="-10">
                <a:solidFill>
                  <a:srgbClr val="FEFEFF"/>
                </a:solidFill>
                <a:latin typeface="Arial"/>
                <a:cs typeface="Arial"/>
              </a:rPr>
              <a:t>Inheritance</a:t>
            </a:r>
            <a:br>
              <a:rPr lang="en-CA" sz="7200">
                <a:solidFill>
                  <a:srgbClr val="000000"/>
                </a:solidFill>
                <a:latin typeface="Times New Roman"/>
              </a:rPr>
            </a:br>
            <a:r>
              <a:rPr lang="en-CA" sz="6120" spc="-10">
                <a:solidFill>
                  <a:srgbClr val="FEFEFF"/>
                </a:solidFill>
                <a:latin typeface="Arial"/>
                <a:cs typeface="Arial"/>
              </a:rPr>
              <a:t>Exceptions</a:t>
            </a:r>
          </a:p>
          <a:p>
            <a:pPr>
              <a:lnSpc>
                <a:spcPts val="1170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31" name="TextBox 2"/>
          <p:cNvSpPr txBox="1"/>
          <p:nvPr/>
        </p:nvSpPr>
        <p:spPr>
          <a:xfrm>
            <a:off x="5384800" y="647700"/>
            <a:ext cx="189992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20">
                <a:solidFill>
                  <a:srgbClr val="FFFEFF"/>
                </a:solidFill>
                <a:latin typeface="Arial"/>
                <a:cs typeface="Arial"/>
              </a:rPr>
              <a:t>Recall: Programming Paradigms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765800" y="2273300"/>
            <a:ext cx="22987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10">
                <a:solidFill>
                  <a:srgbClr val="FFFEFF"/>
                </a:solidFill>
                <a:latin typeface="Arial"/>
                <a:cs typeface="Arial"/>
              </a:rPr>
              <a:t>Procedural</a:t>
            </a:r>
          </a:p>
          <a:p>
            <a:pPr>
              <a:lnSpc>
                <a:spcPts val="4140"/>
              </a:lnSpc>
            </a:pPr>
            <a:endParaRPr lang="en-CA" sz="3070" b="1" spc="-10">
              <a:solidFill>
                <a:srgbClr val="FFFEFF"/>
              </a:solidFill>
              <a:latin typeface="Arial"/>
              <a:cs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510000" y="2273300"/>
            <a:ext cx="23876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70" b="1" spc="-10">
                <a:solidFill>
                  <a:srgbClr val="FFFEFF"/>
                </a:solidFill>
                <a:latin typeface="Arial"/>
                <a:cs typeface="Arial"/>
              </a:rPr>
              <a:t>Declarative</a:t>
            </a:r>
          </a:p>
          <a:p>
            <a:pPr>
              <a:lnSpc>
                <a:spcPts val="4140"/>
              </a:lnSpc>
            </a:pPr>
            <a:endParaRPr lang="en-CA" sz="3070" b="1" spc="-10">
              <a:solidFill>
                <a:srgbClr val="FFFEFF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52600" y="2768600"/>
            <a:ext cx="103251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45"/>
              </a:lnSpc>
            </a:pPr>
            <a:r>
              <a:rPr lang="en-CA" sz="3060" spc="-10">
                <a:solidFill>
                  <a:srgbClr val="FFFEFF"/>
                </a:solidFill>
                <a:latin typeface="Arial"/>
                <a:cs typeface="Arial"/>
              </a:rPr>
              <a:t>Sequence of instructions that inform the computer what</a:t>
            </a:r>
          </a:p>
          <a:p>
            <a:pPr>
              <a:lnSpc>
                <a:spcPts val="3845"/>
              </a:lnSpc>
            </a:pPr>
            <a:endParaRPr lang="en-CA" sz="3060" spc="-10">
              <a:solidFill>
                <a:srgbClr val="FFFEFF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827000" y="2768600"/>
            <a:ext cx="97663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60" spc="-10">
                <a:solidFill>
                  <a:srgbClr val="FFFEFF"/>
                </a:solidFill>
                <a:latin typeface="Arial"/>
                <a:cs typeface="Arial"/>
              </a:rPr>
              <a:t>Specification describes the problem to be solved, and</a:t>
            </a:r>
          </a:p>
          <a:p>
            <a:pPr>
              <a:lnSpc>
                <a:spcPts val="4140"/>
              </a:lnSpc>
            </a:pPr>
            <a:endParaRPr lang="en-CA" sz="3060" spc="-10">
              <a:solidFill>
                <a:srgbClr val="FFFEFF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038600" y="3263900"/>
            <a:ext cx="5842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10"/>
              </a:lnSpc>
            </a:pPr>
            <a:r>
              <a:rPr lang="en-CA" sz="3060" spc="-10">
                <a:solidFill>
                  <a:srgbClr val="FFFEFF"/>
                </a:solidFill>
                <a:latin typeface="Arial"/>
                <a:cs typeface="Arial"/>
              </a:rPr>
              <a:t>to do with the program's input</a:t>
            </a:r>
          </a:p>
          <a:p>
            <a:pPr>
              <a:lnSpc>
                <a:spcPts val="3910"/>
              </a:lnSpc>
            </a:pPr>
            <a:endParaRPr lang="en-CA" sz="3060" spc="-10">
              <a:solidFill>
                <a:srgbClr val="FFFEFF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271500" y="3263900"/>
            <a:ext cx="89789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60" spc="-10">
                <a:solidFill>
                  <a:srgbClr val="FFFEFF"/>
                </a:solidFill>
                <a:latin typeface="Arial"/>
                <a:cs typeface="Arial"/>
              </a:rPr>
              <a:t>language implementation figures out the details</a:t>
            </a:r>
          </a:p>
          <a:p>
            <a:pPr>
              <a:lnSpc>
                <a:spcPts val="4140"/>
              </a:lnSpc>
            </a:pPr>
            <a:endParaRPr lang="en-CA" sz="3060" spc="-10">
              <a:solidFill>
                <a:srgbClr val="FFFEFF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969000" y="5257800"/>
            <a:ext cx="104902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  <a:tabLst>
                <a:tab pos="4724400" algn="l"/>
              </a:tabLst>
            </a:pPr>
            <a:r>
              <a:rPr lang="en-CA" sz="3060" i="1" spc="-10">
                <a:solidFill>
                  <a:srgbClr val="FFFEFF"/>
                </a:solidFill>
                <a:latin typeface="Arial Italic"/>
                <a:cs typeface="Arial Italic"/>
              </a:rPr>
              <a:t>Examples</a:t>
            </a:r>
            <a:r>
              <a:rPr lang="en-CA" sz="3070" b="1" spc="-10">
                <a:solidFill>
                  <a:srgbClr val="FFFEFF"/>
                </a:solidFill>
                <a:latin typeface="Arial"/>
                <a:cs typeface="Arial"/>
              </a:rPr>
              <a:t>	Multi-Paradigm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667500" y="5791200"/>
            <a:ext cx="97917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  <a:tabLst>
                <a:tab pos="3238500" algn="l"/>
              </a:tabLst>
            </a:pPr>
            <a:r>
              <a:rPr lang="en-CA" sz="3060" spc="-30">
                <a:solidFill>
                  <a:srgbClr val="FFFEFF"/>
                </a:solidFill>
                <a:latin typeface="Arial"/>
                <a:cs typeface="Arial"/>
              </a:rPr>
              <a:t>C</a:t>
            </a:r>
            <a:r>
              <a:rPr lang="en-CA" sz="3060" spc="-10">
                <a:solidFill>
                  <a:srgbClr val="FFFEFF"/>
                </a:solidFill>
                <a:latin typeface="Arial"/>
                <a:cs typeface="Arial"/>
              </a:rPr>
              <a:t>	Supports several different</a:t>
            </a:r>
          </a:p>
          <a:p>
            <a:pPr>
              <a:lnSpc>
                <a:spcPts val="3845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61100" y="6273800"/>
            <a:ext cx="101981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  <a:tabLst>
                <a:tab pos="3454400" algn="l"/>
              </a:tabLst>
            </a:pPr>
            <a:r>
              <a:rPr lang="en-CA" sz="3060" spc="-20">
                <a:solidFill>
                  <a:srgbClr val="FFFEFF"/>
                </a:solidFill>
                <a:latin typeface="Arial"/>
                <a:cs typeface="Arial"/>
              </a:rPr>
              <a:t>Pascal</a:t>
            </a:r>
            <a:r>
              <a:rPr lang="en-CA" sz="3060" spc="-10">
                <a:solidFill>
                  <a:srgbClr val="FFFEFF"/>
                </a:solidFill>
                <a:latin typeface="Arial"/>
                <a:cs typeface="Arial"/>
              </a:rPr>
              <a:t>	paradigms, to be combined</a:t>
            </a:r>
          </a:p>
          <a:p>
            <a:pPr>
              <a:lnSpc>
                <a:spcPts val="391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19800" y="6769100"/>
            <a:ext cx="10439400" cy="76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  <a:tabLst>
                <a:tab pos="5676900" algn="l"/>
              </a:tabLst>
            </a:pPr>
            <a:r>
              <a:rPr lang="en-CA" sz="3060" spc="-10">
                <a:solidFill>
                  <a:srgbClr val="FFFEFF"/>
                </a:solidFill>
                <a:latin typeface="Arial"/>
                <a:cs typeface="Arial"/>
              </a:rPr>
              <a:t>Unix (sh)	freely</a:t>
            </a:r>
          </a:p>
          <a:p>
            <a:pPr>
              <a:lnSpc>
                <a:spcPts val="3895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32400" y="7747000"/>
            <a:ext cx="112268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3070" b="1" spc="-10">
                <a:solidFill>
                  <a:srgbClr val="FFFEFF"/>
                </a:solidFill>
                <a:latin typeface="Arial"/>
                <a:cs typeface="Arial"/>
              </a:rPr>
              <a:t>Object-Oriented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6764000" y="5257800"/>
            <a:ext cx="75057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3060" i="1" spc="-10">
                <a:solidFill>
                  <a:srgbClr val="FFFEFF"/>
                </a:solidFill>
                <a:latin typeface="Arial Italic"/>
                <a:cs typeface="Arial Italic"/>
              </a:rPr>
              <a:t>Examples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7233900" y="5791200"/>
            <a:ext cx="70358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060" spc="-20">
                <a:solidFill>
                  <a:srgbClr val="FFFEFF"/>
                </a:solidFill>
                <a:latin typeface="Arial"/>
                <a:cs typeface="Arial"/>
              </a:rPr>
              <a:t>SQL</a:t>
            </a:r>
          </a:p>
          <a:p>
            <a:pPr>
              <a:lnSpc>
                <a:spcPts val="3845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7005300" y="6273800"/>
            <a:ext cx="72644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CA" sz="3060" spc="-10">
                <a:solidFill>
                  <a:srgbClr val="FFFEFF"/>
                </a:solidFill>
                <a:latin typeface="Arial"/>
                <a:cs typeface="Arial"/>
              </a:rPr>
              <a:t>Prolog</a:t>
            </a:r>
          </a:p>
          <a:p>
            <a:pPr>
              <a:lnSpc>
                <a:spcPts val="39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6573500" y="7747000"/>
            <a:ext cx="76962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3070" b="1" spc="-10">
                <a:solidFill>
                  <a:srgbClr val="FFFEFF"/>
                </a:solidFill>
                <a:latin typeface="Arial"/>
                <a:cs typeface="Arial"/>
              </a:rPr>
              <a:t>Functional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841500" y="8229600"/>
            <a:ext cx="210058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45"/>
              </a:lnSpc>
            </a:pPr>
            <a:r>
              <a:rPr lang="en-CA" sz="3060" spc="-10">
                <a:solidFill>
                  <a:srgbClr val="FFFEFF"/>
                </a:solidFill>
                <a:latin typeface="Arial"/>
                <a:cs typeface="Arial"/>
              </a:rPr>
              <a:t>Deal with collections of objects which maintain intern</a:t>
            </a:r>
            <a:r>
              <a:rPr lang="en-CA" sz="3060" i="1" spc="-10">
                <a:solidFill>
                  <a:srgbClr val="FFFEFF"/>
                </a:solidFill>
                <a:latin typeface="Arial Italic"/>
                <a:cs typeface="Arial Italic"/>
              </a:rPr>
              <a:t>Examples</a:t>
            </a:r>
            <a:r>
              <a:rPr lang="en-CA" sz="3060" spc="-10">
                <a:solidFill>
                  <a:srgbClr val="FFFEFF"/>
                </a:solidFill>
                <a:latin typeface="Arial"/>
                <a:cs typeface="Arial"/>
              </a:rPr>
              <a:t>composes into a set of functions, each of which solely</a:t>
            </a:r>
          </a:p>
          <a:p>
            <a:pPr>
              <a:lnSpc>
                <a:spcPts val="3845"/>
              </a:lnSpc>
            </a:pPr>
            <a:endParaRPr lang="en-CA" sz="3060" spc="-10">
              <a:solidFill>
                <a:srgbClr val="FFFEFF"/>
              </a:solidFill>
              <a:latin typeface="Arial"/>
              <a:cs typeface="Arial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095500" y="8724900"/>
            <a:ext cx="96266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10"/>
              </a:lnSpc>
            </a:pPr>
            <a:r>
              <a:rPr lang="en-CA" sz="3060" spc="-10">
                <a:solidFill>
                  <a:srgbClr val="FFFEFF"/>
                </a:solidFill>
                <a:latin typeface="Arial"/>
                <a:cs typeface="Arial"/>
              </a:rPr>
              <a:t>state and support methods that query or modify this</a:t>
            </a:r>
          </a:p>
          <a:p>
            <a:pPr>
              <a:lnSpc>
                <a:spcPts val="3910"/>
              </a:lnSpc>
            </a:pPr>
            <a:endParaRPr lang="en-CA" sz="3060" spc="-10">
              <a:solidFill>
                <a:srgbClr val="FFFEFF"/>
              </a:solidFill>
              <a:latin typeface="Arial"/>
              <a:cs typeface="Arial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1734800" y="8699500"/>
            <a:ext cx="111633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60" spc="-10">
                <a:solidFill>
                  <a:srgbClr val="FFFEFF"/>
                </a:solidFill>
                <a:latin typeface="Arial"/>
                <a:cs typeface="Arial"/>
              </a:rPr>
              <a:t>Scalaakes inputs and produces outputs with no internal state.</a:t>
            </a:r>
          </a:p>
          <a:p>
            <a:pPr>
              <a:lnSpc>
                <a:spcPts val="4140"/>
              </a:lnSpc>
            </a:pPr>
            <a:endParaRPr lang="en-CA" sz="3060" spc="-10">
              <a:solidFill>
                <a:srgbClr val="FFFEFF"/>
              </a:solidFill>
              <a:latin typeface="Arial"/>
              <a:cs typeface="Arial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445000" y="9220200"/>
            <a:ext cx="50419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95"/>
              </a:lnSpc>
            </a:pPr>
            <a:r>
              <a:rPr lang="en-CA" sz="3060" spc="-10">
                <a:solidFill>
                  <a:srgbClr val="FFFEFF"/>
                </a:solidFill>
                <a:latin typeface="Arial"/>
                <a:cs typeface="Arial"/>
              </a:rPr>
              <a:t>internal state in some way.</a:t>
            </a:r>
          </a:p>
          <a:p>
            <a:pPr>
              <a:lnSpc>
                <a:spcPts val="3895"/>
              </a:lnSpc>
            </a:pPr>
            <a:endParaRPr lang="en-CA" sz="3060" spc="-10">
              <a:solidFill>
                <a:srgbClr val="FFFEFF"/>
              </a:solidFill>
              <a:latin typeface="Arial"/>
              <a:cs typeface="Arial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1798300" y="9194800"/>
            <a:ext cx="10287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60" spc="-10">
                <a:solidFill>
                  <a:srgbClr val="FFFEFF"/>
                </a:solidFill>
                <a:latin typeface="Arial"/>
                <a:cs typeface="Arial"/>
              </a:rPr>
              <a:t>C++</a:t>
            </a:r>
          </a:p>
          <a:p>
            <a:pPr>
              <a:lnSpc>
                <a:spcPts val="4140"/>
              </a:lnSpc>
            </a:pPr>
            <a:endParaRPr lang="en-CA" sz="3060" spc="-10">
              <a:solidFill>
                <a:srgbClr val="FFFEFF"/>
              </a:solidFill>
              <a:latin typeface="Arial"/>
              <a:cs typeface="Arial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1557000" y="9690100"/>
            <a:ext cx="16129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55"/>
              </a:lnSpc>
            </a:pPr>
            <a:r>
              <a:rPr lang="en-CA" sz="3060" spc="-10">
                <a:solidFill>
                  <a:srgbClr val="FFD300"/>
                </a:solidFill>
                <a:latin typeface="Arial"/>
                <a:cs typeface="Arial"/>
              </a:rPr>
              <a:t>Python</a:t>
            </a:r>
          </a:p>
          <a:p>
            <a:pPr>
              <a:lnSpc>
                <a:spcPts val="3655"/>
              </a:lnSpc>
            </a:pPr>
            <a:endParaRPr lang="en-CA" sz="3060" spc="-10">
              <a:solidFill>
                <a:srgbClr val="FFD300"/>
              </a:solidFill>
              <a:latin typeface="Arial"/>
              <a:cs typeface="Arial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969000" y="10706100"/>
            <a:ext cx="18923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60" i="1" spc="-10">
                <a:solidFill>
                  <a:srgbClr val="FFFEFF"/>
                </a:solidFill>
                <a:latin typeface="Arial Italic"/>
                <a:cs typeface="Arial Italic"/>
              </a:rPr>
              <a:t>Examples</a:t>
            </a:r>
          </a:p>
          <a:p>
            <a:pPr>
              <a:lnSpc>
                <a:spcPts val="4140"/>
              </a:lnSpc>
            </a:pPr>
            <a:endParaRPr lang="en-CA" sz="3060" i="1" spc="-10">
              <a:solidFill>
                <a:srgbClr val="FFFEFF"/>
              </a:solidFill>
              <a:latin typeface="Arial Italic"/>
              <a:cs typeface="Arial Italic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6764000" y="10706100"/>
            <a:ext cx="18923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60" i="1" spc="-10">
                <a:solidFill>
                  <a:srgbClr val="FFFEFF"/>
                </a:solidFill>
                <a:latin typeface="Arial Italic"/>
                <a:cs typeface="Arial Italic"/>
              </a:rPr>
              <a:t>Examples</a:t>
            </a:r>
          </a:p>
          <a:p>
            <a:pPr>
              <a:lnSpc>
                <a:spcPts val="4140"/>
              </a:lnSpc>
            </a:pPr>
            <a:endParaRPr lang="en-CA" sz="3060" i="1" spc="-10">
              <a:solidFill>
                <a:srgbClr val="FFFEFF"/>
              </a:solidFill>
              <a:latin typeface="Arial Italic"/>
              <a:cs typeface="Arial Italic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6413500" y="11201400"/>
            <a:ext cx="9906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45"/>
              </a:lnSpc>
            </a:pPr>
            <a:r>
              <a:rPr lang="en-CA" sz="3060" spc="-10">
                <a:solidFill>
                  <a:srgbClr val="FFFEFF"/>
                </a:solidFill>
                <a:latin typeface="Arial"/>
                <a:cs typeface="Arial"/>
              </a:rPr>
              <a:t>Java</a:t>
            </a:r>
          </a:p>
          <a:p>
            <a:pPr>
              <a:lnSpc>
                <a:spcPts val="3845"/>
              </a:lnSpc>
            </a:pPr>
            <a:endParaRPr lang="en-CA" sz="3060" spc="-10">
              <a:solidFill>
                <a:srgbClr val="FFFEFF"/>
              </a:solidFill>
              <a:latin typeface="Arial"/>
              <a:cs typeface="Arial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6967200" y="11201400"/>
            <a:ext cx="14859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60" spc="-10">
                <a:solidFill>
                  <a:srgbClr val="FFFEFF"/>
                </a:solidFill>
                <a:latin typeface="Arial"/>
                <a:cs typeface="Arial"/>
              </a:rPr>
              <a:t>Haskell</a:t>
            </a:r>
          </a:p>
          <a:p>
            <a:pPr>
              <a:lnSpc>
                <a:spcPts val="4140"/>
              </a:lnSpc>
            </a:pPr>
            <a:endParaRPr lang="en-CA" sz="3060" spc="-10">
              <a:solidFill>
                <a:srgbClr val="FFFEFF"/>
              </a:solidFill>
              <a:latin typeface="Arial"/>
              <a:cs typeface="Arial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5994400" y="11696700"/>
            <a:ext cx="19304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10"/>
              </a:lnSpc>
            </a:pPr>
            <a:r>
              <a:rPr lang="en-CA" sz="3060" spc="-10">
                <a:solidFill>
                  <a:srgbClr val="FFFEFF"/>
                </a:solidFill>
                <a:latin typeface="Arial"/>
                <a:cs typeface="Arial"/>
              </a:rPr>
              <a:t>Smalltalk</a:t>
            </a:r>
          </a:p>
          <a:p>
            <a:pPr>
              <a:lnSpc>
                <a:spcPts val="3910"/>
              </a:lnSpc>
            </a:pPr>
            <a:endParaRPr lang="en-CA" sz="3060" spc="-10">
              <a:solidFill>
                <a:srgbClr val="FFFEFF"/>
              </a:solidFill>
              <a:latin typeface="Arial"/>
              <a:cs typeface="Arial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6979900" y="11696700"/>
            <a:ext cx="14478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060" spc="-10">
                <a:solidFill>
                  <a:srgbClr val="FFFEFF"/>
                </a:solidFill>
                <a:latin typeface="Arial"/>
                <a:cs typeface="Arial"/>
              </a:rPr>
              <a:t>OCaml</a:t>
            </a:r>
          </a:p>
          <a:p>
            <a:pPr>
              <a:lnSpc>
                <a:spcPts val="4140"/>
              </a:lnSpc>
            </a:pPr>
            <a:endParaRPr lang="en-CA" sz="3060" spc="-10">
              <a:solidFill>
                <a:srgbClr val="FFFEFF"/>
              </a:solidFill>
              <a:latin typeface="Arial"/>
              <a:cs typeface="Arial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7310100" y="12230100"/>
            <a:ext cx="70739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95"/>
              </a:lnSpc>
            </a:pPr>
            <a:r>
              <a:rPr lang="en-CA" sz="3060" spc="-10">
                <a:solidFill>
                  <a:srgbClr val="FFFEFF"/>
                </a:solidFill>
                <a:latin typeface="Arial"/>
                <a:cs typeface="Arial"/>
              </a:rPr>
              <a:t>ML</a:t>
            </a:r>
          </a:p>
          <a:p>
            <a:pPr>
              <a:lnSpc>
                <a:spcPts val="3895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44800" y="5651500"/>
            <a:ext cx="21539200" cy="184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560"/>
              </a:lnSpc>
            </a:pPr>
            <a:r>
              <a:rPr lang="en-CA" sz="13392" spc="-20">
                <a:solidFill>
                  <a:srgbClr val="FFFEFF"/>
                </a:solidFill>
                <a:latin typeface="Arial"/>
                <a:cs typeface="Arial"/>
              </a:rPr>
              <a:t>Objects, Names, Attributes</a:t>
            </a:r>
          </a:p>
          <a:p>
            <a:pPr>
              <a:lnSpc>
                <a:spcPts val="16560"/>
              </a:lnSpc>
            </a:pPr>
            <a:endParaRPr lang="en-CA" sz="1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8470900" y="660400"/>
            <a:ext cx="159131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20">
                <a:solidFill>
                  <a:srgbClr val="FFFEFF"/>
                </a:solidFill>
                <a:latin typeface="Arial"/>
                <a:cs typeface="Arial"/>
              </a:rPr>
              <a:t>Some Definitions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489200"/>
            <a:ext cx="226060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5952" spc="-20">
                <a:solidFill>
                  <a:srgbClr val="FEFEFF"/>
                </a:solidFill>
                <a:latin typeface="Arial"/>
                <a:cs typeface="Arial"/>
              </a:rPr>
              <a:t>An o</a:t>
            </a:r>
            <a:r>
              <a:rPr lang="en-CA" sz="5952" i="1" spc="-20">
                <a:solidFill>
                  <a:srgbClr val="FEFEFF"/>
                </a:solidFill>
                <a:latin typeface="Arial Italic"/>
                <a:cs typeface="Arial Italic"/>
              </a:rPr>
              <a:t>bject</a:t>
            </a:r>
            <a:r>
              <a:rPr lang="en-CA" sz="5952" spc="-20">
                <a:solidFill>
                  <a:srgbClr val="FEFEFF"/>
                </a:solidFill>
                <a:latin typeface="Arial"/>
                <a:cs typeface="Arial"/>
              </a:rPr>
              <a:t> has identity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78000" y="3810000"/>
            <a:ext cx="22606000" cy="82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360"/>
              </a:lnSpc>
            </a:pPr>
            <a:r>
              <a:rPr lang="en-CA" sz="5952" spc="-20">
                <a:solidFill>
                  <a:srgbClr val="FEFEFF"/>
                </a:solidFill>
                <a:latin typeface="Arial"/>
                <a:cs typeface="Arial"/>
              </a:rPr>
              <a:t>A </a:t>
            </a:r>
            <a:r>
              <a:rPr lang="en-CA" sz="5952" i="1" spc="-20">
                <a:solidFill>
                  <a:srgbClr val="FEFEFF"/>
                </a:solidFill>
                <a:latin typeface="Arial Italic"/>
                <a:cs typeface="Arial Italic"/>
              </a:rPr>
              <a:t>name</a:t>
            </a:r>
            <a:r>
              <a:rPr lang="en-CA" sz="5952" spc="-20">
                <a:solidFill>
                  <a:srgbClr val="FEFEFF"/>
                </a:solidFill>
                <a:latin typeface="Arial"/>
                <a:cs typeface="Arial"/>
              </a:rPr>
              <a:t> is a reference to an object</a:t>
            </a:r>
          </a:p>
          <a:p>
            <a:pPr>
              <a:lnSpc>
                <a:spcPts val="7360"/>
              </a:lnSpc>
            </a:pPr>
            <a:endParaRPr lang="en-CA" sz="6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78000" y="4800600"/>
            <a:ext cx="22606000" cy="233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400"/>
              </a:lnSpc>
            </a:pPr>
            <a:r>
              <a:rPr lang="en-CA" sz="5952" spc="-20">
                <a:solidFill>
                  <a:srgbClr val="FEFEFF"/>
                </a:solidFill>
                <a:latin typeface="Arial"/>
                <a:cs typeface="Arial"/>
              </a:rPr>
              <a:t>A n</a:t>
            </a:r>
            <a:r>
              <a:rPr lang="en-CA" sz="5952" i="1" spc="-20">
                <a:solidFill>
                  <a:srgbClr val="FEFEFF"/>
                </a:solidFill>
                <a:latin typeface="Arial Italic"/>
                <a:cs typeface="Arial Italic"/>
              </a:rPr>
              <a:t>amespace </a:t>
            </a:r>
            <a:r>
              <a:rPr lang="en-CA" sz="5952" spc="-20">
                <a:solidFill>
                  <a:srgbClr val="FEFEFF"/>
                </a:solidFill>
                <a:latin typeface="Arial"/>
                <a:cs typeface="Arial"/>
              </a:rPr>
              <a:t>is an associative mapping from names to objects</a:t>
            </a:r>
            <a:br>
              <a:rPr lang="en-CA" sz="6295">
                <a:solidFill>
                  <a:srgbClr val="000000"/>
                </a:solidFill>
                <a:latin typeface="Times New Roman"/>
              </a:rPr>
            </a:br>
            <a:r>
              <a:rPr lang="en-CA" sz="5952" spc="-20">
                <a:solidFill>
                  <a:srgbClr val="FEFEFF"/>
                </a:solidFill>
                <a:latin typeface="Arial"/>
                <a:cs typeface="Arial"/>
              </a:rPr>
              <a:t>An a</a:t>
            </a:r>
            <a:r>
              <a:rPr lang="en-CA" sz="5952" i="1" spc="-20">
                <a:solidFill>
                  <a:srgbClr val="FEFEFF"/>
                </a:solidFill>
                <a:latin typeface="Arial Italic"/>
                <a:cs typeface="Arial Italic"/>
              </a:rPr>
              <a:t>ttribute</a:t>
            </a:r>
            <a:r>
              <a:rPr lang="en-CA" sz="5952" spc="-20">
                <a:solidFill>
                  <a:srgbClr val="FEFEFF"/>
                </a:solidFill>
                <a:latin typeface="Arial"/>
                <a:cs typeface="Arial"/>
              </a:rPr>
              <a:t> is any name following a dot (</a:t>
            </a:r>
            <a:r>
              <a:rPr lang="en-CA" sz="4464" spc="-20">
                <a:solidFill>
                  <a:srgbClr val="FEFEFF"/>
                </a:solidFill>
                <a:latin typeface="Courier New"/>
                <a:cs typeface="Courier New"/>
              </a:rPr>
              <a:t>'.'</a:t>
            </a:r>
            <a:r>
              <a:rPr lang="en-CA" sz="5952" spc="-20">
                <a:solidFill>
                  <a:srgbClr val="FEFEFF"/>
                </a:solidFill>
                <a:latin typeface="Arial"/>
                <a:cs typeface="Arial"/>
              </a:rPr>
              <a:t>)</a:t>
            </a:r>
          </a:p>
          <a:p>
            <a:pPr>
              <a:lnSpc>
                <a:spcPts val="10400"/>
              </a:lnSpc>
            </a:pPr>
            <a:endParaRPr lang="en-CA" sz="62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410700" y="10248900"/>
            <a:ext cx="14973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>
                <a:solidFill>
                  <a:srgbClr val="FFFEFF"/>
                </a:solidFill>
                <a:latin typeface="Courier New"/>
                <a:cs typeface="Courier New"/>
              </a:rPr>
              <a:t>name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674600" y="10553700"/>
            <a:ext cx="11709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lang="en-CA" sz="2400" i="1">
                <a:solidFill>
                  <a:srgbClr val="FFFEFF"/>
                </a:solidFill>
                <a:latin typeface="Courier New Italic"/>
                <a:cs typeface="Courier New Italic"/>
              </a:rPr>
              <a:t>type</a:t>
            </a:r>
          </a:p>
          <a:p>
            <a:pPr>
              <a:lnSpc>
                <a:spcPts val="21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246100" y="11163300"/>
            <a:ext cx="11137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>
                <a:solidFill>
                  <a:srgbClr val="FFFEFF"/>
                </a:solidFill>
                <a:latin typeface="Courier New"/>
                <a:cs typeface="Courier New"/>
              </a:rPr>
              <a:t>object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754100" y="11836400"/>
            <a:ext cx="106299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i="1">
                <a:solidFill>
                  <a:srgbClr val="FFFEFF"/>
                </a:solidFill>
                <a:latin typeface="Courier New Italic"/>
                <a:cs typeface="Courier New Italic"/>
              </a:rPr>
              <a:t>identity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52000" y="5651500"/>
            <a:ext cx="14732000" cy="184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560"/>
              </a:lnSpc>
            </a:pPr>
            <a:r>
              <a:rPr lang="en-CA" sz="12240" spc="-20">
                <a:solidFill>
                  <a:srgbClr val="FFFEFF"/>
                </a:solidFill>
                <a:latin typeface="Arial"/>
                <a:cs typeface="Arial"/>
              </a:rPr>
              <a:t>Classes</a:t>
            </a:r>
          </a:p>
          <a:p>
            <a:pPr>
              <a:lnSpc>
                <a:spcPts val="16560"/>
              </a:lnSpc>
            </a:pPr>
            <a:endParaRPr lang="en-CA" sz="1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7962900" y="660400"/>
            <a:ext cx="164211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30">
                <a:solidFill>
                  <a:srgbClr val="FFFEFF"/>
                </a:solidFill>
                <a:latin typeface="Arial"/>
                <a:cs typeface="Arial"/>
              </a:rPr>
              <a:t>First Look at Classes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446000" y="4025900"/>
            <a:ext cx="11938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80"/>
              </a:lnSpc>
            </a:pP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New Syntax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446000" y="5511800"/>
            <a:ext cx="11938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80"/>
              </a:lnSpc>
            </a:pPr>
            <a:r>
              <a:rPr lang="en-CA" sz="6696" spc="-30">
                <a:solidFill>
                  <a:srgbClr val="FEFEFF"/>
                </a:solidFill>
                <a:latin typeface="Arial"/>
                <a:cs typeface="Arial"/>
              </a:rPr>
              <a:t>Class Objects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446000" y="6997700"/>
            <a:ext cx="11938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80"/>
              </a:lnSpc>
            </a:pP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Instance Objects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446000" y="8483600"/>
            <a:ext cx="11938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80"/>
              </a:lnSpc>
            </a:pP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Methods vs. Functions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648700" y="12115800"/>
            <a:ext cx="157353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Who says Python isn't classy?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0200" y="5651500"/>
            <a:ext cx="20243800" cy="184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560"/>
              </a:lnSpc>
            </a:pPr>
            <a:r>
              <a:rPr lang="en-CA" sz="13392" spc="-20">
                <a:solidFill>
                  <a:srgbClr val="FFFEFF"/>
                </a:solidFill>
                <a:latin typeface="Arial"/>
                <a:cs typeface="Arial"/>
              </a:rPr>
              <a:t>Class Definition Syntax</a:t>
            </a:r>
          </a:p>
          <a:p>
            <a:pPr>
              <a:lnSpc>
                <a:spcPts val="16560"/>
              </a:lnSpc>
            </a:pPr>
            <a:endParaRPr lang="en-CA" sz="1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1689100" y="800100"/>
            <a:ext cx="22694900" cy="207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700"/>
              </a:lnSpc>
              <a:tabLst>
                <a:tab pos="1092200" algn="l"/>
              </a:tabLst>
            </a:pPr>
            <a:r>
              <a:rPr lang="en-CA" sz="4464" spc="-20">
                <a:solidFill>
                  <a:srgbClr val="FFFEFF"/>
                </a:solidFill>
                <a:latin typeface="Arial"/>
                <a:cs typeface="Arial"/>
              </a:rPr>
              <a:t>The </a:t>
            </a:r>
            <a:r>
              <a:rPr lang="en-CA" sz="3348" spc="-20">
                <a:solidFill>
                  <a:srgbClr val="FFFEFF"/>
                </a:solidFill>
                <a:latin typeface="Courier New"/>
                <a:cs typeface="Courier New"/>
              </a:rPr>
              <a:t>class</a:t>
            </a:r>
            <a:r>
              <a:rPr lang="en-CA" sz="4464" spc="-20">
                <a:solidFill>
                  <a:srgbClr val="FFFEFF"/>
                </a:solidFill>
                <a:latin typeface="Arial"/>
                <a:cs typeface="Arial"/>
              </a:rPr>
              <a:t> keyword introduces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	a new class defintion</a:t>
            </a:r>
          </a:p>
          <a:p>
            <a:pPr>
              <a:lnSpc>
                <a:spcPts val="77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74800" y="2527300"/>
            <a:ext cx="22809200" cy="441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800"/>
              </a:lnSpc>
              <a:tabLst>
                <a:tab pos="4394200" algn="l"/>
              </a:tabLst>
            </a:pPr>
            <a:r>
              <a:rPr lang="en-CA" sz="14400">
                <a:solidFill>
                  <a:srgbClr val="C1339A"/>
                </a:solidFill>
                <a:latin typeface="Courier New"/>
                <a:cs typeface="Courier New"/>
              </a:rPr>
              <a:t>class</a:t>
            </a:r>
            <a:r>
              <a:rPr lang="en-CA" sz="14400">
                <a:solidFill>
                  <a:srgbClr val="FFFEFF"/>
                </a:solidFill>
                <a:latin typeface="Courier New"/>
                <a:cs typeface="Courier New"/>
              </a:rPr>
              <a:t> ClassName:</a:t>
            </a:r>
            <a:br>
              <a:rPr lang="en-CA" sz="14400">
                <a:solidFill>
                  <a:srgbClr val="000000"/>
                </a:solidFill>
                <a:latin typeface="Times New Roman"/>
              </a:rPr>
            </a:br>
            <a:r>
              <a:rPr lang="en-CA" sz="14400">
                <a:solidFill>
                  <a:srgbClr val="FFFEFF"/>
                </a:solidFill>
                <a:latin typeface="Courier New"/>
                <a:cs typeface="Courier New"/>
              </a:rPr>
              <a:t>	&lt;statement&gt;</a:t>
            </a:r>
          </a:p>
          <a:p>
            <a:pPr>
              <a:lnSpc>
                <a:spcPts val="16800"/>
              </a:lnSpc>
            </a:pPr>
            <a:endParaRPr lang="en-CA" sz="14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69000" y="7023100"/>
            <a:ext cx="18415000" cy="184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600"/>
              </a:lnSpc>
            </a:pPr>
            <a:r>
              <a:rPr lang="en-CA" sz="14400">
                <a:solidFill>
                  <a:srgbClr val="FFFEFF"/>
                </a:solidFill>
                <a:latin typeface="Courier New"/>
                <a:cs typeface="Courier New"/>
              </a:rPr>
              <a:t>&lt;statement&gt;</a:t>
            </a:r>
          </a:p>
          <a:p>
            <a:pPr>
              <a:lnSpc>
                <a:spcPts val="14600"/>
              </a:lnSpc>
            </a:pPr>
            <a:endParaRPr lang="en-CA" sz="14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237200" y="11150600"/>
            <a:ext cx="61468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Must be executed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678400" y="12128500"/>
            <a:ext cx="6705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to have effect (like def)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8648700" y="660400"/>
            <a:ext cx="157353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20">
                <a:solidFill>
                  <a:srgbClr val="FFFEFF"/>
                </a:solidFill>
                <a:latin typeface="Arial"/>
                <a:cs typeface="Arial"/>
              </a:rPr>
              <a:t>Class Definitions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806700"/>
            <a:ext cx="22606000" cy="411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700"/>
              </a:lnSpc>
            </a:pP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Statements are usually assignments or function definitions</a:t>
            </a:r>
            <a:br>
              <a:rPr lang="en-CA" sz="7200">
                <a:solidFill>
                  <a:srgbClr val="000000"/>
                </a:solidFill>
                <a:latin typeface="Times New Roman"/>
              </a:rPr>
            </a:b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Entering a class definition creates a new "namespace" - ish</a:t>
            </a:r>
            <a:br>
              <a:rPr lang="en-CA" sz="7200">
                <a:solidFill>
                  <a:srgbClr val="000000"/>
                </a:solidFill>
                <a:latin typeface="Times New Roman"/>
              </a:rPr>
            </a:b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Exiting a class definition creates a class object</a:t>
            </a:r>
          </a:p>
          <a:p>
            <a:pPr>
              <a:lnSpc>
                <a:spcPts val="1170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52700" y="7251700"/>
            <a:ext cx="21831300" cy="2755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700"/>
              </a:lnSpc>
            </a:pP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Defining a class </a:t>
            </a:r>
            <a:r>
              <a:rPr lang="en-CA" sz="6696" spc="-20">
                <a:solidFill>
                  <a:srgbClr val="FEFEFF"/>
                </a:solidFill>
                <a:latin typeface="Courier New"/>
                <a:cs typeface="Courier New"/>
              </a:rPr>
              <a:t>==</a:t>
            </a: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 creating a class object (like int, str)</a:t>
            </a:r>
            <a:br>
              <a:rPr lang="en-CA" sz="7200">
                <a:solidFill>
                  <a:srgbClr val="000000"/>
                </a:solidFill>
                <a:latin typeface="Times New Roman"/>
              </a:rPr>
            </a:b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Defining a class </a:t>
            </a:r>
            <a:r>
              <a:rPr lang="en-CA" sz="6696" spc="-20">
                <a:solidFill>
                  <a:srgbClr val="FEFEFF"/>
                </a:solidFill>
                <a:latin typeface="Courier New"/>
                <a:cs typeface="Courier New"/>
              </a:rPr>
              <a:t>!=</a:t>
            </a: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 instantiating a class</a:t>
            </a:r>
          </a:p>
          <a:p>
            <a:pPr>
              <a:lnSpc>
                <a:spcPts val="1270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89900" y="5651500"/>
            <a:ext cx="16294100" cy="184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560"/>
              </a:lnSpc>
            </a:pPr>
            <a:r>
              <a:rPr lang="en-CA" sz="13392" spc="-30">
                <a:solidFill>
                  <a:srgbClr val="FFFEFF"/>
                </a:solidFill>
                <a:latin typeface="Arial"/>
                <a:cs typeface="Arial"/>
              </a:rPr>
              <a:t>Wait, What?</a:t>
            </a:r>
          </a:p>
          <a:p>
            <a:pPr>
              <a:lnSpc>
                <a:spcPts val="16560"/>
              </a:lnSpc>
            </a:pPr>
            <a:endParaRPr lang="en-CA" sz="1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6959600" y="660400"/>
            <a:ext cx="174244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20">
                <a:solidFill>
                  <a:srgbClr val="FFFEFF"/>
                </a:solidFill>
                <a:latin typeface="Arial"/>
                <a:cs typeface="Arial"/>
              </a:rPr>
              <a:t>Functions as Arguments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5273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4CBF56"/>
                </a:solidFill>
                <a:latin typeface="Courier New"/>
                <a:cs typeface="Courier New"/>
              </a:rPr>
              <a:t># map(fn, iterable)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78000" y="35941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4CBF56"/>
                </a:solidFill>
                <a:latin typeface="Courier New"/>
                <a:cs typeface="Courier New"/>
              </a:rPr>
              <a:t># filter(pred, iterable)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78000" y="5422900"/>
            <a:ext cx="226060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400"/>
              </a:lnSpc>
              <a:tabLst>
                <a:tab pos="1460500" algn="l"/>
              </a:tabLst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def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perform_twice(fn, *args, **kwargs):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	fn(*args, **kwargs)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238500" y="7861300"/>
            <a:ext cx="21145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fn(*args, **kwargs)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78000" y="9690100"/>
            <a:ext cx="226060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40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perform_twice(</a:t>
            </a: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print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, 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5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, 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10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, sep=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'&amp;'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, end=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'...'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800">
                <a:solidFill>
                  <a:srgbClr val="4CBF56"/>
                </a:solidFill>
                <a:latin typeface="Courier New"/>
                <a:cs typeface="Courier New"/>
              </a:rPr>
              <a:t># =&gt; 5&amp;10...5&amp;10...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4991100" y="660400"/>
            <a:ext cx="193929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30">
                <a:solidFill>
                  <a:srgbClr val="FFFEFF"/>
                </a:solidFill>
                <a:latin typeface="Arial"/>
                <a:cs typeface="Arial"/>
              </a:rPr>
              <a:t>Class Objects vs. Instance Objects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3276600"/>
            <a:ext cx="22606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80"/>
              </a:lnSpc>
            </a:pPr>
            <a:r>
              <a:rPr lang="en-CA" sz="6696" spc="-30">
                <a:solidFill>
                  <a:srgbClr val="FEFEFF"/>
                </a:solidFill>
                <a:latin typeface="Arial"/>
                <a:cs typeface="Arial"/>
              </a:rPr>
              <a:t>Defining a class creates a </a:t>
            </a:r>
            <a:r>
              <a:rPr lang="en-CA" sz="6696" i="1" spc="-30">
                <a:solidFill>
                  <a:srgbClr val="FEFEFF"/>
                </a:solidFill>
                <a:latin typeface="Arial Italic"/>
                <a:cs typeface="Arial Italic"/>
              </a:rPr>
              <a:t>class object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52700" y="4762500"/>
            <a:ext cx="218313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80"/>
              </a:lnSpc>
            </a:pPr>
            <a:r>
              <a:rPr lang="en-CA" sz="6696" spc="-10">
                <a:solidFill>
                  <a:srgbClr val="FEFEFF"/>
                </a:solidFill>
                <a:latin typeface="Arial"/>
                <a:cs typeface="Arial"/>
              </a:rPr>
              <a:t>Supports attribute reference and instantiation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78000" y="7378700"/>
            <a:ext cx="22606000" cy="262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700"/>
              </a:lnSpc>
            </a:pP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Instantiating a class object creates an </a:t>
            </a:r>
            <a:r>
              <a:rPr lang="en-CA" sz="6696" i="1" spc="-20">
                <a:solidFill>
                  <a:srgbClr val="FEFEFF"/>
                </a:solidFill>
                <a:latin typeface="Arial Italic"/>
                <a:cs typeface="Arial Italic"/>
              </a:rPr>
              <a:t>instance object</a:t>
            </a:r>
            <a:br>
              <a:rPr lang="en-CA" sz="7200">
                <a:solidFill>
                  <a:srgbClr val="000000"/>
                </a:solidFill>
                <a:latin typeface="Times New Roman"/>
              </a:rPr>
            </a:b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Only supports attribute reference</a:t>
            </a:r>
          </a:p>
          <a:p>
            <a:pPr>
              <a:lnSpc>
                <a:spcPts val="1170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7480300" y="5651500"/>
            <a:ext cx="16903700" cy="184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560"/>
              </a:lnSpc>
            </a:pPr>
            <a:r>
              <a:rPr lang="en-CA" sz="13392" spc="-30">
                <a:solidFill>
                  <a:srgbClr val="FFFEFF"/>
                </a:solidFill>
                <a:latin typeface="Arial"/>
                <a:cs typeface="Arial"/>
              </a:rPr>
              <a:t>Class Objects</a:t>
            </a:r>
          </a:p>
          <a:p>
            <a:pPr>
              <a:lnSpc>
                <a:spcPts val="16560"/>
              </a:lnSpc>
            </a:pPr>
            <a:endParaRPr lang="en-CA" sz="14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699500" y="11163300"/>
            <a:ext cx="15684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Support (1) attribute references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944100" y="12141200"/>
            <a:ext cx="14439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 spc="-20">
                <a:solidFill>
                  <a:srgbClr val="FFFEFF"/>
                </a:solidFill>
                <a:latin typeface="Arial"/>
                <a:cs typeface="Arial"/>
              </a:rPr>
              <a:t>and (2) instantation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46400" y="5651500"/>
            <a:ext cx="21437600" cy="184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560"/>
              </a:lnSpc>
            </a:pPr>
            <a:r>
              <a:rPr lang="en-CA" sz="13392" spc="-30">
                <a:solidFill>
                  <a:srgbClr val="FFFEFF"/>
                </a:solidFill>
                <a:latin typeface="Arial"/>
                <a:cs typeface="Arial"/>
              </a:rPr>
              <a:t>Class Attribute References</a:t>
            </a:r>
          </a:p>
          <a:p>
            <a:pPr>
              <a:lnSpc>
                <a:spcPts val="16560"/>
              </a:lnSpc>
            </a:pPr>
            <a:endParaRPr lang="en-CA" sz="1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6591300" y="660400"/>
            <a:ext cx="177927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30">
                <a:solidFill>
                  <a:srgbClr val="FFFEFF"/>
                </a:solidFill>
                <a:latin typeface="Arial"/>
                <a:cs typeface="Arial"/>
              </a:rPr>
              <a:t>Class Attribute References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5273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class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MyClass: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38500" y="3289300"/>
            <a:ext cx="211455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400"/>
              </a:lnSpc>
            </a:pPr>
            <a:r>
              <a:rPr lang="en-CA" sz="4464">
                <a:solidFill>
                  <a:srgbClr val="E44347"/>
                </a:solidFill>
                <a:latin typeface="Courier New"/>
                <a:cs typeface="Courier New"/>
              </a:rPr>
              <a:t>"""A simple example class"""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num = </a:t>
            </a:r>
            <a:r>
              <a:rPr lang="en-CA" sz="4464">
                <a:solidFill>
                  <a:srgbClr val="8B83CF"/>
                </a:solidFill>
                <a:latin typeface="Courier New"/>
                <a:cs typeface="Courier New"/>
              </a:rPr>
              <a:t>12345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238500" y="5727700"/>
            <a:ext cx="21145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def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greet(self):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711700" y="6794500"/>
            <a:ext cx="196723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return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</a:t>
            </a:r>
            <a:r>
              <a:rPr lang="en-CA" sz="4464">
                <a:solidFill>
                  <a:srgbClr val="E44347"/>
                </a:solidFill>
                <a:latin typeface="Courier New"/>
                <a:cs typeface="Courier New"/>
              </a:rPr>
              <a:t>"Hello world!"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78000" y="89281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4CBF56"/>
                </a:solidFill>
                <a:latin typeface="Courier New"/>
                <a:cs typeface="Courier New"/>
              </a:rPr>
              <a:t># Attribute References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78000" y="9969500"/>
            <a:ext cx="44831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MyClass.num</a:t>
            </a:r>
          </a:p>
          <a:p>
            <a:pPr>
              <a:lnSpc>
                <a:spcPts val="5520"/>
              </a:lnSpc>
            </a:pPr>
            <a:endParaRPr lang="en-CA" sz="4464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277100" y="9969500"/>
            <a:ext cx="4127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4CBF56"/>
                </a:solidFill>
                <a:latin typeface="Courier New"/>
                <a:cs typeface="Courier New"/>
              </a:rPr>
              <a:t># =&gt; 12345</a:t>
            </a:r>
          </a:p>
          <a:p>
            <a:pPr>
              <a:lnSpc>
                <a:spcPts val="5520"/>
              </a:lnSpc>
            </a:pPr>
            <a:endParaRPr lang="en-CA" sz="4464">
              <a:solidFill>
                <a:srgbClr val="4CBF56"/>
              </a:solidFill>
              <a:latin typeface="Courier New"/>
              <a:cs typeface="Courier New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881100" y="9969500"/>
            <a:ext cx="4851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4CBF56"/>
                </a:solidFill>
                <a:latin typeface="Courier New"/>
                <a:cs typeface="Courier New"/>
              </a:rPr>
              <a:t>(int object)</a:t>
            </a:r>
          </a:p>
          <a:p>
            <a:pPr>
              <a:lnSpc>
                <a:spcPts val="5520"/>
              </a:lnSpc>
            </a:pPr>
            <a:endParaRPr lang="en-CA" sz="4464">
              <a:solidFill>
                <a:srgbClr val="4CBF56"/>
              </a:solidFill>
              <a:latin typeface="Courier New"/>
              <a:cs typeface="Courier New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78000" y="11036300"/>
            <a:ext cx="52197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MyClass.greet</a:t>
            </a:r>
          </a:p>
          <a:p>
            <a:pPr>
              <a:lnSpc>
                <a:spcPts val="5520"/>
              </a:lnSpc>
            </a:pPr>
            <a:endParaRPr lang="en-CA" sz="4464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277100" y="11036300"/>
            <a:ext cx="13296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4CBF56"/>
                </a:solidFill>
                <a:latin typeface="Courier New"/>
                <a:cs typeface="Courier New"/>
              </a:rPr>
              <a:t># =&gt; &lt;function f&gt; (function object)</a:t>
            </a:r>
          </a:p>
          <a:p>
            <a:pPr>
              <a:lnSpc>
                <a:spcPts val="5520"/>
              </a:lnSpc>
            </a:pPr>
            <a:endParaRPr lang="en-CA" sz="4464">
              <a:solidFill>
                <a:srgbClr val="4CBF56"/>
              </a:solidFill>
              <a:latin typeface="Courier New"/>
              <a:cs typeface="Courier New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842000" y="12128500"/>
            <a:ext cx="18542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Warning! Class attributes can be written to by the client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65800" y="5651500"/>
            <a:ext cx="18618200" cy="184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560"/>
              </a:lnSpc>
            </a:pPr>
            <a:r>
              <a:rPr lang="en-CA" sz="13392" spc="-20">
                <a:solidFill>
                  <a:srgbClr val="FFFEFF"/>
                </a:solidFill>
                <a:latin typeface="Arial"/>
                <a:cs typeface="Arial"/>
              </a:rPr>
              <a:t>Class Instantiation</a:t>
            </a:r>
          </a:p>
          <a:p>
            <a:pPr>
              <a:lnSpc>
                <a:spcPts val="16560"/>
              </a:lnSpc>
            </a:pPr>
            <a:endParaRPr lang="en-CA" sz="1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8293100" y="660400"/>
            <a:ext cx="160909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20">
                <a:solidFill>
                  <a:srgbClr val="FFFEFF"/>
                </a:solidFill>
                <a:latin typeface="Arial"/>
                <a:cs typeface="Arial"/>
              </a:rPr>
              <a:t>Class Instantiation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19700" y="4165600"/>
            <a:ext cx="47752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464" spc="-10">
                <a:solidFill>
                  <a:srgbClr val="FFFEFF"/>
                </a:solidFill>
                <a:latin typeface="Arial"/>
                <a:cs typeface="Arial"/>
              </a:rPr>
              <a:t>No </a:t>
            </a:r>
            <a:r>
              <a:rPr lang="en-CA" sz="4464" spc="-10">
                <a:solidFill>
                  <a:srgbClr val="FFFEFF"/>
                </a:solidFill>
                <a:latin typeface="Courier New"/>
                <a:cs typeface="Courier New"/>
              </a:rPr>
              <a:t>new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109200" y="3441700"/>
            <a:ext cx="14160500" cy="200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700"/>
              </a:lnSpc>
              <a:tabLst>
                <a:tab pos="2476500" algn="l"/>
              </a:tabLst>
            </a:pP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Classes are instantiated using parentheses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	and an argument list</a:t>
            </a:r>
          </a:p>
          <a:p>
            <a:pPr>
              <a:lnSpc>
                <a:spcPts val="77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90700" y="5638800"/>
            <a:ext cx="22593300" cy="204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0"/>
              </a:lnSpc>
            </a:pPr>
            <a:r>
              <a:rPr lang="en-CA" sz="16000">
                <a:solidFill>
                  <a:srgbClr val="F9F9F4"/>
                </a:solidFill>
                <a:latin typeface="Courier New"/>
                <a:cs typeface="Courier New"/>
              </a:rPr>
              <a:t>x = MyClass</a:t>
            </a:r>
            <a:r>
              <a:rPr lang="en-CA" sz="16000">
                <a:solidFill>
                  <a:srgbClr val="FFD300"/>
                </a:solidFill>
                <a:latin typeface="Courier New"/>
                <a:cs typeface="Courier New"/>
              </a:rPr>
              <a:t>(args)</a:t>
            </a:r>
          </a:p>
          <a:p>
            <a:pPr>
              <a:lnSpc>
                <a:spcPts val="18400"/>
              </a:lnSpc>
            </a:pPr>
            <a:endParaRPr lang="en-CA" sz="160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165600" y="10922000"/>
            <a:ext cx="20218400" cy="207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700"/>
              </a:lnSpc>
            </a:pPr>
            <a:r>
              <a:rPr lang="en-CA" sz="4464" spc="-20">
                <a:solidFill>
                  <a:srgbClr val="FFFEFF"/>
                </a:solidFill>
                <a:latin typeface="Arial"/>
                <a:cs typeface="Arial"/>
              </a:rPr>
              <a:t>Instantiating a class constructs an instance object of that class object.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 spc="-20">
                <a:solidFill>
                  <a:srgbClr val="FFFEFF"/>
                </a:solidFill>
                <a:latin typeface="Arial"/>
                <a:cs typeface="Arial"/>
              </a:rPr>
              <a:t>In this case, </a:t>
            </a:r>
            <a:r>
              <a:rPr lang="en-CA" sz="4464" spc="-20">
                <a:solidFill>
                  <a:srgbClr val="FFFEFF"/>
                </a:solidFill>
                <a:latin typeface="Courier New"/>
                <a:cs typeface="Courier New"/>
              </a:rPr>
              <a:t>x</a:t>
            </a:r>
            <a:r>
              <a:rPr lang="en-CA" sz="4464" spc="-20">
                <a:solidFill>
                  <a:srgbClr val="FFFEFF"/>
                </a:solidFill>
                <a:latin typeface="Arial"/>
                <a:cs typeface="Arial"/>
              </a:rPr>
              <a:t> is an instance object of the </a:t>
            </a:r>
            <a:r>
              <a:rPr lang="en-CA" sz="4464" spc="-20">
                <a:solidFill>
                  <a:srgbClr val="FFFEFF"/>
                </a:solidFill>
                <a:latin typeface="Courier New"/>
                <a:cs typeface="Courier New"/>
              </a:rPr>
              <a:t>MyClass</a:t>
            </a:r>
            <a:r>
              <a:rPr lang="en-CA" sz="4464" spc="-20">
                <a:solidFill>
                  <a:srgbClr val="FFFEFF"/>
                </a:solidFill>
                <a:latin typeface="Arial"/>
                <a:cs typeface="Arial"/>
              </a:rPr>
              <a:t> class object</a:t>
            </a:r>
          </a:p>
          <a:p>
            <a:pPr>
              <a:lnSpc>
                <a:spcPts val="77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4381500" y="685800"/>
            <a:ext cx="200025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840"/>
              </a:lnSpc>
            </a:pPr>
            <a:r>
              <a:rPr lang="en-CA" sz="8299" spc="-10">
                <a:solidFill>
                  <a:srgbClr val="FFFEFF"/>
                </a:solidFill>
                <a:latin typeface="Arial"/>
                <a:cs typeface="Arial"/>
              </a:rPr>
              <a:t>Custom Constructor using </a:t>
            </a:r>
            <a:r>
              <a:rPr lang="en-CA" sz="6224" spc="-10">
                <a:solidFill>
                  <a:srgbClr val="FFFEFF"/>
                </a:solidFill>
                <a:latin typeface="Courier New"/>
                <a:cs typeface="Courier New"/>
              </a:rPr>
              <a:t>__init__</a:t>
            </a:r>
          </a:p>
          <a:p>
            <a:pPr>
              <a:lnSpc>
                <a:spcPts val="9840"/>
              </a:lnSpc>
            </a:pPr>
            <a:endParaRPr lang="en-CA" sz="82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5273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class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Complex: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38500" y="3289300"/>
            <a:ext cx="211455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400"/>
              </a:lnSpc>
              <a:tabLst>
                <a:tab pos="1473200" algn="l"/>
              </a:tabLst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def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__init__(self, realpart=</a:t>
            </a:r>
            <a:r>
              <a:rPr lang="en-CA" sz="4464">
                <a:solidFill>
                  <a:srgbClr val="8B83CF"/>
                </a:solidFill>
                <a:latin typeface="Courier New"/>
                <a:cs typeface="Courier New"/>
              </a:rPr>
              <a:t>0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, imagpart=</a:t>
            </a:r>
            <a:r>
              <a:rPr lang="en-CA" sz="4464">
                <a:solidFill>
                  <a:srgbClr val="8B83CF"/>
                </a:solidFill>
                <a:latin typeface="Courier New"/>
                <a:cs typeface="Courier New"/>
              </a:rPr>
              <a:t>0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):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	self.real = realpart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711700" y="5727700"/>
            <a:ext cx="196723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self.imag = imagpart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645400" y="6883400"/>
            <a:ext cx="16738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760"/>
              </a:lnSpc>
            </a:pPr>
            <a:r>
              <a:rPr lang="en-CA" sz="4464" spc="-20">
                <a:solidFill>
                  <a:srgbClr val="FFFEFF"/>
                </a:solidFill>
                <a:latin typeface="Arial"/>
                <a:cs typeface="Arial"/>
              </a:rPr>
              <a:t>Class instantiation calls the special method </a:t>
            </a:r>
            <a:r>
              <a:rPr lang="en-CA" sz="4464" spc="-20">
                <a:solidFill>
                  <a:srgbClr val="FFFEFF"/>
                </a:solidFill>
                <a:latin typeface="Courier New"/>
                <a:cs typeface="Courier New"/>
              </a:rPr>
              <a:t>__init__</a:t>
            </a:r>
            <a:r>
              <a:rPr lang="en-CA" sz="4464" spc="-20">
                <a:solidFill>
                  <a:srgbClr val="FFFEFF"/>
                </a:solidFill>
                <a:latin typeface="Arial"/>
                <a:cs typeface="Arial"/>
              </a:rPr>
              <a:t> if it exists</a:t>
            </a:r>
          </a:p>
          <a:p>
            <a:pPr>
              <a:lnSpc>
                <a:spcPts val="576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78000" y="78613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4CBF56"/>
                </a:solidFill>
                <a:latin typeface="Courier New"/>
                <a:cs typeface="Courier New"/>
              </a:rPr>
              <a:t># Make an instance object `c`!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78000" y="89281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c = Complex(</a:t>
            </a:r>
            <a:r>
              <a:rPr lang="en-CA" sz="4464">
                <a:solidFill>
                  <a:srgbClr val="8B83CF"/>
                </a:solidFill>
                <a:latin typeface="Courier New"/>
                <a:cs typeface="Courier New"/>
              </a:rPr>
              <a:t>3.0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, </a:t>
            </a:r>
            <a:r>
              <a:rPr lang="en-CA" sz="4464">
                <a:solidFill>
                  <a:srgbClr val="8B83CF"/>
                </a:solidFill>
                <a:latin typeface="Courier New"/>
                <a:cs typeface="Courier New"/>
              </a:rPr>
              <a:t>-4.5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78000" y="99949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  <a:tabLst>
                <a:tab pos="5867400" algn="l"/>
              </a:tabLst>
            </a:pP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c.real, c.imag</a:t>
            </a:r>
            <a:r>
              <a:rPr lang="en-CA" sz="4464">
                <a:solidFill>
                  <a:srgbClr val="4CBF56"/>
                </a:solidFill>
                <a:latin typeface="Courier New"/>
                <a:cs typeface="Courier New"/>
              </a:rPr>
              <a:t>	# =&gt; (3.0, -4.5)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109700" y="11112500"/>
            <a:ext cx="102743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760"/>
              </a:lnSpc>
            </a:pPr>
            <a:r>
              <a:rPr lang="en-CA" sz="4464" spc="-10">
                <a:solidFill>
                  <a:srgbClr val="FFFEFF"/>
                </a:solidFill>
                <a:latin typeface="Arial"/>
                <a:cs typeface="Arial"/>
              </a:rPr>
              <a:t>You can't overload </a:t>
            </a:r>
            <a:r>
              <a:rPr lang="en-CA" sz="4464" spc="-10">
                <a:solidFill>
                  <a:srgbClr val="FFFEFF"/>
                </a:solidFill>
                <a:latin typeface="Courier New"/>
                <a:cs typeface="Courier New"/>
              </a:rPr>
              <a:t>__init__</a:t>
            </a:r>
            <a:r>
              <a:rPr lang="en-CA" sz="4464" spc="-10">
                <a:solidFill>
                  <a:srgbClr val="FFFEFF"/>
                </a:solidFill>
                <a:latin typeface="Arial"/>
                <a:cs typeface="Arial"/>
              </a:rPr>
              <a:t>!</a:t>
            </a:r>
          </a:p>
          <a:p>
            <a:pPr>
              <a:lnSpc>
                <a:spcPts val="576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852400" y="12115800"/>
            <a:ext cx="11531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Use keyword arguments or factory methods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468"/>
            <a:ext cx="24384000" cy="137033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6261100" y="5651500"/>
            <a:ext cx="18122900" cy="184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560"/>
              </a:lnSpc>
            </a:pPr>
            <a:r>
              <a:rPr lang="en-CA" sz="13392" spc="-20">
                <a:solidFill>
                  <a:srgbClr val="FFFEFF"/>
                </a:solidFill>
                <a:latin typeface="Arial"/>
                <a:cs typeface="Arial"/>
              </a:rPr>
              <a:t>Instance Objects</a:t>
            </a:r>
          </a:p>
          <a:p>
            <a:pPr>
              <a:lnSpc>
                <a:spcPts val="16560"/>
              </a:lnSpc>
            </a:pPr>
            <a:endParaRPr lang="en-CA" sz="14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420100" y="12128500"/>
            <a:ext cx="15963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Only support attribute references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8915400" y="660400"/>
            <a:ext cx="8775700" cy="147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0"/>
              </a:lnSpc>
            </a:pPr>
            <a:r>
              <a:rPr lang="en-CA" sz="8124" spc="-20">
                <a:solidFill>
                  <a:srgbClr val="FFFEFF"/>
                </a:solidFill>
                <a:latin typeface="Arial"/>
                <a:cs typeface="Arial"/>
              </a:rPr>
              <a:t>Data Attributes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527300"/>
            <a:ext cx="159131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079">
                <a:solidFill>
                  <a:srgbClr val="FFFEFF"/>
                </a:solidFill>
                <a:latin typeface="Courier New"/>
                <a:cs typeface="Courier New"/>
              </a:rPr>
              <a:t>c = Complex(</a:t>
            </a:r>
            <a:r>
              <a:rPr lang="en-CA" sz="4079">
                <a:solidFill>
                  <a:srgbClr val="8B83CF"/>
                </a:solidFill>
                <a:latin typeface="Courier New"/>
                <a:cs typeface="Courier New"/>
              </a:rPr>
              <a:t>3.0</a:t>
            </a:r>
            <a:r>
              <a:rPr lang="en-CA" sz="4079">
                <a:solidFill>
                  <a:srgbClr val="FFFEFF"/>
                </a:solidFill>
                <a:latin typeface="Courier New"/>
                <a:cs typeface="Courier New"/>
              </a:rPr>
              <a:t>, </a:t>
            </a:r>
            <a:r>
              <a:rPr lang="en-CA" sz="4079">
                <a:solidFill>
                  <a:srgbClr val="8B83CF"/>
                </a:solidFill>
                <a:latin typeface="Courier New"/>
                <a:cs typeface="Courier New"/>
              </a:rPr>
              <a:t>-4.5</a:t>
            </a:r>
            <a:r>
              <a:rPr lang="en-CA" sz="4079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78000" y="3594100"/>
            <a:ext cx="159131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  <a:tabLst>
                <a:tab pos="5867400" algn="l"/>
              </a:tabLst>
            </a:pPr>
            <a:r>
              <a:rPr lang="en-CA" sz="4079">
                <a:solidFill>
                  <a:srgbClr val="FFFEFF"/>
                </a:solidFill>
                <a:latin typeface="Courier New"/>
                <a:cs typeface="Courier New"/>
              </a:rPr>
              <a:t>c.real, c.imag</a:t>
            </a:r>
            <a:r>
              <a:rPr lang="en-CA" sz="4079">
                <a:solidFill>
                  <a:srgbClr val="4CBF56"/>
                </a:solidFill>
                <a:latin typeface="Courier New"/>
                <a:cs typeface="Courier New"/>
              </a:rPr>
              <a:t>	# =&gt; (3.0, -4.5)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78000" y="5422900"/>
            <a:ext cx="159131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400"/>
              </a:lnSpc>
            </a:pPr>
            <a:r>
              <a:rPr lang="en-CA" sz="4079">
                <a:solidFill>
                  <a:srgbClr val="FFFEFF"/>
                </a:solidFill>
                <a:latin typeface="Courier New"/>
                <a:cs typeface="Courier New"/>
              </a:rPr>
              <a:t>c.real = </a:t>
            </a:r>
            <a:r>
              <a:rPr lang="en-CA" sz="4079">
                <a:solidFill>
                  <a:srgbClr val="8B83CF"/>
                </a:solidFill>
                <a:latin typeface="Courier New"/>
                <a:cs typeface="Courier New"/>
              </a:rPr>
              <a:t>-9.2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079">
                <a:solidFill>
                  <a:srgbClr val="FFFEFF"/>
                </a:solidFill>
                <a:latin typeface="Courier New"/>
                <a:cs typeface="Courier New"/>
              </a:rPr>
              <a:t>c.imag = </a:t>
            </a:r>
            <a:r>
              <a:rPr lang="en-CA" sz="4079">
                <a:solidFill>
                  <a:srgbClr val="8B83CF"/>
                </a:solidFill>
                <a:latin typeface="Courier New"/>
                <a:cs typeface="Courier New"/>
              </a:rPr>
              <a:t>4.1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805400" y="787400"/>
            <a:ext cx="6464300" cy="200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700"/>
              </a:lnSpc>
            </a:pPr>
            <a:r>
              <a:rPr lang="en-CA" sz="4079" spc="-10">
                <a:solidFill>
                  <a:srgbClr val="FFFEFF"/>
                </a:solidFill>
                <a:latin typeface="Arial"/>
                <a:cs typeface="Arial"/>
              </a:rPr>
              <a:t>= "instance variables"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079" spc="-20">
                <a:solidFill>
                  <a:srgbClr val="FFFEFF"/>
                </a:solidFill>
                <a:latin typeface="Arial"/>
                <a:cs typeface="Arial"/>
              </a:rPr>
              <a:t>= "data members"</a:t>
            </a:r>
          </a:p>
          <a:p>
            <a:pPr>
              <a:lnSpc>
                <a:spcPts val="77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006600" y="12090400"/>
            <a:ext cx="22377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760"/>
              </a:lnSpc>
            </a:pPr>
            <a:r>
              <a:rPr lang="en-CA" sz="4079" spc="-10">
                <a:solidFill>
                  <a:srgbClr val="FFFEFF"/>
                </a:solidFill>
                <a:latin typeface="Arial"/>
                <a:cs typeface="Arial"/>
              </a:rPr>
              <a:t>Attribute references first search the instance's __dict__ attribute, then the class object's</a:t>
            </a:r>
          </a:p>
          <a:p>
            <a:pPr>
              <a:lnSpc>
                <a:spcPts val="576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7251700" y="660400"/>
            <a:ext cx="171323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20">
                <a:solidFill>
                  <a:srgbClr val="FFFEFF"/>
                </a:solidFill>
                <a:latin typeface="Arial"/>
                <a:cs typeface="Arial"/>
              </a:rPr>
              <a:t>Setting Data Attributes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222500"/>
            <a:ext cx="22606000" cy="327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400"/>
              </a:lnSpc>
            </a:pPr>
            <a:r>
              <a:rPr lang="en-CA" sz="4464">
                <a:solidFill>
                  <a:srgbClr val="4CBF56"/>
                </a:solidFill>
                <a:latin typeface="Courier New"/>
                <a:cs typeface="Courier New"/>
              </a:rPr>
              <a:t># You can set attributes on instance (and class) objects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>
                <a:solidFill>
                  <a:srgbClr val="4CBF56"/>
                </a:solidFill>
                <a:latin typeface="Courier New"/>
                <a:cs typeface="Courier New"/>
              </a:rPr>
              <a:t># on the fly (we used this in the constructor!)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c.counter = </a:t>
            </a:r>
            <a:r>
              <a:rPr lang="en-CA" sz="4464">
                <a:solidFill>
                  <a:srgbClr val="8B83CF"/>
                </a:solidFill>
                <a:latin typeface="Courier New"/>
                <a:cs typeface="Courier New"/>
              </a:rPr>
              <a:t>1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78000" y="57277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while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c.counter &lt; </a:t>
            </a:r>
            <a:r>
              <a:rPr lang="en-CA" sz="4464">
                <a:solidFill>
                  <a:srgbClr val="8B83CF"/>
                </a:solidFill>
                <a:latin typeface="Courier New"/>
                <a:cs typeface="Courier New"/>
              </a:rPr>
              <a:t>10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: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238500" y="6489700"/>
            <a:ext cx="211455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19">
              <a:lnSpc>
                <a:spcPts val="8400"/>
              </a:lnSpc>
            </a:pP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c.counter = x.counter * </a:t>
            </a:r>
            <a:r>
              <a:rPr lang="en-CA" sz="4464">
                <a:solidFill>
                  <a:srgbClr val="8B83CF"/>
                </a:solidFill>
                <a:latin typeface="Courier New"/>
                <a:cs typeface="Courier New"/>
              </a:rPr>
              <a:t>2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print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(c.counter)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78000" y="89281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  <a:tabLst>
                <a:tab pos="5499100" algn="l"/>
              </a:tabLst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del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c.counter</a:t>
            </a:r>
            <a:r>
              <a:rPr lang="en-CA" sz="4464">
                <a:solidFill>
                  <a:srgbClr val="4CBF56"/>
                </a:solidFill>
                <a:latin typeface="Courier New"/>
                <a:cs typeface="Courier New"/>
              </a:rPr>
              <a:t>	# Leaves no trace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78000" y="11061700"/>
            <a:ext cx="115062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464">
                <a:solidFill>
                  <a:srgbClr val="4CBF56"/>
                </a:solidFill>
                <a:latin typeface="Courier New"/>
                <a:cs typeface="Courier New"/>
              </a:rPr>
              <a:t># prints 1, 2, 4, 8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398500" y="10909300"/>
            <a:ext cx="10871200" cy="200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700"/>
              </a:lnSpc>
              <a:tabLst>
                <a:tab pos="203200" algn="l"/>
              </a:tabLst>
            </a:pPr>
            <a:r>
              <a:rPr lang="en-CA" sz="4464" spc="-20">
                <a:solidFill>
                  <a:srgbClr val="FFFEFF"/>
                </a:solidFill>
                <a:latin typeface="Arial"/>
                <a:cs typeface="Arial"/>
              </a:rPr>
              <a:t>Setting attributes actually inserts into the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 spc="-10">
                <a:solidFill>
                  <a:srgbClr val="FFFEFF"/>
                </a:solidFill>
                <a:latin typeface="Arial"/>
                <a:cs typeface="Arial"/>
              </a:rPr>
              <a:t>	instance object's </a:t>
            </a:r>
            <a:r>
              <a:rPr lang="en-CA" sz="4464" spc="-10">
                <a:solidFill>
                  <a:srgbClr val="FFFEFF"/>
                </a:solidFill>
                <a:latin typeface="Courier New"/>
                <a:cs typeface="Courier New"/>
              </a:rPr>
              <a:t>__dict__</a:t>
            </a:r>
            <a:r>
              <a:rPr lang="en-CA" sz="4464" spc="-10">
                <a:solidFill>
                  <a:srgbClr val="FFFEFF"/>
                </a:solidFill>
                <a:latin typeface="Arial"/>
                <a:cs typeface="Arial"/>
              </a:rPr>
              <a:t> attribute</a:t>
            </a:r>
          </a:p>
          <a:p>
            <a:pPr>
              <a:lnSpc>
                <a:spcPts val="77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6464300" y="660400"/>
            <a:ext cx="179197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30">
                <a:solidFill>
                  <a:srgbClr val="FFFEFF"/>
                </a:solidFill>
                <a:latin typeface="Arial"/>
                <a:cs typeface="Arial"/>
              </a:rPr>
              <a:t>Functions as Return Values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222500"/>
            <a:ext cx="226060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400"/>
              </a:lnSpc>
              <a:tabLst>
                <a:tab pos="1460500" algn="l"/>
              </a:tabLst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def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make_divisibility_test(n):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	def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divisible_by_n(m):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38500" y="4356100"/>
            <a:ext cx="211455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468040">
              <a:lnSpc>
                <a:spcPts val="8400"/>
              </a:lnSpc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return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m % n == 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0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return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divisible_by_n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78000" y="78359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76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div_by_3 = make_divisibility_test(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3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ts val="576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78000" y="8902700"/>
            <a:ext cx="10363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filter(div_by_3, range(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10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))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420600" y="8902700"/>
            <a:ext cx="85217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4CBF56"/>
                </a:solidFill>
                <a:latin typeface="Courier New"/>
                <a:cs typeface="Courier New"/>
              </a:rPr>
              <a:t># generates 0, 3, 6, 9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4CBF56"/>
              </a:solidFill>
              <a:latin typeface="Courier New"/>
              <a:cs typeface="Courier New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78000" y="9969500"/>
            <a:ext cx="110998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make_divisibility_test(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5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)(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10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144500" y="9969500"/>
            <a:ext cx="3759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4CBF56"/>
                </a:solidFill>
                <a:latin typeface="Courier New"/>
                <a:cs typeface="Courier New"/>
              </a:rPr>
              <a:t># =&gt; True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4CBF56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8940800" y="660400"/>
            <a:ext cx="154432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30">
                <a:solidFill>
                  <a:srgbClr val="FFFEFF"/>
                </a:solidFill>
                <a:latin typeface="Arial"/>
                <a:cs typeface="Arial"/>
              </a:rPr>
              <a:t>A Sample Class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5273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class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MyClass: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38500" y="3289300"/>
            <a:ext cx="211455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400"/>
              </a:lnSpc>
            </a:pPr>
            <a:r>
              <a:rPr lang="en-CA" sz="4800">
                <a:solidFill>
                  <a:srgbClr val="E44347"/>
                </a:solidFill>
                <a:latin typeface="Courier New"/>
                <a:cs typeface="Courier New"/>
              </a:rPr>
              <a:t>"""A simple example class"""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num = 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12345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238500" y="5727700"/>
            <a:ext cx="21145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def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greet(self):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711700" y="6794500"/>
            <a:ext cx="196723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return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</a:t>
            </a:r>
            <a:r>
              <a:rPr lang="en-CA" sz="4800">
                <a:solidFill>
                  <a:srgbClr val="E44347"/>
                </a:solidFill>
                <a:latin typeface="Courier New"/>
                <a:cs typeface="Courier New"/>
              </a:rPr>
              <a:t>"Hello world!"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8648700" y="660400"/>
            <a:ext cx="157353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20">
                <a:solidFill>
                  <a:srgbClr val="FFFEFF"/>
                </a:solidFill>
                <a:latin typeface="Arial"/>
                <a:cs typeface="Arial"/>
              </a:rPr>
              <a:t>Calling Methods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5273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x = MyClass()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78000" y="3568700"/>
            <a:ext cx="3759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x.greet()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803900" y="3568700"/>
            <a:ext cx="6324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4CBF56"/>
                </a:solidFill>
                <a:latin typeface="Courier New"/>
                <a:cs typeface="Courier New"/>
              </a:rPr>
              <a:t># 'Hello world!'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4CBF56"/>
              </a:solidFill>
              <a:latin typeface="Courier New"/>
              <a:cs typeface="Courier New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78000" y="4635500"/>
            <a:ext cx="17335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4CBF56"/>
                </a:solidFill>
                <a:latin typeface="Courier New"/>
                <a:cs typeface="Courier New"/>
              </a:rPr>
              <a:t># Weird... doesn't `greet` accept an argument?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4CBF56"/>
              </a:solidFill>
              <a:latin typeface="Courier New"/>
              <a:cs typeface="Courier Ne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78000" y="6769100"/>
            <a:ext cx="77978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print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(type(x.greet))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052300" y="6769100"/>
            <a:ext cx="3390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4CBF56"/>
                </a:solidFill>
                <a:latin typeface="Courier New"/>
                <a:cs typeface="Courier New"/>
              </a:rPr>
              <a:t># method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4CBF56"/>
              </a:solidFill>
              <a:latin typeface="Courier New"/>
              <a:cs typeface="Courier Ne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78000" y="7835900"/>
            <a:ext cx="9994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print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(type(MyClass.greet))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052300" y="7835900"/>
            <a:ext cx="41148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4CBF56"/>
                </a:solidFill>
                <a:latin typeface="Courier New"/>
                <a:cs typeface="Courier New"/>
              </a:rPr>
              <a:t># function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4CBF56"/>
              </a:solidFill>
              <a:latin typeface="Courier New"/>
              <a:cs typeface="Courier New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78000" y="9969500"/>
            <a:ext cx="10363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print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(x.num </a:t>
            </a: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is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MyClass.num)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420600" y="9969500"/>
            <a:ext cx="26543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4CBF56"/>
                </a:solidFill>
                <a:latin typeface="Courier New"/>
                <a:cs typeface="Courier New"/>
              </a:rPr>
              <a:t># True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4CBF56"/>
              </a:solidFill>
              <a:latin typeface="Courier New"/>
              <a:cs typeface="Courier New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78000" y="11036300"/>
            <a:ext cx="118237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print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(x.greet </a:t>
            </a: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is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MyClass.greet)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881100" y="11036300"/>
            <a:ext cx="3022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4CBF56"/>
                </a:solidFill>
                <a:latin typeface="Courier New"/>
                <a:cs typeface="Courier New"/>
              </a:rPr>
              <a:t># False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4CBF56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54500" y="5651500"/>
            <a:ext cx="20129500" cy="184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560"/>
              </a:lnSpc>
            </a:pPr>
            <a:r>
              <a:rPr lang="en-CA" sz="13392" spc="-20">
                <a:solidFill>
                  <a:srgbClr val="FFFEFF"/>
                </a:solidFill>
                <a:latin typeface="Arial"/>
                <a:cs typeface="Arial"/>
              </a:rPr>
              <a:t>Methods vs. Functions</a:t>
            </a:r>
          </a:p>
          <a:p>
            <a:pPr>
              <a:lnSpc>
                <a:spcPts val="16560"/>
              </a:lnSpc>
            </a:pPr>
            <a:endParaRPr lang="en-CA" sz="1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7378700" y="660400"/>
            <a:ext cx="170053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20">
                <a:solidFill>
                  <a:srgbClr val="FFFEFF"/>
                </a:solidFill>
                <a:latin typeface="Arial"/>
                <a:cs typeface="Arial"/>
              </a:rPr>
              <a:t>Methods vs. Functions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3632200"/>
            <a:ext cx="22606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80"/>
              </a:lnSpc>
            </a:pPr>
            <a:r>
              <a:rPr lang="en-CA" sz="6696" spc="-10">
                <a:solidFill>
                  <a:srgbClr val="FEFEFF"/>
                </a:solidFill>
                <a:latin typeface="Arial"/>
                <a:cs typeface="Arial"/>
              </a:rPr>
              <a:t>A </a:t>
            </a:r>
            <a:r>
              <a:rPr lang="en-CA" sz="6696" i="1" spc="-10">
                <a:solidFill>
                  <a:srgbClr val="FEFEFF"/>
                </a:solidFill>
                <a:latin typeface="Arial Italic"/>
                <a:cs typeface="Arial Italic"/>
              </a:rPr>
              <a:t>method</a:t>
            </a:r>
            <a:r>
              <a:rPr lang="en-CA" sz="6696" spc="-10">
                <a:solidFill>
                  <a:srgbClr val="FEFEFF"/>
                </a:solidFill>
                <a:latin typeface="Arial"/>
                <a:cs typeface="Arial"/>
              </a:rPr>
              <a:t> is a function bound to an object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239000" y="5219700"/>
            <a:ext cx="17145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FEFEFF"/>
                </a:solidFill>
                <a:latin typeface="Courier New"/>
                <a:cs typeface="Courier New"/>
              </a:rPr>
              <a:t>method ≈ (object, function)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78000" y="7670800"/>
            <a:ext cx="22606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80"/>
              </a:lnSpc>
            </a:pP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Methods calls invoke special semantics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286000" y="9258300"/>
            <a:ext cx="22098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FEFEFF"/>
                </a:solidFill>
                <a:latin typeface="Courier New"/>
                <a:cs typeface="Courier New"/>
              </a:rPr>
              <a:t>object.method(arguments) = function(object, arguments)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11125200" y="660400"/>
            <a:ext cx="132588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7425" spc="-20">
                <a:solidFill>
                  <a:srgbClr val="FFFEFF"/>
                </a:solidFill>
                <a:latin typeface="Arial"/>
                <a:cs typeface="Arial"/>
              </a:rPr>
              <a:t>Pizza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5273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class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Pizza: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38500" y="3225800"/>
            <a:ext cx="21145500" cy="167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600"/>
              </a:lnSpc>
              <a:tabLst>
                <a:tab pos="1473200" algn="l"/>
              </a:tabLst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def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__init__(self, radius, toppings, slices=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8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):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	self.radius = radius</a:t>
            </a:r>
          </a:p>
          <a:p>
            <a:pPr>
              <a:lnSpc>
                <a:spcPts val="56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711700" y="4648200"/>
            <a:ext cx="19672300" cy="167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60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self.toppings = toppings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self.slices_left = slices</a:t>
            </a:r>
          </a:p>
          <a:p>
            <a:pPr>
              <a:lnSpc>
                <a:spcPts val="56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238500" y="6769100"/>
            <a:ext cx="21145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760"/>
              </a:lnSpc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def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eat_slice(self):</a:t>
            </a:r>
          </a:p>
          <a:p>
            <a:pPr>
              <a:lnSpc>
                <a:spcPts val="576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711700" y="7493000"/>
            <a:ext cx="19672300" cy="238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600"/>
              </a:lnSpc>
              <a:tabLst>
                <a:tab pos="1460500" algn="l"/>
              </a:tabLst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if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self.slices_left &gt; 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0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: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	self.slices_left -= 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1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else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:</a:t>
            </a:r>
          </a:p>
          <a:p>
            <a:pPr>
              <a:lnSpc>
                <a:spcPts val="56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172200" y="9639300"/>
            <a:ext cx="182118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print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(</a:t>
            </a:r>
            <a:r>
              <a:rPr lang="en-CA" sz="4800">
                <a:solidFill>
                  <a:srgbClr val="E44347"/>
                </a:solidFill>
                <a:latin typeface="Courier New"/>
                <a:cs typeface="Courier New"/>
              </a:rPr>
              <a:t>"Oh no! Out of pizza"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238500" y="11036300"/>
            <a:ext cx="21145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760"/>
              </a:lnSpc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def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__repr__(self):</a:t>
            </a:r>
          </a:p>
          <a:p>
            <a:pPr>
              <a:lnSpc>
                <a:spcPts val="576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711700" y="11772900"/>
            <a:ext cx="196723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return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'{}" pizza'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.format(self.radius)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11125200" y="660400"/>
            <a:ext cx="132588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7425" spc="-20">
                <a:solidFill>
                  <a:srgbClr val="FFFEFF"/>
                </a:solidFill>
                <a:latin typeface="Arial"/>
                <a:cs typeface="Arial"/>
              </a:rPr>
              <a:t>Pizza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400300"/>
            <a:ext cx="22606000" cy="187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70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p = Pizza(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14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, (</a:t>
            </a:r>
            <a:r>
              <a:rPr lang="en-CA" sz="4800">
                <a:solidFill>
                  <a:srgbClr val="E44347"/>
                </a:solidFill>
                <a:latin typeface="Courier New"/>
                <a:cs typeface="Courier New"/>
              </a:rPr>
              <a:t>"Pepperoni"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, </a:t>
            </a:r>
            <a:r>
              <a:rPr lang="en-CA" sz="4800">
                <a:solidFill>
                  <a:srgbClr val="E44347"/>
                </a:solidFill>
                <a:latin typeface="Courier New"/>
                <a:cs typeface="Courier New"/>
              </a:rPr>
              <a:t>"Olives"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), slices=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12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print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(Pizza.eat_slice)</a:t>
            </a:r>
          </a:p>
          <a:p>
            <a:pPr>
              <a:lnSpc>
                <a:spcPts val="67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78000" y="42037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760"/>
              </a:lnSpc>
            </a:pPr>
            <a:r>
              <a:rPr lang="en-CA" sz="4800">
                <a:solidFill>
                  <a:srgbClr val="4CBF56"/>
                </a:solidFill>
                <a:latin typeface="Courier New"/>
                <a:cs typeface="Courier New"/>
              </a:rPr>
              <a:t># =&gt; &lt;function Pizza.eat_slice&gt;</a:t>
            </a:r>
          </a:p>
          <a:p>
            <a:pPr>
              <a:lnSpc>
                <a:spcPts val="576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78000" y="59055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760"/>
              </a:lnSpc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print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(p.eat_slice)</a:t>
            </a:r>
          </a:p>
          <a:p>
            <a:pPr>
              <a:lnSpc>
                <a:spcPts val="576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78000" y="67691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760"/>
              </a:lnSpc>
            </a:pPr>
            <a:r>
              <a:rPr lang="en-CA" sz="4800">
                <a:solidFill>
                  <a:srgbClr val="4CBF56"/>
                </a:solidFill>
                <a:latin typeface="Courier New"/>
                <a:cs typeface="Courier New"/>
              </a:rPr>
              <a:t># =&gt; &lt;bound method Pizza.eat_slice of 14" Pizza&gt;</a:t>
            </a:r>
          </a:p>
          <a:p>
            <a:pPr>
              <a:lnSpc>
                <a:spcPts val="576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78000" y="84709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76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method = p.eat_slice</a:t>
            </a:r>
          </a:p>
          <a:p>
            <a:pPr>
              <a:lnSpc>
                <a:spcPts val="576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78000" y="9321800"/>
            <a:ext cx="5918200" cy="850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method.__self__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013700" y="9321800"/>
            <a:ext cx="5549900" cy="850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4CBF56"/>
                </a:solidFill>
                <a:latin typeface="Courier New"/>
                <a:cs typeface="Courier New"/>
              </a:rPr>
              <a:t># =&gt; 14" Pizza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4CBF56"/>
              </a:solidFill>
              <a:latin typeface="Courier New"/>
              <a:cs typeface="Courier New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78000" y="10172700"/>
            <a:ext cx="59563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method.__func__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13700" y="10172700"/>
            <a:ext cx="118237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4CBF56"/>
                </a:solidFill>
                <a:latin typeface="Courier New"/>
                <a:cs typeface="Courier New"/>
              </a:rPr>
              <a:t># =&gt; &lt;function Pizza.eat_slice&gt;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4CBF56"/>
              </a:solidFill>
              <a:latin typeface="Courier New"/>
              <a:cs typeface="Courier New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778000" y="11887200"/>
            <a:ext cx="52197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p.eat_slice()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277100" y="11887200"/>
            <a:ext cx="14033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4CBF56"/>
                </a:solidFill>
                <a:latin typeface="Courier New"/>
                <a:cs typeface="Courier New"/>
              </a:rPr>
              <a:t># Implicitly calls Pizza.eat_slice(p)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4CBF56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49500" y="5651500"/>
            <a:ext cx="22034500" cy="184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560"/>
              </a:lnSpc>
            </a:pPr>
            <a:r>
              <a:rPr lang="en-CA" sz="13392" spc="-30">
                <a:solidFill>
                  <a:srgbClr val="FFFEFF"/>
                </a:solidFill>
                <a:latin typeface="Arial"/>
                <a:cs typeface="Arial"/>
              </a:rPr>
              <a:t>Class and Instance Variables</a:t>
            </a:r>
          </a:p>
          <a:p>
            <a:pPr>
              <a:lnSpc>
                <a:spcPts val="16560"/>
              </a:lnSpc>
            </a:pPr>
            <a:endParaRPr lang="en-CA" sz="1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19" name="TextBox 2"/>
          <p:cNvSpPr txBox="1"/>
          <p:nvPr/>
        </p:nvSpPr>
        <p:spPr>
          <a:xfrm>
            <a:off x="6223000" y="660400"/>
            <a:ext cx="181610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30">
                <a:solidFill>
                  <a:srgbClr val="FFFEFF"/>
                </a:solidFill>
                <a:latin typeface="Arial"/>
                <a:cs typeface="Arial"/>
              </a:rPr>
              <a:t>Class and Instance Variables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514600"/>
            <a:ext cx="226060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C1339A"/>
                </a:solidFill>
                <a:latin typeface="Courier New"/>
                <a:cs typeface="Courier New"/>
              </a:rPr>
              <a:t>class</a:t>
            </a:r>
            <a:r>
              <a:rPr lang="en-CA" sz="3600">
                <a:solidFill>
                  <a:srgbClr val="FFFEFF"/>
                </a:solidFill>
                <a:latin typeface="Courier New"/>
                <a:cs typeface="Courier New"/>
              </a:rPr>
              <a:t> Dog: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870200" y="3276600"/>
            <a:ext cx="44704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FFFEFF"/>
                </a:solidFill>
                <a:latin typeface="Courier New"/>
                <a:cs typeface="Courier New"/>
              </a:rPr>
              <a:t>kind = </a:t>
            </a:r>
            <a:r>
              <a:rPr lang="en-CA" sz="3600">
                <a:solidFill>
                  <a:srgbClr val="8B83CF"/>
                </a:solidFill>
                <a:latin typeface="Courier New"/>
                <a:cs typeface="Courier New"/>
              </a:rPr>
              <a:t>'Canine'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8B83CF"/>
              </a:solidFill>
              <a:latin typeface="Courier New"/>
              <a:cs typeface="Courier New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474200" y="3276600"/>
            <a:ext cx="113411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4CBF56"/>
                </a:solidFill>
                <a:latin typeface="Courier New"/>
                <a:cs typeface="Courier New"/>
              </a:rPr>
              <a:t># class variable shared by all instances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4CBF56"/>
              </a:solidFill>
              <a:latin typeface="Courier New"/>
              <a:cs typeface="Courier New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870200" y="4838700"/>
            <a:ext cx="72136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C1339A"/>
                </a:solidFill>
                <a:latin typeface="Courier New"/>
                <a:cs typeface="Courier New"/>
              </a:rPr>
              <a:t>def</a:t>
            </a:r>
            <a:r>
              <a:rPr lang="en-CA" sz="3600">
                <a:solidFill>
                  <a:srgbClr val="FFFEFF"/>
                </a:solidFill>
                <a:latin typeface="Courier New"/>
                <a:cs typeface="Courier New"/>
              </a:rPr>
              <a:t> __init__(self, name):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975100" y="5626100"/>
            <a:ext cx="47371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FFFEFF"/>
                </a:solidFill>
                <a:latin typeface="Courier New"/>
                <a:cs typeface="Courier New"/>
              </a:rPr>
              <a:t>self.name = name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474200" y="5626100"/>
            <a:ext cx="121666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4CBF56"/>
                </a:solidFill>
                <a:latin typeface="Courier New"/>
                <a:cs typeface="Courier New"/>
              </a:rPr>
              <a:t># instance variable unique to each instance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4CBF56"/>
              </a:solidFill>
              <a:latin typeface="Courier New"/>
              <a:cs typeface="Courier Ne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78000" y="7188200"/>
            <a:ext cx="47371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FFFEFF"/>
                </a:solidFill>
                <a:latin typeface="Courier New"/>
                <a:cs typeface="Courier New"/>
              </a:rPr>
              <a:t>a = Dog(</a:t>
            </a:r>
            <a:r>
              <a:rPr lang="en-CA" sz="3600">
                <a:solidFill>
                  <a:srgbClr val="8B83CF"/>
                </a:solidFill>
                <a:latin typeface="Courier New"/>
                <a:cs typeface="Courier New"/>
              </a:rPr>
              <a:t>'Astro'</a:t>
            </a:r>
            <a:r>
              <a:rPr lang="en-CA" sz="3600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78000" y="7962900"/>
            <a:ext cx="8318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FFFEFF"/>
                </a:solidFill>
                <a:latin typeface="Courier New"/>
                <a:cs typeface="Courier New"/>
              </a:rPr>
              <a:t>pb = Dog(</a:t>
            </a:r>
            <a:r>
              <a:rPr lang="en-CA" sz="3600">
                <a:solidFill>
                  <a:srgbClr val="8B83CF"/>
                </a:solidFill>
                <a:latin typeface="Courier New"/>
                <a:cs typeface="Courier New"/>
              </a:rPr>
              <a:t>'Mr. Peanut Butter'</a:t>
            </a:r>
            <a:r>
              <a:rPr lang="en-CA" sz="3600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78000" y="9525000"/>
            <a:ext cx="19939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FFFEFF"/>
                </a:solidFill>
                <a:latin typeface="Courier New"/>
                <a:cs typeface="Courier New"/>
              </a:rPr>
              <a:t>a.kind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54500" y="9525000"/>
            <a:ext cx="88646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4CBF56"/>
                </a:solidFill>
                <a:latin typeface="Courier New"/>
                <a:cs typeface="Courier New"/>
              </a:rPr>
              <a:t># 'Canine' (shared by all dogs)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4CBF56"/>
              </a:solidFill>
              <a:latin typeface="Courier New"/>
              <a:cs typeface="Courier New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78000" y="10312400"/>
            <a:ext cx="22606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FFFEFF"/>
                </a:solidFill>
                <a:latin typeface="Courier New"/>
                <a:cs typeface="Courier New"/>
              </a:rPr>
              <a:t>pb.kind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254500" y="10312400"/>
            <a:ext cx="88646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4CBF56"/>
                </a:solidFill>
                <a:latin typeface="Courier New"/>
                <a:cs typeface="Courier New"/>
              </a:rPr>
              <a:t># 'Canine' (shared by all dogs)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4CBF56"/>
              </a:solidFill>
              <a:latin typeface="Courier New"/>
              <a:cs typeface="Courier New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778000" y="11087100"/>
            <a:ext cx="19939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FFFEFF"/>
                </a:solidFill>
                <a:latin typeface="Courier New"/>
                <a:cs typeface="Courier New"/>
              </a:rPr>
              <a:t>a.name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254500" y="11087100"/>
            <a:ext cx="66675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4CBF56"/>
                </a:solidFill>
                <a:latin typeface="Courier New"/>
                <a:cs typeface="Courier New"/>
              </a:rPr>
              <a:t># 'Astro' (unique to a)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4CBF56"/>
              </a:solidFill>
              <a:latin typeface="Courier New"/>
              <a:cs typeface="Courier New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778000" y="11874500"/>
            <a:ext cx="22606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FFFEFF"/>
                </a:solidFill>
                <a:latin typeface="Courier New"/>
                <a:cs typeface="Courier New"/>
              </a:rPr>
              <a:t>pb.name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254500" y="11874500"/>
            <a:ext cx="102489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4CBF56"/>
                </a:solidFill>
                <a:latin typeface="Courier New"/>
                <a:cs typeface="Courier New"/>
              </a:rPr>
              <a:t># 'Mr. Peanut Butter' (unique to pb)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4CBF56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0363200" y="660400"/>
            <a:ext cx="140208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20">
                <a:solidFill>
                  <a:srgbClr val="FFFEFF"/>
                </a:solidFill>
                <a:latin typeface="Arial"/>
                <a:cs typeface="Arial"/>
              </a:rPr>
              <a:t>Warning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5273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class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Dog: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38500" y="3594100"/>
            <a:ext cx="21145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tricks = []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238500" y="5422900"/>
            <a:ext cx="211455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400"/>
              </a:lnSpc>
              <a:tabLst>
                <a:tab pos="1473200" algn="l"/>
              </a:tabLst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def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__init__(self, name):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	self.name = name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238500" y="8902700"/>
            <a:ext cx="21145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760"/>
              </a:lnSpc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def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add_trick(self, trick):</a:t>
            </a:r>
          </a:p>
          <a:p>
            <a:pPr>
              <a:lnSpc>
                <a:spcPts val="576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711700" y="9994900"/>
            <a:ext cx="196723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self.tricks.append(trick)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01200" y="12115800"/>
            <a:ext cx="147828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What could go wrong?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0363200" y="660400"/>
            <a:ext cx="140208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20">
                <a:solidFill>
                  <a:srgbClr val="FFFEFF"/>
                </a:solidFill>
                <a:latin typeface="Arial"/>
                <a:cs typeface="Arial"/>
              </a:rPr>
              <a:t>Warning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222500"/>
            <a:ext cx="226060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40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d = Dog(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'Fido'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e = Dog(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'Buddy'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78000" y="4356100"/>
            <a:ext cx="226060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40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d.add_trick(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'roll over'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e.add_trick(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'play dead'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78000" y="67945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  <a:tabLst>
                <a:tab pos="3657600" algn="l"/>
              </a:tabLst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d.tricks</a:t>
            </a:r>
            <a:r>
              <a:rPr lang="en-CA" sz="4800">
                <a:solidFill>
                  <a:srgbClr val="4CBF56"/>
                </a:solidFill>
                <a:latin typeface="Courier New"/>
                <a:cs typeface="Courier New"/>
              </a:rPr>
              <a:t>	# =&gt; ['roll over', 'play dead'] (shared value)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8674100" y="660400"/>
            <a:ext cx="157099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10">
                <a:solidFill>
                  <a:srgbClr val="FFFEFF"/>
                </a:solidFill>
                <a:latin typeface="Arial"/>
                <a:cs typeface="Arial"/>
              </a:rPr>
              <a:t>Something Cool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222500"/>
            <a:ext cx="226060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400"/>
              </a:lnSpc>
              <a:tabLst>
                <a:tab pos="1460500" algn="l"/>
              </a:tabLst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def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primes_under(n):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	tests = []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38500" y="4635500"/>
            <a:ext cx="21145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760"/>
              </a:lnSpc>
            </a:pPr>
            <a:r>
              <a:rPr lang="en-CA" sz="4800">
                <a:solidFill>
                  <a:srgbClr val="4CBF56"/>
                </a:solidFill>
                <a:latin typeface="Courier New"/>
                <a:cs typeface="Courier New"/>
              </a:rPr>
              <a:t># will hold [div_by_2, div_by_3, div_by_5, …]</a:t>
            </a:r>
          </a:p>
          <a:p>
            <a:pPr>
              <a:lnSpc>
                <a:spcPts val="576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238500" y="6794500"/>
            <a:ext cx="21145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for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i </a:t>
            </a: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in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range(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2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, n):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711700" y="7835900"/>
            <a:ext cx="196723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760"/>
              </a:lnSpc>
            </a:pPr>
            <a:r>
              <a:rPr lang="en-CA" sz="4800">
                <a:solidFill>
                  <a:srgbClr val="4CBF56"/>
                </a:solidFill>
                <a:latin typeface="Courier New"/>
                <a:cs typeface="Courier New"/>
              </a:rPr>
              <a:t># implement is_prime using our divis. tests</a:t>
            </a:r>
          </a:p>
          <a:p>
            <a:pPr>
              <a:lnSpc>
                <a:spcPts val="576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711700" y="8623300"/>
            <a:ext cx="19672300" cy="327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400"/>
              </a:lnSpc>
              <a:tabLst>
                <a:tab pos="1460500" algn="l"/>
                <a:tab pos="1460500" algn="l"/>
              </a:tabLst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if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</a:t>
            </a: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not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any(map(</a:t>
            </a: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lambda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test: test(i), tests)):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	tests.append(make_divisibility_test(i))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	yield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i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8763000" y="660400"/>
            <a:ext cx="156210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20">
                <a:solidFill>
                  <a:srgbClr val="FFFEFF"/>
                </a:solidFill>
                <a:latin typeface="Arial"/>
                <a:cs typeface="Arial"/>
              </a:rPr>
              <a:t>Did we Solve It?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5273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class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Dog: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38500" y="3594100"/>
            <a:ext cx="21145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4CBF56"/>
                </a:solidFill>
                <a:latin typeface="Courier New"/>
                <a:cs typeface="Courier New"/>
              </a:rPr>
              <a:t># Let's try a default argument!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238500" y="4356100"/>
            <a:ext cx="211455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400"/>
              </a:lnSpc>
              <a:tabLst>
                <a:tab pos="1473200" algn="l"/>
              </a:tabLst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def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__init__(self, name=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''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, tricks=[]):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	self.name = name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711700" y="6794500"/>
            <a:ext cx="196723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self.tricks = tricks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38500" y="8902700"/>
            <a:ext cx="21145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760"/>
              </a:lnSpc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def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add_trick(self, trick):</a:t>
            </a:r>
          </a:p>
          <a:p>
            <a:pPr>
              <a:lnSpc>
                <a:spcPts val="576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711700" y="9994900"/>
            <a:ext cx="196723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self.tricks.append(trick)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0401300" y="660400"/>
            <a:ext cx="139827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299" spc="-10">
                <a:solidFill>
                  <a:srgbClr val="FFFEFF"/>
                </a:solidFill>
                <a:latin typeface="Arial"/>
                <a:cs typeface="Arial"/>
              </a:rPr>
              <a:t>Hmm…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222500"/>
            <a:ext cx="226060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40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d = Dog(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'Fido'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e = Dog(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'Buddy'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78000" y="4356100"/>
            <a:ext cx="226060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40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d.add_trick(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'roll over'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e.add_trick(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'play dead'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78000" y="67945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  <a:tabLst>
                <a:tab pos="3657600" algn="l"/>
              </a:tabLst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d.tricks</a:t>
            </a:r>
            <a:r>
              <a:rPr lang="en-CA" sz="4800">
                <a:solidFill>
                  <a:srgbClr val="4CBF56"/>
                </a:solidFill>
                <a:latin typeface="Courier New"/>
                <a:cs typeface="Courier New"/>
              </a:rPr>
              <a:t>	# =&gt; ['roll over', 'play dead'] (shared value)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0388600" y="660400"/>
            <a:ext cx="139954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10">
                <a:solidFill>
                  <a:srgbClr val="FFFEFF"/>
                </a:solidFill>
                <a:latin typeface="Arial"/>
                <a:cs typeface="Arial"/>
              </a:rPr>
              <a:t>Solution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5273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class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Dog: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38500" y="3289300"/>
            <a:ext cx="211455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400"/>
              </a:lnSpc>
              <a:tabLst>
                <a:tab pos="1473200" algn="l"/>
              </a:tabLst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def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__init__(self, name):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	self.name = name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711700" y="5727700"/>
            <a:ext cx="196723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  <a:tabLst>
                <a:tab pos="6604000" algn="l"/>
              </a:tabLst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self.tricks = []</a:t>
            </a:r>
            <a:r>
              <a:rPr lang="en-CA" sz="4800">
                <a:solidFill>
                  <a:srgbClr val="4CBF56"/>
                </a:solidFill>
                <a:latin typeface="Courier New"/>
                <a:cs typeface="Courier New"/>
              </a:rPr>
              <a:t>	# New list for each dog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238500" y="7835900"/>
            <a:ext cx="21145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760"/>
              </a:lnSpc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def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add_trick(self, trick):</a:t>
            </a:r>
          </a:p>
          <a:p>
            <a:pPr>
              <a:lnSpc>
                <a:spcPts val="576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711700" y="8928100"/>
            <a:ext cx="196723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self.tricks.append(trick)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0388600" y="660400"/>
            <a:ext cx="139954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10">
                <a:solidFill>
                  <a:srgbClr val="FFFEFF"/>
                </a:solidFill>
                <a:latin typeface="Arial"/>
                <a:cs typeface="Arial"/>
              </a:rPr>
              <a:t>Solution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222500"/>
            <a:ext cx="226060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40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d = Dog(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'Fido'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e = Dog(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'Buddy'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78000" y="4356100"/>
            <a:ext cx="226060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40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d.add_trick(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'roll over'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e.add_trick(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'play dead'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78000" y="6769100"/>
            <a:ext cx="3390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d.tricks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435600" y="6769100"/>
            <a:ext cx="7061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4CBF56"/>
                </a:solidFill>
                <a:latin typeface="Courier New"/>
                <a:cs typeface="Courier New"/>
              </a:rPr>
              <a:t># =&gt; ['roll over']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4CBF56"/>
              </a:solidFill>
              <a:latin typeface="Courier New"/>
              <a:cs typeface="Courier Ne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78000" y="7835900"/>
            <a:ext cx="3390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e.tricks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435600" y="7835900"/>
            <a:ext cx="7061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4CBF56"/>
                </a:solidFill>
                <a:latin typeface="Courier New"/>
                <a:cs typeface="Courier New"/>
              </a:rPr>
              <a:t># =&gt; ['play dead']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4CBF56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10300" y="5651500"/>
            <a:ext cx="18173700" cy="184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560"/>
              </a:lnSpc>
            </a:pPr>
            <a:r>
              <a:rPr lang="en-CA" sz="13392" spc="-30">
                <a:solidFill>
                  <a:srgbClr val="FFFEFF"/>
                </a:solidFill>
                <a:latin typeface="Arial"/>
                <a:cs typeface="Arial"/>
              </a:rPr>
              <a:t>Privacy and Style</a:t>
            </a:r>
          </a:p>
          <a:p>
            <a:pPr>
              <a:lnSpc>
                <a:spcPts val="16560"/>
              </a:lnSpc>
            </a:pPr>
            <a:endParaRPr lang="en-CA" sz="1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8521700" y="660400"/>
            <a:ext cx="158623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30">
                <a:solidFill>
                  <a:srgbClr val="FFFEFF"/>
                </a:solidFill>
                <a:latin typeface="Arial"/>
                <a:cs typeface="Arial"/>
              </a:rPr>
              <a:t>Keep an Eye Out!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4762500"/>
            <a:ext cx="22606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80"/>
              </a:lnSpc>
            </a:pPr>
            <a:r>
              <a:rPr lang="en-CA" sz="6696" spc="-10">
                <a:solidFill>
                  <a:srgbClr val="FEFEFF"/>
                </a:solidFill>
                <a:latin typeface="Arial"/>
                <a:cs typeface="Arial"/>
              </a:rPr>
              <a:t>Nothing is truly private!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78000" y="5892800"/>
            <a:ext cx="22606000" cy="262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700"/>
              </a:lnSpc>
            </a:pPr>
            <a:r>
              <a:rPr lang="en-CA" sz="6696" spc="-10">
                <a:solidFill>
                  <a:srgbClr val="FEFEFF"/>
                </a:solidFill>
                <a:latin typeface="Arial"/>
                <a:cs typeface="Arial"/>
              </a:rPr>
              <a:t>Clients can modify </a:t>
            </a:r>
            <a:r>
              <a:rPr lang="en-CA" sz="6696" i="1" spc="-10">
                <a:solidFill>
                  <a:srgbClr val="FEFEFF"/>
                </a:solidFill>
                <a:latin typeface="Arial Italic"/>
                <a:cs typeface="Arial Italic"/>
              </a:rPr>
              <a:t>anything</a:t>
            </a:r>
            <a:br>
              <a:rPr lang="en-CA" sz="7200">
                <a:solidFill>
                  <a:srgbClr val="000000"/>
                </a:solidFill>
                <a:latin typeface="Times New Roman"/>
              </a:rPr>
            </a:br>
            <a:r>
              <a:rPr lang="en-CA" sz="6696" spc="-10">
                <a:solidFill>
                  <a:srgbClr val="FEFEFF"/>
                </a:solidFill>
                <a:latin typeface="Arial"/>
                <a:cs typeface="Arial"/>
              </a:rPr>
              <a:t>"With great power…"</a:t>
            </a:r>
          </a:p>
          <a:p>
            <a:pPr>
              <a:lnSpc>
                <a:spcPts val="1170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7721600" y="660400"/>
            <a:ext cx="166624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20">
                <a:solidFill>
                  <a:srgbClr val="FFFEFF"/>
                </a:solidFill>
                <a:latin typeface="Arial"/>
                <a:cs typeface="Arial"/>
              </a:rPr>
              <a:t>Stylistic Conventions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489200"/>
            <a:ext cx="22606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20"/>
              </a:lnSpc>
            </a:pPr>
            <a:r>
              <a:rPr lang="en-CA" sz="6696" spc="-10">
                <a:solidFill>
                  <a:srgbClr val="FEFEFF"/>
                </a:solidFill>
                <a:latin typeface="Arial"/>
                <a:cs typeface="Arial"/>
              </a:rPr>
              <a:t>A method's first parameter should always be </a:t>
            </a:r>
            <a:r>
              <a:rPr lang="en-CA" sz="5952" spc="-10">
                <a:solidFill>
                  <a:srgbClr val="FEFEFF"/>
                </a:solidFill>
                <a:latin typeface="Courier New"/>
                <a:cs typeface="Courier New"/>
              </a:rPr>
              <a:t>self</a:t>
            </a:r>
          </a:p>
          <a:p>
            <a:pPr>
              <a:lnSpc>
                <a:spcPts val="8220"/>
              </a:lnSpc>
            </a:pPr>
            <a:endParaRPr lang="en-CA" sz="713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27300" y="3606800"/>
            <a:ext cx="21856700" cy="411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700"/>
              </a:lnSpc>
            </a:pP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Why? Explicitly differentiate instance vars from local vars</a:t>
            </a:r>
            <a:br>
              <a:rPr lang="en-CA" sz="7200">
                <a:solidFill>
                  <a:srgbClr val="000000"/>
                </a:solidFill>
                <a:latin typeface="Times New Roman"/>
              </a:rPr>
            </a:b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Recall: method calls implicitly provide the calling object</a:t>
            </a:r>
            <a:br>
              <a:rPr lang="en-CA" sz="7200">
                <a:solidFill>
                  <a:srgbClr val="000000"/>
                </a:solidFill>
                <a:latin typeface="Times New Roman"/>
              </a:rPr>
            </a:b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as the first argument to the class function</a:t>
            </a:r>
          </a:p>
          <a:p>
            <a:pPr>
              <a:lnSpc>
                <a:spcPts val="1170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78000" y="8064500"/>
            <a:ext cx="22606000" cy="262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700"/>
              </a:lnSpc>
            </a:pP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Attribute names prefixed with a leading underscore are</a:t>
            </a:r>
            <a:br>
              <a:rPr lang="en-CA" sz="7200">
                <a:solidFill>
                  <a:srgbClr val="000000"/>
                </a:solidFill>
                <a:latin typeface="Times New Roman"/>
              </a:rPr>
            </a:b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intended to be private (e.g. _spam)</a:t>
            </a:r>
          </a:p>
          <a:p>
            <a:pPr>
              <a:lnSpc>
                <a:spcPts val="1170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78000" y="11391900"/>
            <a:ext cx="22606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80"/>
              </a:lnSpc>
            </a:pP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Use verbs for methods and nouns for data attributes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8293100" y="660400"/>
            <a:ext cx="160909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20">
                <a:solidFill>
                  <a:srgbClr val="FFFEFF"/>
                </a:solidFill>
                <a:latin typeface="Arial"/>
                <a:cs typeface="Arial"/>
              </a:rPr>
              <a:t>Single Inheritance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540000"/>
            <a:ext cx="22606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80"/>
              </a:lnSpc>
            </a:pP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A class object 'remembers' its base class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78000" y="4025900"/>
            <a:ext cx="22606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80"/>
              </a:lnSpc>
            </a:pP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If you don't specify a base class, implicitly use object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78000" y="5156200"/>
            <a:ext cx="22606000" cy="262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700"/>
              </a:lnSpc>
            </a:pPr>
            <a:r>
              <a:rPr lang="en-CA" sz="6696" spc="-10">
                <a:solidFill>
                  <a:srgbClr val="FEFEFF"/>
                </a:solidFill>
                <a:latin typeface="Arial"/>
                <a:cs typeface="Arial"/>
              </a:rPr>
              <a:t>Method and attribute lookup begins in the derived class</a:t>
            </a:r>
            <a:br>
              <a:rPr lang="en-CA" sz="7200">
                <a:solidFill>
                  <a:srgbClr val="000000"/>
                </a:solidFill>
                <a:latin typeface="Times New Roman"/>
              </a:rPr>
            </a:b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Proceeds down the chain of base classes</a:t>
            </a:r>
          </a:p>
          <a:p>
            <a:pPr>
              <a:lnSpc>
                <a:spcPts val="1170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78000" y="8128000"/>
            <a:ext cx="22606000" cy="262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700"/>
              </a:lnSpc>
            </a:pP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Derived methods override (shadow) base methods</a:t>
            </a:r>
            <a:br>
              <a:rPr lang="en-CA" sz="7200">
                <a:solidFill>
                  <a:srgbClr val="000000"/>
                </a:solidFill>
                <a:latin typeface="Times New Roman"/>
              </a:rPr>
            </a:b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Like `virtual` in C++</a:t>
            </a:r>
          </a:p>
          <a:p>
            <a:pPr>
              <a:lnSpc>
                <a:spcPts val="1170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5016500" y="5651500"/>
            <a:ext cx="19367500" cy="184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560"/>
              </a:lnSpc>
            </a:pPr>
            <a:r>
              <a:rPr lang="en-CA" sz="13392" spc="-10">
                <a:solidFill>
                  <a:srgbClr val="FFFEFF"/>
                </a:solidFill>
                <a:latin typeface="Arial"/>
                <a:cs typeface="Arial"/>
              </a:rPr>
              <a:t>Multiple Inheritance</a:t>
            </a:r>
          </a:p>
          <a:p>
            <a:pPr>
              <a:lnSpc>
                <a:spcPts val="16560"/>
              </a:lnSpc>
            </a:pPr>
            <a:endParaRPr lang="en-CA" sz="14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559800" y="12103100"/>
            <a:ext cx="15824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"The Dreaded Diamond Pattern"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7835900" y="660400"/>
            <a:ext cx="165481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10">
                <a:solidFill>
                  <a:srgbClr val="FFFEFF"/>
                </a:solidFill>
                <a:latin typeface="Arial"/>
                <a:cs typeface="Arial"/>
              </a:rPr>
              <a:t>Multiple Inheritance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960100" y="4699000"/>
            <a:ext cx="13423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Base classes are separated by commas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74800" y="5765800"/>
            <a:ext cx="228092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80"/>
              </a:lnSpc>
            </a:pPr>
            <a:r>
              <a:rPr lang="en-CA" sz="7200">
                <a:solidFill>
                  <a:srgbClr val="C1339A"/>
                </a:solidFill>
                <a:latin typeface="Courier New"/>
                <a:cs typeface="Courier New"/>
              </a:rPr>
              <a:t>class</a:t>
            </a:r>
            <a:r>
              <a:rPr lang="en-CA" sz="7200">
                <a:solidFill>
                  <a:srgbClr val="FFFEFF"/>
                </a:solidFill>
                <a:latin typeface="Courier New"/>
                <a:cs typeface="Courier New"/>
              </a:rPr>
              <a:t> Derived</a:t>
            </a:r>
            <a:r>
              <a:rPr lang="en-CA" sz="7200">
                <a:solidFill>
                  <a:srgbClr val="FFD300"/>
                </a:solidFill>
                <a:latin typeface="Courier New"/>
                <a:cs typeface="Courier New"/>
              </a:rPr>
              <a:t>(Base1, Base2, …, BaseN)</a:t>
            </a:r>
            <a:r>
              <a:rPr lang="en-CA" sz="7200">
                <a:solidFill>
                  <a:srgbClr val="FFFEFF"/>
                </a:solidFill>
                <a:latin typeface="Courier New"/>
                <a:cs typeface="Courier New"/>
              </a:rPr>
              <a:t>: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771900" y="6832600"/>
            <a:ext cx="9893300" cy="1219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00"/>
              </a:lnSpc>
            </a:pPr>
            <a:r>
              <a:rPr lang="en-CA" sz="7200">
                <a:solidFill>
                  <a:srgbClr val="C1339A"/>
                </a:solidFill>
                <a:latin typeface="Courier New"/>
                <a:cs typeface="Courier New"/>
              </a:rPr>
              <a:t>pass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779500" y="7493000"/>
            <a:ext cx="104902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4464" spc="-20">
                <a:solidFill>
                  <a:srgbClr val="FFFEFF"/>
                </a:solidFill>
                <a:latin typeface="Arial"/>
                <a:cs typeface="Arial"/>
              </a:rPr>
              <a:t>Order matters!</a:t>
            </a:r>
          </a:p>
          <a:p>
            <a:pPr>
              <a:lnSpc>
                <a:spcPts val="384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7785100" y="660400"/>
            <a:ext cx="165989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30">
                <a:solidFill>
                  <a:srgbClr val="FFFEFF"/>
                </a:solidFill>
                <a:latin typeface="Arial"/>
                <a:cs typeface="Arial"/>
              </a:rPr>
              <a:t>¿Por qué no los dos?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505200" y="2362200"/>
            <a:ext cx="8128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x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370800" y="2362200"/>
            <a:ext cx="11811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x'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207000" y="5969000"/>
            <a:ext cx="44958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348" spc="-30">
                <a:solidFill>
                  <a:srgbClr val="FFFEFF"/>
                </a:solidFill>
                <a:latin typeface="Arial"/>
                <a:cs typeface="Arial"/>
              </a:rPr>
              <a:t>Functions as Arguments</a:t>
            </a:r>
          </a:p>
          <a:p>
            <a:pPr>
              <a:lnSpc>
                <a:spcPts val="4140"/>
              </a:lnSpc>
            </a:pPr>
            <a:endParaRPr lang="en-CA" sz="3348" spc="-30">
              <a:solidFill>
                <a:srgbClr val="FFFEFF"/>
              </a:solidFill>
              <a:latin typeface="Arial"/>
              <a:cs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757400" y="5969000"/>
            <a:ext cx="50546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348" spc="-30">
                <a:solidFill>
                  <a:srgbClr val="FFFEFF"/>
                </a:solidFill>
                <a:latin typeface="Arial"/>
                <a:cs typeface="Arial"/>
              </a:rPr>
              <a:t>Functions as Return Values</a:t>
            </a:r>
          </a:p>
          <a:p>
            <a:pPr>
              <a:lnSpc>
                <a:spcPts val="4140"/>
              </a:lnSpc>
            </a:pPr>
            <a:endParaRPr lang="en-CA" sz="3348" spc="-30">
              <a:solidFill>
                <a:srgbClr val="FFFEFF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556000" y="6553200"/>
            <a:ext cx="6096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95"/>
              </a:lnSpc>
            </a:pPr>
            <a:r>
              <a:rPr lang="en-CA" sz="3348">
                <a:solidFill>
                  <a:srgbClr val="FFFEFF"/>
                </a:solidFill>
                <a:latin typeface="Courier New"/>
                <a:cs typeface="Courier New"/>
              </a:rPr>
              <a:t>f</a:t>
            </a:r>
          </a:p>
          <a:p>
            <a:pPr>
              <a:lnSpc>
                <a:spcPts val="4695"/>
              </a:lnSpc>
            </a:pPr>
            <a:endParaRPr lang="en-CA" sz="3348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947400" y="6426200"/>
            <a:ext cx="2946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 spc="-20">
                <a:solidFill>
                  <a:srgbClr val="FFFEFF"/>
                </a:solidFill>
                <a:latin typeface="Arial"/>
                <a:cs typeface="Arial"/>
              </a:rPr>
              <a:t>Decorator!</a:t>
            </a:r>
          </a:p>
          <a:p>
            <a:pPr>
              <a:lnSpc>
                <a:spcPts val="5520"/>
              </a:lnSpc>
            </a:pPr>
            <a:endParaRPr lang="en-CA" sz="4464" spc="-20">
              <a:solidFill>
                <a:srgbClr val="FFFEFF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0586700" y="6553200"/>
            <a:ext cx="6096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FFFEFF"/>
                </a:solidFill>
                <a:latin typeface="Courier New"/>
                <a:cs typeface="Courier New"/>
              </a:rPr>
              <a:t>g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959100" y="10579100"/>
            <a:ext cx="19177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f(x)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799300" y="10579100"/>
            <a:ext cx="228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g(x')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FFFEF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7835900" y="660400"/>
            <a:ext cx="165481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10">
                <a:solidFill>
                  <a:srgbClr val="FFFEFF"/>
                </a:solidFill>
                <a:latin typeface="Arial"/>
                <a:cs typeface="Arial"/>
              </a:rPr>
              <a:t>Attribute Resolution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184400"/>
            <a:ext cx="22606000" cy="262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700"/>
              </a:lnSpc>
            </a:pPr>
            <a:r>
              <a:rPr lang="en-CA" sz="6696" spc="-10" dirty="0">
                <a:solidFill>
                  <a:srgbClr val="FEFEFF"/>
                </a:solidFill>
                <a:latin typeface="Arial"/>
                <a:cs typeface="Arial"/>
              </a:rPr>
              <a:t>Attribute lookup is (almost) depth-first, left-to-right</a:t>
            </a:r>
            <a:br>
              <a:rPr lang="en-CA" sz="7200" dirty="0">
                <a:solidFill>
                  <a:srgbClr val="000000"/>
                </a:solidFill>
                <a:latin typeface="Times New Roman"/>
              </a:rPr>
            </a:br>
            <a:r>
              <a:rPr lang="en-CA" sz="6696" spc="-30" dirty="0">
                <a:solidFill>
                  <a:srgbClr val="FEFEFF"/>
                </a:solidFill>
                <a:latin typeface="Arial"/>
                <a:cs typeface="Arial"/>
              </a:rPr>
              <a:t>Officially, "C3 superclass linearization"</a:t>
            </a:r>
          </a:p>
          <a:p>
            <a:pPr>
              <a:lnSpc>
                <a:spcPts val="11700"/>
              </a:lnSpc>
            </a:pPr>
            <a:endParaRPr lang="en-CA" sz="72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340100" y="5511800"/>
            <a:ext cx="210439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80"/>
              </a:lnSpc>
            </a:pP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More info on Wikipedia!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78000" y="6997700"/>
            <a:ext cx="22606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80"/>
              </a:lnSpc>
            </a:pPr>
            <a:r>
              <a:rPr lang="en-CA" sz="6696" spc="-30">
                <a:solidFill>
                  <a:srgbClr val="FEFEFF"/>
                </a:solidFill>
                <a:latin typeface="Arial"/>
                <a:cs typeface="Arial"/>
              </a:rPr>
              <a:t>Rarely useful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78000" y="8128000"/>
            <a:ext cx="22606000" cy="262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700"/>
              </a:lnSpc>
            </a:pP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Classes have a hidden method .mro()</a:t>
            </a:r>
            <a:br>
              <a:rPr lang="en-CA" sz="7200">
                <a:solidFill>
                  <a:srgbClr val="000000"/>
                </a:solidFill>
                <a:latin typeface="Times New Roman"/>
              </a:rPr>
            </a:b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Shows linearization of base classes</a:t>
            </a:r>
          </a:p>
          <a:p>
            <a:pPr>
              <a:lnSpc>
                <a:spcPts val="1170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5778500" y="660400"/>
            <a:ext cx="186055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10">
                <a:solidFill>
                  <a:srgbClr val="FFFEFF"/>
                </a:solidFill>
                <a:latin typeface="Arial"/>
                <a:cs typeface="Arial"/>
              </a:rPr>
              <a:t>Attribute Resolution In Action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5273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dirty="0">
                <a:solidFill>
                  <a:srgbClr val="C1339A"/>
                </a:solidFill>
                <a:latin typeface="Courier New"/>
                <a:cs typeface="Courier New"/>
              </a:rPr>
              <a:t>class</a:t>
            </a:r>
            <a:r>
              <a:rPr lang="en-CA" sz="4800" dirty="0">
                <a:solidFill>
                  <a:srgbClr val="FFFEFF"/>
                </a:solidFill>
                <a:latin typeface="Courier New"/>
                <a:cs typeface="Courier New"/>
              </a:rPr>
              <a:t> A: </a:t>
            </a:r>
            <a:r>
              <a:rPr lang="en-CA" sz="4800" dirty="0">
                <a:solidFill>
                  <a:srgbClr val="C1339A"/>
                </a:solidFill>
                <a:latin typeface="Courier New"/>
                <a:cs typeface="Courier New"/>
              </a:rPr>
              <a:t>pass</a:t>
            </a:r>
          </a:p>
          <a:p>
            <a:pPr>
              <a:lnSpc>
                <a:spcPts val="5520"/>
              </a:lnSpc>
            </a:pPr>
            <a:endParaRPr lang="en-CA" sz="48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78000" y="3251200"/>
            <a:ext cx="22606000" cy="358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700"/>
              </a:lnSpc>
            </a:pPr>
            <a:r>
              <a:rPr lang="en-CA" sz="4800" dirty="0">
                <a:solidFill>
                  <a:srgbClr val="C1339A"/>
                </a:solidFill>
                <a:latin typeface="Courier New"/>
                <a:cs typeface="Courier New"/>
              </a:rPr>
              <a:t>class</a:t>
            </a:r>
            <a:r>
              <a:rPr lang="en-CA" sz="4800" dirty="0">
                <a:solidFill>
                  <a:srgbClr val="FFFEFF"/>
                </a:solidFill>
                <a:latin typeface="Courier New"/>
                <a:cs typeface="Courier New"/>
              </a:rPr>
              <a:t> B: </a:t>
            </a:r>
            <a:r>
              <a:rPr lang="en-CA" sz="4800" dirty="0">
                <a:solidFill>
                  <a:srgbClr val="C1339A"/>
                </a:solidFill>
                <a:latin typeface="Courier New"/>
                <a:cs typeface="Courier New"/>
              </a:rPr>
              <a:t>pass</a:t>
            </a:r>
            <a:br>
              <a:rPr lang="en-CA" sz="4800" dirty="0">
                <a:solidFill>
                  <a:srgbClr val="000000"/>
                </a:solidFill>
                <a:latin typeface="Times New Roman"/>
              </a:rPr>
            </a:br>
            <a:r>
              <a:rPr lang="en-CA" sz="4800" dirty="0">
                <a:solidFill>
                  <a:srgbClr val="C1339A"/>
                </a:solidFill>
                <a:latin typeface="Courier New"/>
                <a:cs typeface="Courier New"/>
              </a:rPr>
              <a:t>class</a:t>
            </a:r>
            <a:r>
              <a:rPr lang="en-CA" sz="4800" dirty="0">
                <a:solidFill>
                  <a:srgbClr val="FFFEFF"/>
                </a:solidFill>
                <a:latin typeface="Courier New"/>
                <a:cs typeface="Courier New"/>
              </a:rPr>
              <a:t> C: </a:t>
            </a:r>
            <a:r>
              <a:rPr lang="en-CA" sz="4800" dirty="0">
                <a:solidFill>
                  <a:srgbClr val="C1339A"/>
                </a:solidFill>
                <a:latin typeface="Courier New"/>
                <a:cs typeface="Courier New"/>
              </a:rPr>
              <a:t>pass</a:t>
            </a:r>
            <a:br>
              <a:rPr lang="en-CA" sz="4800" dirty="0">
                <a:solidFill>
                  <a:srgbClr val="000000"/>
                </a:solidFill>
                <a:latin typeface="Times New Roman"/>
              </a:rPr>
            </a:br>
            <a:r>
              <a:rPr lang="en-CA" sz="4800" dirty="0">
                <a:solidFill>
                  <a:srgbClr val="C1339A"/>
                </a:solidFill>
                <a:latin typeface="Courier New"/>
                <a:cs typeface="Courier New"/>
              </a:rPr>
              <a:t>class</a:t>
            </a:r>
            <a:r>
              <a:rPr lang="en-CA" sz="4800" dirty="0">
                <a:solidFill>
                  <a:srgbClr val="FFFEFF"/>
                </a:solidFill>
                <a:latin typeface="Courier New"/>
                <a:cs typeface="Courier New"/>
              </a:rPr>
              <a:t> D: </a:t>
            </a:r>
            <a:r>
              <a:rPr lang="en-CA" sz="4800" dirty="0">
                <a:solidFill>
                  <a:srgbClr val="C1339A"/>
                </a:solidFill>
                <a:latin typeface="Courier New"/>
                <a:cs typeface="Courier New"/>
              </a:rPr>
              <a:t>pass</a:t>
            </a:r>
            <a:br>
              <a:rPr lang="en-CA" sz="4800" dirty="0">
                <a:solidFill>
                  <a:srgbClr val="000000"/>
                </a:solidFill>
                <a:latin typeface="Times New Roman"/>
              </a:rPr>
            </a:br>
            <a:r>
              <a:rPr lang="en-CA" sz="4800" dirty="0">
                <a:solidFill>
                  <a:srgbClr val="C1339A"/>
                </a:solidFill>
                <a:latin typeface="Courier New"/>
                <a:cs typeface="Courier New"/>
              </a:rPr>
              <a:t>class</a:t>
            </a:r>
            <a:r>
              <a:rPr lang="en-CA" sz="4800" dirty="0">
                <a:solidFill>
                  <a:srgbClr val="FFFEFF"/>
                </a:solidFill>
                <a:latin typeface="Courier New"/>
                <a:cs typeface="Courier New"/>
              </a:rPr>
              <a:t> E: </a:t>
            </a:r>
            <a:r>
              <a:rPr lang="en-CA" sz="4800" dirty="0">
                <a:solidFill>
                  <a:srgbClr val="C1339A"/>
                </a:solidFill>
                <a:latin typeface="Courier New"/>
                <a:cs typeface="Courier New"/>
              </a:rPr>
              <a:t>pass</a:t>
            </a:r>
          </a:p>
          <a:p>
            <a:pPr>
              <a:lnSpc>
                <a:spcPts val="6700"/>
              </a:lnSpc>
            </a:pPr>
            <a:endParaRPr lang="en-CA" sz="48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78000" y="6667500"/>
            <a:ext cx="22606000" cy="358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700"/>
              </a:lnSpc>
            </a:pPr>
            <a:r>
              <a:rPr lang="en-CA" sz="4800" dirty="0">
                <a:solidFill>
                  <a:srgbClr val="C1339A"/>
                </a:solidFill>
                <a:latin typeface="Courier New"/>
                <a:cs typeface="Courier New"/>
              </a:rPr>
              <a:t>class</a:t>
            </a:r>
            <a:r>
              <a:rPr lang="en-CA" sz="4800" dirty="0">
                <a:solidFill>
                  <a:srgbClr val="FFFEFF"/>
                </a:solidFill>
                <a:latin typeface="Courier New"/>
                <a:cs typeface="Courier New"/>
              </a:rPr>
              <a:t> K1(A, B, C): </a:t>
            </a:r>
            <a:r>
              <a:rPr lang="en-CA" sz="4800" dirty="0">
                <a:solidFill>
                  <a:srgbClr val="C1339A"/>
                </a:solidFill>
                <a:latin typeface="Courier New"/>
                <a:cs typeface="Courier New"/>
              </a:rPr>
              <a:t>pass</a:t>
            </a:r>
            <a:br>
              <a:rPr lang="en-CA" sz="4800" dirty="0">
                <a:solidFill>
                  <a:srgbClr val="000000"/>
                </a:solidFill>
                <a:latin typeface="Times New Roman"/>
              </a:rPr>
            </a:br>
            <a:r>
              <a:rPr lang="en-CA" sz="4800" dirty="0">
                <a:solidFill>
                  <a:srgbClr val="C1339A"/>
                </a:solidFill>
                <a:latin typeface="Courier New"/>
                <a:cs typeface="Courier New"/>
              </a:rPr>
              <a:t>class</a:t>
            </a:r>
            <a:r>
              <a:rPr lang="en-CA" sz="4800" dirty="0">
                <a:solidFill>
                  <a:srgbClr val="FFFEFF"/>
                </a:solidFill>
                <a:latin typeface="Courier New"/>
                <a:cs typeface="Courier New"/>
              </a:rPr>
              <a:t> K2(D, B, E): </a:t>
            </a:r>
            <a:r>
              <a:rPr lang="en-CA" sz="4800" dirty="0">
                <a:solidFill>
                  <a:srgbClr val="C1339A"/>
                </a:solidFill>
                <a:latin typeface="Courier New"/>
                <a:cs typeface="Courier New"/>
              </a:rPr>
              <a:t>pass</a:t>
            </a:r>
            <a:br>
              <a:rPr lang="en-CA" sz="4800" dirty="0">
                <a:solidFill>
                  <a:srgbClr val="000000"/>
                </a:solidFill>
                <a:latin typeface="Times New Roman"/>
              </a:rPr>
            </a:br>
            <a:r>
              <a:rPr lang="en-CA" sz="4800" dirty="0">
                <a:solidFill>
                  <a:srgbClr val="C1339A"/>
                </a:solidFill>
                <a:latin typeface="Courier New"/>
                <a:cs typeface="Courier New"/>
              </a:rPr>
              <a:t>class</a:t>
            </a:r>
            <a:r>
              <a:rPr lang="en-CA" sz="4800" dirty="0">
                <a:solidFill>
                  <a:srgbClr val="FFFEFF"/>
                </a:solidFill>
                <a:latin typeface="Courier New"/>
                <a:cs typeface="Courier New"/>
              </a:rPr>
              <a:t> K3(D, A): </a:t>
            </a:r>
            <a:r>
              <a:rPr lang="en-CA" sz="4800" dirty="0">
                <a:solidFill>
                  <a:srgbClr val="C1339A"/>
                </a:solidFill>
                <a:latin typeface="Courier New"/>
                <a:cs typeface="Courier New"/>
              </a:rPr>
              <a:t>pass</a:t>
            </a:r>
            <a:br>
              <a:rPr lang="en-CA" sz="4800" dirty="0">
                <a:solidFill>
                  <a:srgbClr val="000000"/>
                </a:solidFill>
                <a:latin typeface="Times New Roman"/>
              </a:rPr>
            </a:br>
            <a:r>
              <a:rPr lang="en-CA" sz="4800" dirty="0">
                <a:solidFill>
                  <a:srgbClr val="C1339A"/>
                </a:solidFill>
                <a:latin typeface="Courier New"/>
                <a:cs typeface="Courier New"/>
              </a:rPr>
              <a:t>class</a:t>
            </a:r>
            <a:r>
              <a:rPr lang="en-CA" sz="4800" dirty="0">
                <a:solidFill>
                  <a:srgbClr val="FFFEFF"/>
                </a:solidFill>
                <a:latin typeface="Courier New"/>
                <a:cs typeface="Courier New"/>
              </a:rPr>
              <a:t> Z(K1, K2, K3): </a:t>
            </a:r>
            <a:r>
              <a:rPr lang="en-CA" sz="4800" dirty="0">
                <a:solidFill>
                  <a:srgbClr val="C1339A"/>
                </a:solidFill>
                <a:latin typeface="Courier New"/>
                <a:cs typeface="Courier New"/>
              </a:rPr>
              <a:t>pass</a:t>
            </a:r>
          </a:p>
          <a:p>
            <a:pPr>
              <a:lnSpc>
                <a:spcPts val="6700"/>
              </a:lnSpc>
            </a:pPr>
            <a:endParaRPr lang="en-CA" sz="48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78000" y="110617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  <a:tabLst>
                <a:tab pos="3302000" algn="l"/>
              </a:tabLst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Z.mro()</a:t>
            </a:r>
            <a:r>
              <a:rPr lang="en-CA" sz="4800">
                <a:solidFill>
                  <a:srgbClr val="4CBF56"/>
                </a:solidFill>
                <a:latin typeface="Courier New"/>
                <a:cs typeface="Courier New"/>
              </a:rPr>
              <a:t>	# [Z, K1, K2, K3, D, A, B, C, E, object]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16700" y="5651500"/>
            <a:ext cx="17767300" cy="184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560"/>
              </a:lnSpc>
            </a:pPr>
            <a:r>
              <a:rPr lang="en-CA" sz="13392" spc="-10">
                <a:solidFill>
                  <a:srgbClr val="FFFEFF"/>
                </a:solidFill>
                <a:latin typeface="Arial"/>
                <a:cs typeface="Arial"/>
              </a:rPr>
              <a:t>Magic Methods</a:t>
            </a:r>
          </a:p>
          <a:p>
            <a:pPr>
              <a:lnSpc>
                <a:spcPts val="16560"/>
              </a:lnSpc>
            </a:pPr>
            <a:endParaRPr lang="en-CA" sz="1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8813800" y="660400"/>
            <a:ext cx="155702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10">
                <a:solidFill>
                  <a:srgbClr val="FFFEFF"/>
                </a:solidFill>
                <a:latin typeface="Arial"/>
                <a:cs typeface="Arial"/>
              </a:rPr>
              <a:t>Magic Methods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438400"/>
            <a:ext cx="22606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640"/>
              </a:lnSpc>
            </a:pP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Python uses __init__ to build classes</a:t>
            </a:r>
          </a:p>
          <a:p>
            <a:pPr>
              <a:lnSpc>
                <a:spcPts val="864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27300" y="3924300"/>
            <a:ext cx="218567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640"/>
              </a:lnSpc>
            </a:pPr>
            <a:r>
              <a:rPr lang="en-CA" sz="6696" spc="-10">
                <a:solidFill>
                  <a:srgbClr val="FEFEFF"/>
                </a:solidFill>
                <a:latin typeface="Arial"/>
                <a:cs typeface="Arial"/>
              </a:rPr>
              <a:t>We can supply our own __init__ for customization</a:t>
            </a:r>
          </a:p>
          <a:p>
            <a:pPr>
              <a:lnSpc>
                <a:spcPts val="864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78000" y="5448300"/>
            <a:ext cx="22606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80"/>
              </a:lnSpc>
            </a:pPr>
            <a:r>
              <a:rPr lang="en-CA" sz="6696" spc="-30">
                <a:solidFill>
                  <a:srgbClr val="FEFEFF"/>
                </a:solidFill>
                <a:latin typeface="Arial"/>
                <a:cs typeface="Arial"/>
              </a:rPr>
              <a:t>What else can we do? Can we make classes look like: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552700" y="6934200"/>
            <a:ext cx="17830800" cy="1219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00"/>
              </a:lnSpc>
            </a:pP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iterators?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552700" y="8064500"/>
            <a:ext cx="17830800" cy="270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700"/>
              </a:lnSpc>
            </a:pPr>
            <a:r>
              <a:rPr lang="en-CA" sz="6696" spc="-30">
                <a:solidFill>
                  <a:srgbClr val="FEFEFF"/>
                </a:solidFill>
                <a:latin typeface="Arial"/>
                <a:cs typeface="Arial"/>
              </a:rPr>
              <a:t>sets? dictionaries?</a:t>
            </a:r>
            <a:br>
              <a:rPr lang="en-CA" sz="7200">
                <a:solidFill>
                  <a:srgbClr val="000000"/>
                </a:solidFill>
                <a:latin typeface="Times New Roman"/>
              </a:rPr>
            </a:b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numbers?</a:t>
            </a:r>
          </a:p>
          <a:p>
            <a:pPr>
              <a:lnSpc>
                <a:spcPts val="1170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52700" y="11391900"/>
            <a:ext cx="17830800" cy="1219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300"/>
              </a:lnSpc>
            </a:pP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comparables?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0497800" y="6565900"/>
            <a:ext cx="37719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dunderbar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19" name="TextBox 2"/>
          <p:cNvSpPr txBox="1"/>
          <p:nvPr/>
        </p:nvSpPr>
        <p:spPr>
          <a:xfrm>
            <a:off x="7442200" y="660400"/>
            <a:ext cx="169418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20">
                <a:solidFill>
                  <a:srgbClr val="FFFEFF"/>
                </a:solidFill>
                <a:latin typeface="Arial"/>
                <a:cs typeface="Arial"/>
              </a:rPr>
              <a:t>Some Magic Methods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400300"/>
            <a:ext cx="7264400" cy="187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700"/>
              </a:lnSpc>
            </a:pPr>
            <a:r>
              <a:rPr lang="en-CA" sz="4079">
                <a:solidFill>
                  <a:srgbClr val="FFFEFF"/>
                </a:solidFill>
                <a:latin typeface="Courier New"/>
                <a:cs typeface="Courier New"/>
              </a:rPr>
              <a:t>x = MagicClass()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079">
                <a:solidFill>
                  <a:srgbClr val="FFFEFF"/>
                </a:solidFill>
                <a:latin typeface="Courier New"/>
                <a:cs typeface="Courier New"/>
              </a:rPr>
              <a:t>y = MagicClass()</a:t>
            </a:r>
          </a:p>
          <a:p>
            <a:pPr>
              <a:lnSpc>
                <a:spcPts val="67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156700" y="3035300"/>
            <a:ext cx="151130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079" spc="-10">
                <a:solidFill>
                  <a:srgbClr val="FFFEFF"/>
                </a:solidFill>
                <a:latin typeface="Arial"/>
                <a:cs typeface="Arial"/>
              </a:rPr>
              <a:t>Suppose MagicClass implements all of these magic methods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78000" y="4229100"/>
            <a:ext cx="31877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079">
                <a:solidFill>
                  <a:srgbClr val="FFFEFF"/>
                </a:solidFill>
                <a:latin typeface="Courier New"/>
                <a:cs typeface="Courier New"/>
              </a:rPr>
              <a:t>str(x)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78000" y="5080000"/>
            <a:ext cx="31877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079">
                <a:solidFill>
                  <a:srgbClr val="FFFEFF"/>
                </a:solidFill>
                <a:latin typeface="Courier New"/>
                <a:cs typeface="Courier New"/>
              </a:rPr>
              <a:t>x == y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78000" y="6794500"/>
            <a:ext cx="31877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079">
                <a:solidFill>
                  <a:srgbClr val="FFFEFF"/>
                </a:solidFill>
                <a:latin typeface="Courier New"/>
                <a:cs typeface="Courier New"/>
              </a:rPr>
              <a:t>x &lt; y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78000" y="7645400"/>
            <a:ext cx="31877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079">
                <a:solidFill>
                  <a:srgbClr val="FFFEFF"/>
                </a:solidFill>
                <a:latin typeface="Courier New"/>
                <a:cs typeface="Courier New"/>
              </a:rPr>
              <a:t>x + y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78000" y="8496300"/>
            <a:ext cx="31877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079">
                <a:solidFill>
                  <a:srgbClr val="FFFEFF"/>
                </a:solidFill>
                <a:latin typeface="Courier New"/>
                <a:cs typeface="Courier New"/>
              </a:rPr>
              <a:t>iter(x)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78000" y="9347200"/>
            <a:ext cx="31877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079">
                <a:solidFill>
                  <a:srgbClr val="FFFEFF"/>
                </a:solidFill>
                <a:latin typeface="Courier New"/>
                <a:cs typeface="Courier New"/>
              </a:rPr>
              <a:t>next(x)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78000" y="10198100"/>
            <a:ext cx="31877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079">
                <a:solidFill>
                  <a:srgbClr val="FFFEFF"/>
                </a:solidFill>
                <a:latin typeface="Courier New"/>
                <a:cs typeface="Courier New"/>
              </a:rPr>
              <a:t>len(x)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778000" y="11061700"/>
            <a:ext cx="31877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079">
                <a:solidFill>
                  <a:srgbClr val="FFFEFF"/>
                </a:solidFill>
                <a:latin typeface="Courier New"/>
                <a:cs typeface="Courier New"/>
              </a:rPr>
              <a:t>el </a:t>
            </a:r>
            <a:r>
              <a:rPr lang="en-CA" sz="4079">
                <a:solidFill>
                  <a:srgbClr val="C1339A"/>
                </a:solidFill>
                <a:latin typeface="Courier New"/>
                <a:cs typeface="Courier New"/>
              </a:rPr>
              <a:t>in</a:t>
            </a:r>
            <a:r>
              <a:rPr lang="en-CA" sz="4079">
                <a:solidFill>
                  <a:srgbClr val="FFFEFF"/>
                </a:solidFill>
                <a:latin typeface="Courier New"/>
                <a:cs typeface="Courier New"/>
              </a:rPr>
              <a:t> x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080000" y="4102100"/>
            <a:ext cx="13195300" cy="187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700"/>
              </a:lnSpc>
            </a:pPr>
            <a:r>
              <a:rPr lang="en-CA" sz="4079">
                <a:solidFill>
                  <a:srgbClr val="4CBF56"/>
                </a:solidFill>
                <a:latin typeface="Courier New"/>
                <a:cs typeface="Courier New"/>
              </a:rPr>
              <a:t># =&gt; x.__str__()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079">
                <a:solidFill>
                  <a:srgbClr val="4CBF56"/>
                </a:solidFill>
                <a:latin typeface="Courier New"/>
                <a:cs typeface="Courier New"/>
              </a:rPr>
              <a:t># =&gt; x.__eq__(y)</a:t>
            </a:r>
          </a:p>
          <a:p>
            <a:pPr>
              <a:lnSpc>
                <a:spcPts val="67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080000" y="6667500"/>
            <a:ext cx="13195300" cy="443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700"/>
              </a:lnSpc>
            </a:pPr>
            <a:r>
              <a:rPr lang="en-CA" sz="4079">
                <a:solidFill>
                  <a:srgbClr val="4CBF56"/>
                </a:solidFill>
                <a:latin typeface="Courier New"/>
                <a:cs typeface="Courier New"/>
              </a:rPr>
              <a:t># =&gt; x.__lt__(y)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079">
                <a:solidFill>
                  <a:srgbClr val="4CBF56"/>
                </a:solidFill>
                <a:latin typeface="Courier New"/>
                <a:cs typeface="Courier New"/>
              </a:rPr>
              <a:t># =&gt; x.__add__(y)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079">
                <a:solidFill>
                  <a:srgbClr val="4CBF56"/>
                </a:solidFill>
                <a:latin typeface="Courier New"/>
                <a:cs typeface="Courier New"/>
              </a:rPr>
              <a:t># =&gt; x.__iter__()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079">
                <a:solidFill>
                  <a:srgbClr val="4CBF56"/>
                </a:solidFill>
                <a:latin typeface="Courier New"/>
                <a:cs typeface="Courier New"/>
              </a:rPr>
              <a:t># =&gt; x.__next__()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079">
                <a:solidFill>
                  <a:srgbClr val="4CBF56"/>
                </a:solidFill>
                <a:latin typeface="Courier New"/>
                <a:cs typeface="Courier New"/>
              </a:rPr>
              <a:t># =&gt; x.__len__()</a:t>
            </a:r>
          </a:p>
          <a:p>
            <a:pPr>
              <a:lnSpc>
                <a:spcPts val="67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080000" y="11061700"/>
            <a:ext cx="131953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079">
                <a:solidFill>
                  <a:srgbClr val="4CBF56"/>
                </a:solidFill>
                <a:latin typeface="Courier New"/>
                <a:cs typeface="Courier New"/>
              </a:rPr>
              <a:t># =&gt; x.__contains__(el)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8402300" y="8940800"/>
            <a:ext cx="5867400" cy="200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700"/>
              </a:lnSpc>
              <a:tabLst>
                <a:tab pos="1536700" algn="l"/>
              </a:tabLst>
            </a:pPr>
            <a:r>
              <a:rPr lang="en-CA" sz="4079" spc="-10">
                <a:solidFill>
                  <a:srgbClr val="FFFEFF"/>
                </a:solidFill>
                <a:latin typeface="Arial"/>
                <a:cs typeface="Arial"/>
              </a:rPr>
              <a:t>And so many more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079" spc="-20">
                <a:solidFill>
                  <a:srgbClr val="FFFEFF"/>
                </a:solidFill>
                <a:latin typeface="Arial"/>
                <a:cs typeface="Arial"/>
              </a:rPr>
              <a:t>	Link 1</a:t>
            </a:r>
          </a:p>
          <a:p>
            <a:pPr>
              <a:lnSpc>
                <a:spcPts val="77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9799300" y="11125200"/>
            <a:ext cx="44704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079" spc="-10">
                <a:solidFill>
                  <a:srgbClr val="FFFEFF"/>
                </a:solidFill>
                <a:latin typeface="Arial"/>
                <a:cs typeface="Arial"/>
              </a:rPr>
              <a:t>Link 2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9786600" y="12103100"/>
            <a:ext cx="44831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079" spc="-10">
                <a:solidFill>
                  <a:srgbClr val="FFFEFF"/>
                </a:solidFill>
                <a:latin typeface="Arial"/>
                <a:cs typeface="Arial"/>
              </a:rPr>
              <a:t>Link 3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10337800" y="660400"/>
            <a:ext cx="140462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20">
                <a:solidFill>
                  <a:srgbClr val="FFFEFF"/>
                </a:solidFill>
                <a:latin typeface="Arial"/>
                <a:cs typeface="Arial"/>
              </a:rPr>
              <a:t>Example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5273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class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Point: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38500" y="3225800"/>
            <a:ext cx="21145500" cy="167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600"/>
              </a:lnSpc>
              <a:tabLst>
                <a:tab pos="1473200" algn="l"/>
              </a:tabLst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def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__init__(self, x=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0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, y=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0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):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	self.x = x</a:t>
            </a:r>
          </a:p>
          <a:p>
            <a:pPr>
              <a:lnSpc>
                <a:spcPts val="56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711700" y="4660900"/>
            <a:ext cx="196723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self.y = y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238500" y="6057900"/>
            <a:ext cx="21145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760"/>
              </a:lnSpc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def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rotate_90_CC(self):</a:t>
            </a:r>
          </a:p>
          <a:p>
            <a:pPr>
              <a:lnSpc>
                <a:spcPts val="576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711700" y="6794500"/>
            <a:ext cx="196723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self.x, self.y = -self.y, self.x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238500" y="8191500"/>
            <a:ext cx="21145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760"/>
              </a:lnSpc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def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__add__(self, other):</a:t>
            </a:r>
          </a:p>
          <a:p>
            <a:pPr>
              <a:lnSpc>
                <a:spcPts val="576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11700" y="8928100"/>
            <a:ext cx="196723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return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Point(self.x + other.x, self.y + other.y)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238500" y="10325100"/>
            <a:ext cx="21145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760"/>
              </a:lnSpc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def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__str__(self):</a:t>
            </a:r>
          </a:p>
          <a:p>
            <a:pPr>
              <a:lnSpc>
                <a:spcPts val="576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711700" y="11061700"/>
            <a:ext cx="196723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return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</a:t>
            </a:r>
            <a:r>
              <a:rPr lang="en-CA" sz="4800">
                <a:solidFill>
                  <a:srgbClr val="E44347"/>
                </a:solidFill>
                <a:latin typeface="Courier New"/>
                <a:cs typeface="Courier New"/>
              </a:rPr>
              <a:t>"Point({0}, {1})"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.format(self.x, self.y)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10337800" y="660400"/>
            <a:ext cx="140462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20">
                <a:solidFill>
                  <a:srgbClr val="FFFEFF"/>
                </a:solidFill>
                <a:latin typeface="Arial"/>
                <a:cs typeface="Arial"/>
              </a:rPr>
              <a:t>Example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5273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o = Point()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78000" y="3568700"/>
            <a:ext cx="3390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print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(o)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45400" y="3568700"/>
            <a:ext cx="52197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4CBF56"/>
                </a:solidFill>
                <a:latin typeface="Courier New"/>
                <a:cs typeface="Courier New"/>
              </a:rPr>
              <a:t># Point(0, 0)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4CBF56"/>
              </a:solidFill>
              <a:latin typeface="Courier New"/>
              <a:cs typeface="Courier New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78000" y="4635500"/>
            <a:ext cx="6324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p1 = Point(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3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, 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5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78000" y="5702300"/>
            <a:ext cx="6324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p2 = Point(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4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, 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6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78000" y="6769100"/>
            <a:ext cx="52197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print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(p1, p2)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645400" y="6769100"/>
            <a:ext cx="9626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4CBF56"/>
                </a:solidFill>
                <a:latin typeface="Courier New"/>
                <a:cs typeface="Courier New"/>
              </a:rPr>
              <a:t># Point(3, 5) Point(4, 6)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4CBF56"/>
              </a:solidFill>
              <a:latin typeface="Courier New"/>
              <a:cs typeface="Courier New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78000" y="7835900"/>
            <a:ext cx="6692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p1.rotate_90_CC()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78000" y="8902700"/>
            <a:ext cx="3759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print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(p1)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645400" y="8902700"/>
            <a:ext cx="5588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4CBF56"/>
                </a:solidFill>
                <a:latin typeface="Courier New"/>
                <a:cs typeface="Courier New"/>
              </a:rPr>
              <a:t># Point(-5, 3)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4CBF56"/>
              </a:solidFill>
              <a:latin typeface="Courier New"/>
              <a:cs typeface="Courier New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78000" y="9969500"/>
            <a:ext cx="5588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print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(p1 + p2)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645400" y="9969500"/>
            <a:ext cx="5588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4CBF56"/>
                </a:solidFill>
                <a:latin typeface="Courier New"/>
                <a:cs typeface="Courier New"/>
              </a:rPr>
              <a:t># Point(-1, 9)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4CBF56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8089900" y="4660900"/>
            <a:ext cx="16294100" cy="184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560"/>
              </a:lnSpc>
            </a:pPr>
            <a:r>
              <a:rPr lang="en-CA" sz="13392" spc="-30">
                <a:solidFill>
                  <a:srgbClr val="FFFEFF"/>
                </a:solidFill>
                <a:latin typeface="Arial"/>
                <a:cs typeface="Arial"/>
              </a:rPr>
              <a:t>Case Study:</a:t>
            </a:r>
          </a:p>
          <a:p>
            <a:pPr>
              <a:lnSpc>
                <a:spcPts val="16560"/>
              </a:lnSpc>
            </a:pPr>
            <a:endParaRPr lang="en-CA" sz="14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546600" y="6756400"/>
            <a:ext cx="19837400" cy="184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275"/>
              </a:lnSpc>
            </a:pPr>
            <a:r>
              <a:rPr lang="en-CA" sz="13392" spc="-20">
                <a:solidFill>
                  <a:srgbClr val="FFFEFF"/>
                </a:solidFill>
                <a:latin typeface="Arial"/>
                <a:cs typeface="Arial"/>
              </a:rPr>
              <a:t>Errors and Exceptions</a:t>
            </a:r>
          </a:p>
          <a:p>
            <a:pPr>
              <a:lnSpc>
                <a:spcPts val="15275"/>
              </a:lnSpc>
            </a:pPr>
            <a:endParaRPr lang="en-CA" sz="1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9423400" y="660400"/>
            <a:ext cx="7670800" cy="147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0"/>
              </a:lnSpc>
            </a:pPr>
            <a:r>
              <a:rPr lang="en-CA" sz="8124" spc="-30">
                <a:solidFill>
                  <a:srgbClr val="FFFEFF"/>
                </a:solidFill>
                <a:latin typeface="Arial"/>
                <a:cs typeface="Arial"/>
              </a:rPr>
              <a:t>Syntax Errors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527300"/>
            <a:ext cx="153162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  <a:tabLst>
                <a:tab pos="1460500" algn="l"/>
              </a:tabLst>
            </a:pPr>
            <a:r>
              <a:rPr lang="en-CA" sz="4464">
                <a:solidFill>
                  <a:srgbClr val="A6AAA8"/>
                </a:solidFill>
                <a:latin typeface="Courier New"/>
                <a:cs typeface="Courier New"/>
              </a:rPr>
              <a:t>&gt;&gt;&gt;</a:t>
            </a:r>
            <a:r>
              <a:rPr lang="en-CA" sz="4464">
                <a:solidFill>
                  <a:srgbClr val="FEFEFF"/>
                </a:solidFill>
                <a:latin typeface="Courier New"/>
                <a:cs typeface="Courier New"/>
              </a:rPr>
              <a:t>	while True print('Hello world')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01900" y="3594100"/>
            <a:ext cx="145923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464">
                <a:solidFill>
                  <a:srgbClr val="FEFEFF"/>
                </a:solidFill>
                <a:latin typeface="Courier New"/>
                <a:cs typeface="Courier New"/>
              </a:rPr>
              <a:t>File "&lt;stdin&gt;", line 1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238500" y="4660900"/>
            <a:ext cx="138557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464">
                <a:solidFill>
                  <a:srgbClr val="FEFEFF"/>
                </a:solidFill>
                <a:latin typeface="Courier New"/>
                <a:cs typeface="Courier New"/>
              </a:rPr>
              <a:t>while True print('Hello world')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208500" y="1016000"/>
            <a:ext cx="70612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"Errors before execution"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750300" y="5880100"/>
            <a:ext cx="15633700" cy="1143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 spc="-30">
                <a:solidFill>
                  <a:srgbClr val="FFD300"/>
                </a:solidFill>
                <a:latin typeface="Courier New"/>
                <a:cs typeface="Courier New"/>
              </a:rPr>
              <a:t>^</a:t>
            </a:r>
            <a:r>
              <a:rPr lang="en-CA" sz="4464" spc="-30">
                <a:solidFill>
                  <a:srgbClr val="FEFEFF"/>
                </a:solidFill>
                <a:latin typeface="Courier New"/>
                <a:cs typeface="Courier New"/>
              </a:rPr>
              <a:t> </a:t>
            </a: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Error is detected at the token preceding the arrow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78000" y="67945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FFD300"/>
                </a:solidFill>
                <a:latin typeface="Courier New"/>
                <a:cs typeface="Courier New"/>
              </a:rPr>
              <a:t>SyntaxError</a:t>
            </a:r>
            <a:r>
              <a:rPr lang="en-CA" sz="4464">
                <a:solidFill>
                  <a:srgbClr val="FEFEFF"/>
                </a:solidFill>
                <a:latin typeface="Courier New"/>
                <a:cs typeface="Courier New"/>
              </a:rPr>
              <a:t>: invalid syntax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1778000" y="2527300"/>
            <a:ext cx="79502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&gt;&gt;&gt; 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10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* (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1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/</a:t>
            </a:r>
            <a:r>
              <a:rPr lang="en-CA" sz="4800">
                <a:solidFill>
                  <a:srgbClr val="8B83CF"/>
                </a:solidFill>
                <a:latin typeface="Courier New"/>
                <a:cs typeface="Courier New"/>
              </a:rPr>
              <a:t>0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842500" y="660400"/>
            <a:ext cx="7213600" cy="147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0"/>
              </a:lnSpc>
            </a:pPr>
            <a:r>
              <a:rPr lang="en-CA" sz="8124" spc="-20">
                <a:solidFill>
                  <a:srgbClr val="FFFEFF"/>
                </a:solidFill>
                <a:latin typeface="Arial"/>
                <a:cs typeface="Arial"/>
              </a:rPr>
              <a:t>Exceptions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170400" y="1016000"/>
            <a:ext cx="70993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"Errors during execution"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78000" y="3225800"/>
            <a:ext cx="22606000" cy="167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600"/>
              </a:lnSpc>
              <a:tabLst>
                <a:tab pos="1460500" algn="l"/>
              </a:tabLst>
            </a:pP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Traceback (most recent call last):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	File </a:t>
            </a:r>
            <a:r>
              <a:rPr lang="en-CA" sz="4464">
                <a:solidFill>
                  <a:srgbClr val="E44347"/>
                </a:solidFill>
                <a:latin typeface="Courier New"/>
                <a:cs typeface="Courier New"/>
              </a:rPr>
              <a:t>"&lt;stdin&gt;"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, line </a:t>
            </a:r>
            <a:r>
              <a:rPr lang="en-CA" sz="4464">
                <a:solidFill>
                  <a:srgbClr val="8B83CF"/>
                </a:solidFill>
                <a:latin typeface="Courier New"/>
                <a:cs typeface="Courier New"/>
              </a:rPr>
              <a:t>1</a:t>
            </a:r>
          </a:p>
          <a:p>
            <a:pPr>
              <a:lnSpc>
                <a:spcPts val="56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78000" y="46609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FFD300"/>
                </a:solidFill>
                <a:latin typeface="Courier New"/>
                <a:cs typeface="Courier New"/>
              </a:rPr>
              <a:t>ZeroDivisionError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: division by zero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78000" y="60833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&gt;&gt;&gt; </a:t>
            </a:r>
            <a:r>
              <a:rPr lang="en-CA" sz="4464">
                <a:solidFill>
                  <a:srgbClr val="8B83CF"/>
                </a:solidFill>
                <a:latin typeface="Courier New"/>
                <a:cs typeface="Courier New"/>
              </a:rPr>
              <a:t>4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+ spam*</a:t>
            </a:r>
            <a:r>
              <a:rPr lang="en-CA" sz="4464">
                <a:solidFill>
                  <a:srgbClr val="8B83CF"/>
                </a:solidFill>
                <a:latin typeface="Courier New"/>
                <a:cs typeface="Courier New"/>
              </a:rPr>
              <a:t>3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78000" y="6781800"/>
            <a:ext cx="22606000" cy="167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600"/>
              </a:lnSpc>
              <a:tabLst>
                <a:tab pos="1460500" algn="l"/>
              </a:tabLst>
            </a:pP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Traceback (most recent call last):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	File </a:t>
            </a:r>
            <a:r>
              <a:rPr lang="en-CA" sz="4464">
                <a:solidFill>
                  <a:srgbClr val="E44347"/>
                </a:solidFill>
                <a:latin typeface="Courier New"/>
                <a:cs typeface="Courier New"/>
              </a:rPr>
              <a:t>"&lt;stdin&gt;"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, line </a:t>
            </a:r>
            <a:r>
              <a:rPr lang="en-CA" sz="4464">
                <a:solidFill>
                  <a:srgbClr val="8B83CF"/>
                </a:solidFill>
                <a:latin typeface="Courier New"/>
                <a:cs typeface="Courier New"/>
              </a:rPr>
              <a:t>1</a:t>
            </a:r>
          </a:p>
          <a:p>
            <a:pPr>
              <a:lnSpc>
                <a:spcPts val="56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78000" y="82169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FFD300"/>
                </a:solidFill>
                <a:latin typeface="Courier New"/>
                <a:cs typeface="Courier New"/>
              </a:rPr>
              <a:t>NameError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: name 'spam' is not defined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78000" y="96393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&gt;&gt;&gt; </a:t>
            </a:r>
            <a:r>
              <a:rPr lang="en-CA" sz="4464">
                <a:solidFill>
                  <a:srgbClr val="8B83CF"/>
                </a:solidFill>
                <a:latin typeface="Courier New"/>
                <a:cs typeface="Courier New"/>
              </a:rPr>
              <a:t>'2'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+ </a:t>
            </a:r>
            <a:r>
              <a:rPr lang="en-CA" sz="4464">
                <a:solidFill>
                  <a:srgbClr val="8B83CF"/>
                </a:solidFill>
                <a:latin typeface="Courier New"/>
                <a:cs typeface="Courier New"/>
              </a:rPr>
              <a:t>2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78000" y="10337800"/>
            <a:ext cx="22606000" cy="167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600"/>
              </a:lnSpc>
              <a:tabLst>
                <a:tab pos="1460500" algn="l"/>
              </a:tabLst>
            </a:pP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Traceback (most recent call last):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	File </a:t>
            </a:r>
            <a:r>
              <a:rPr lang="en-CA" sz="4464">
                <a:solidFill>
                  <a:srgbClr val="E44347"/>
                </a:solidFill>
                <a:latin typeface="Courier New"/>
                <a:cs typeface="Courier New"/>
              </a:rPr>
              <a:t>"&lt;stdin&gt;"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, line </a:t>
            </a:r>
            <a:r>
              <a:rPr lang="en-CA" sz="4464">
                <a:solidFill>
                  <a:srgbClr val="8B83CF"/>
                </a:solidFill>
                <a:latin typeface="Courier New"/>
                <a:cs typeface="Courier New"/>
              </a:rPr>
              <a:t>1</a:t>
            </a:r>
          </a:p>
          <a:p>
            <a:pPr>
              <a:lnSpc>
                <a:spcPts val="56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778000" y="117729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FFD300"/>
                </a:solidFill>
                <a:latin typeface="Courier New"/>
                <a:cs typeface="Courier New"/>
              </a:rPr>
              <a:t>TypeError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: Can't convert 'int' object to str implicitly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6388100" y="660400"/>
            <a:ext cx="179959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20">
                <a:solidFill>
                  <a:srgbClr val="FFFEFF"/>
                </a:solidFill>
                <a:latin typeface="Arial"/>
                <a:cs typeface="Arial"/>
              </a:rPr>
              <a:t>Writing Our First Decorator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5273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 dirty="0" err="1">
                <a:solidFill>
                  <a:srgbClr val="C1339A"/>
                </a:solidFill>
                <a:latin typeface="Courier New"/>
                <a:cs typeface="Courier New"/>
              </a:rPr>
              <a:t>def</a:t>
            </a:r>
            <a:r>
              <a:rPr lang="en-CA" sz="4464" dirty="0">
                <a:solidFill>
                  <a:srgbClr val="FFFEFF"/>
                </a:solidFill>
                <a:latin typeface="Courier New"/>
                <a:cs typeface="Courier New"/>
              </a:rPr>
              <a:t> debug(function):</a:t>
            </a:r>
          </a:p>
          <a:p>
            <a:pPr>
              <a:lnSpc>
                <a:spcPts val="5520"/>
              </a:lnSpc>
            </a:pPr>
            <a:endParaRPr lang="en-CA" sz="48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38500" y="3594100"/>
            <a:ext cx="21145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 dirty="0" err="1">
                <a:solidFill>
                  <a:srgbClr val="C1339A"/>
                </a:solidFill>
                <a:latin typeface="Courier New"/>
                <a:cs typeface="Courier New"/>
              </a:rPr>
              <a:t>def</a:t>
            </a:r>
            <a:r>
              <a:rPr lang="en-CA" sz="4464" dirty="0">
                <a:solidFill>
                  <a:srgbClr val="FFFEFF"/>
                </a:solidFill>
                <a:latin typeface="Courier New"/>
                <a:cs typeface="Courier New"/>
              </a:rPr>
              <a:t> wrapper(*</a:t>
            </a:r>
            <a:r>
              <a:rPr lang="en-CA" sz="4464" dirty="0" err="1">
                <a:solidFill>
                  <a:srgbClr val="FFFEFF"/>
                </a:solidFill>
                <a:latin typeface="Courier New"/>
                <a:cs typeface="Courier New"/>
              </a:rPr>
              <a:t>args</a:t>
            </a:r>
            <a:r>
              <a:rPr lang="en-CA" sz="4464" dirty="0">
                <a:solidFill>
                  <a:srgbClr val="FFFEFF"/>
                </a:solidFill>
                <a:latin typeface="Courier New"/>
                <a:cs typeface="Courier New"/>
              </a:rPr>
              <a:t>, **</a:t>
            </a:r>
            <a:r>
              <a:rPr lang="en-CA" sz="4464" dirty="0" err="1">
                <a:solidFill>
                  <a:srgbClr val="FFFEFF"/>
                </a:solidFill>
                <a:latin typeface="Courier New"/>
                <a:cs typeface="Courier New"/>
              </a:rPr>
              <a:t>kwargs</a:t>
            </a:r>
            <a:r>
              <a:rPr lang="en-CA" sz="4464" dirty="0">
                <a:solidFill>
                  <a:srgbClr val="FFFEFF"/>
                </a:solidFill>
                <a:latin typeface="Courier New"/>
                <a:cs typeface="Courier New"/>
              </a:rPr>
              <a:t>):</a:t>
            </a:r>
          </a:p>
          <a:p>
            <a:pPr>
              <a:lnSpc>
                <a:spcPts val="5520"/>
              </a:lnSpc>
            </a:pPr>
            <a:endParaRPr lang="en-CA" sz="48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238500" y="4356100"/>
            <a:ext cx="21145500" cy="327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468040">
              <a:lnSpc>
                <a:spcPts val="8400"/>
              </a:lnSpc>
              <a:tabLst>
                <a:tab pos="1473200" algn="l"/>
              </a:tabLst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print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(</a:t>
            </a:r>
            <a:r>
              <a:rPr lang="en-CA" sz="4464">
                <a:solidFill>
                  <a:srgbClr val="E44347"/>
                </a:solidFill>
                <a:latin typeface="Courier New"/>
                <a:cs typeface="Courier New"/>
              </a:rPr>
              <a:t>"Arguments:"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, args, kwargs)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	return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function(*args, **kwargs)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return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wrapper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216900" y="12077700"/>
            <a:ext cx="161671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760"/>
              </a:lnSpc>
            </a:pP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Woah &lt;('_'&lt;) - Pause for questions</a:t>
            </a:r>
          </a:p>
          <a:p>
            <a:pPr>
              <a:lnSpc>
                <a:spcPts val="576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10033000" y="660400"/>
            <a:ext cx="143510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10">
                <a:solidFill>
                  <a:srgbClr val="FFFEFF"/>
                </a:solidFill>
                <a:latin typeface="Arial"/>
                <a:cs typeface="Arial"/>
              </a:rPr>
              <a:t>And More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20900" y="2286000"/>
            <a:ext cx="79629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800">
                <a:solidFill>
                  <a:srgbClr val="FFD300"/>
                </a:solidFill>
                <a:latin typeface="Courier New"/>
                <a:cs typeface="Courier New"/>
              </a:rPr>
              <a:t>KeyboardInterrupt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24100" y="4940300"/>
            <a:ext cx="77597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800">
                <a:solidFill>
                  <a:srgbClr val="FFD300"/>
                </a:solidFill>
                <a:latin typeface="Courier New"/>
                <a:cs typeface="Courier New"/>
              </a:rPr>
              <a:t>StopIteration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198100" y="3860800"/>
            <a:ext cx="52197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800">
                <a:solidFill>
                  <a:srgbClr val="FFD300"/>
                </a:solidFill>
                <a:latin typeface="Courier New"/>
                <a:cs typeface="Courier New"/>
              </a:rPr>
              <a:t>SystemExit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532100" y="2286000"/>
            <a:ext cx="87376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800">
                <a:solidFill>
                  <a:srgbClr val="FFD300"/>
                </a:solidFill>
                <a:latin typeface="Courier New"/>
                <a:cs typeface="Courier New"/>
              </a:rPr>
              <a:t>UnboundLocalError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976600" y="4800600"/>
            <a:ext cx="82931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800">
                <a:solidFill>
                  <a:srgbClr val="FFD300"/>
                </a:solidFill>
                <a:latin typeface="Courier New"/>
                <a:cs typeface="Courier New"/>
              </a:rPr>
              <a:t>SyntaxError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769600" y="6426200"/>
            <a:ext cx="136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FFD300"/>
                </a:solidFill>
                <a:latin typeface="Courier New"/>
                <a:cs typeface="Courier New"/>
              </a:rPr>
              <a:t>ZeroDivisionError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543300" y="7150100"/>
            <a:ext cx="208407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FFD300"/>
                </a:solidFill>
                <a:latin typeface="Courier New"/>
                <a:cs typeface="Courier New"/>
              </a:rPr>
              <a:t>AttributeError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411700" y="7848600"/>
            <a:ext cx="69723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890"/>
              </a:lnSpc>
            </a:pPr>
            <a:r>
              <a:rPr lang="en-CA" sz="4800">
                <a:solidFill>
                  <a:srgbClr val="FFD300"/>
                </a:solidFill>
                <a:latin typeface="Courier New"/>
                <a:cs typeface="Courier New"/>
              </a:rPr>
              <a:t>KeyError</a:t>
            </a:r>
          </a:p>
          <a:p>
            <a:pPr>
              <a:lnSpc>
                <a:spcPts val="489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826500" y="8559800"/>
            <a:ext cx="15557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FFD300"/>
                </a:solidFill>
                <a:latin typeface="Courier New"/>
                <a:cs typeface="Courier New"/>
              </a:rPr>
              <a:t>IndexError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81200" y="9931400"/>
            <a:ext cx="7429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FFD300"/>
                </a:solidFill>
                <a:latin typeface="Courier New"/>
                <a:cs typeface="Courier New"/>
              </a:rPr>
              <a:t>NotImplementedError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FFD300"/>
              </a:solidFill>
              <a:latin typeface="Courier New"/>
              <a:cs typeface="Courier New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3614400" y="9931400"/>
            <a:ext cx="3759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FFD300"/>
                </a:solidFill>
                <a:latin typeface="Courier New"/>
                <a:cs typeface="Courier New"/>
              </a:rPr>
              <a:t>TypeError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FFD300"/>
              </a:solidFill>
              <a:latin typeface="Courier New"/>
              <a:cs typeface="Courier New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779000" y="11569700"/>
            <a:ext cx="3022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FFD300"/>
                </a:solidFill>
                <a:latin typeface="Courier New"/>
                <a:cs typeface="Courier New"/>
              </a:rPr>
              <a:t>OSError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FFD300"/>
              </a:solidFill>
              <a:latin typeface="Courier New"/>
              <a:cs typeface="Courier New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8084800" y="11569700"/>
            <a:ext cx="3759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FFD300"/>
                </a:solidFill>
                <a:latin typeface="Courier New"/>
                <a:cs typeface="Courier New"/>
              </a:rPr>
              <a:t>NameError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FFD3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32" name="TextBox 2"/>
          <p:cNvSpPr txBox="1"/>
          <p:nvPr/>
        </p:nvSpPr>
        <p:spPr>
          <a:xfrm>
            <a:off x="647700" y="1003300"/>
            <a:ext cx="7137400" cy="1295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BaseException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├── SystemExit</a:t>
            </a:r>
          </a:p>
          <a:p>
            <a:pPr>
              <a:lnSpc>
                <a:spcPts val="41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7700" y="2044700"/>
            <a:ext cx="7137400" cy="1295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├── KeyboardInterrupt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├── GeneratorExit</a:t>
            </a:r>
          </a:p>
          <a:p>
            <a:pPr>
              <a:lnSpc>
                <a:spcPts val="41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7700" y="3086100"/>
            <a:ext cx="71374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└── Exception</a:t>
            </a:r>
          </a:p>
          <a:p>
            <a:pPr>
              <a:lnSpc>
                <a:spcPts val="41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899400" y="990600"/>
            <a:ext cx="81407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├── OSError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99400" y="1524000"/>
            <a:ext cx="8140700" cy="233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│ ├── BlockingIOError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│ ├── ChildProcessError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│ ├── ConnectionError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│ │ ├── BrokenPipeError</a:t>
            </a:r>
          </a:p>
          <a:p>
            <a:pPr>
              <a:lnSpc>
                <a:spcPts val="41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154400" y="1003300"/>
            <a:ext cx="8115300" cy="181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├── SystemError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├── TypeError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├── ValueError</a:t>
            </a:r>
          </a:p>
          <a:p>
            <a:pPr>
              <a:lnSpc>
                <a:spcPts val="41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154400" y="2565400"/>
            <a:ext cx="8115300" cy="1295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  <a:tabLst>
                <a:tab pos="1066800" algn="l"/>
              </a:tabLst>
            </a:pP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│ └── UnicodeError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│	├── UnicodeDecodeError</a:t>
            </a:r>
          </a:p>
          <a:p>
            <a:pPr>
              <a:lnSpc>
                <a:spcPts val="41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93800" y="3581400"/>
            <a:ext cx="49276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090"/>
              </a:lnSpc>
            </a:pP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├── StopIteration</a:t>
            </a:r>
          </a:p>
          <a:p>
            <a:pPr>
              <a:lnSpc>
                <a:spcPts val="4090"/>
              </a:lnSpc>
            </a:pPr>
            <a:endParaRPr lang="en-CA" sz="3600">
              <a:solidFill>
                <a:srgbClr val="FFD300"/>
              </a:solidFill>
              <a:latin typeface="Courier New"/>
              <a:cs typeface="Courier New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899400" y="3581400"/>
            <a:ext cx="87757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│ │ ├── ConnectionAbortedError│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FFD300"/>
              </a:solidFill>
              <a:latin typeface="Courier New"/>
              <a:cs typeface="Courier New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246600" y="3581400"/>
            <a:ext cx="62992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├── UnicodeEncodeError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FFD300"/>
              </a:solidFill>
              <a:latin typeface="Courier New"/>
              <a:cs typeface="Courier New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93800" y="4102100"/>
            <a:ext cx="54737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├── ArithmeticError</a:t>
            </a:r>
          </a:p>
          <a:p>
            <a:pPr>
              <a:lnSpc>
                <a:spcPts val="4100"/>
              </a:lnSpc>
            </a:pPr>
            <a:endParaRPr lang="en-CA" sz="3600">
              <a:solidFill>
                <a:srgbClr val="FFD300"/>
              </a:solidFill>
              <a:latin typeface="Courier New"/>
              <a:cs typeface="Courier New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899400" y="4102100"/>
            <a:ext cx="87757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│ │ ├── ConnectionRefusedError│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FFD300"/>
              </a:solidFill>
              <a:latin typeface="Courier New"/>
              <a:cs typeface="Courier New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7246600" y="4102100"/>
            <a:ext cx="71247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└── UnicodeTranslateError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FFD300"/>
              </a:solidFill>
              <a:latin typeface="Courier New"/>
              <a:cs typeface="Courier New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93800" y="4622800"/>
            <a:ext cx="146558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│ ├── FloatingPointError │ │ └── ConnectionResetError</a:t>
            </a:r>
          </a:p>
          <a:p>
            <a:pPr>
              <a:lnSpc>
                <a:spcPts val="4100"/>
              </a:lnSpc>
            </a:pPr>
            <a:endParaRPr lang="en-CA" sz="3600">
              <a:solidFill>
                <a:srgbClr val="FFD300"/>
              </a:solidFill>
              <a:latin typeface="Courier New"/>
              <a:cs typeface="Courier New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6154400" y="4622800"/>
            <a:ext cx="30861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40"/>
              </a:lnSpc>
            </a:pP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└─ Warning</a:t>
            </a:r>
          </a:p>
          <a:p>
            <a:pPr>
              <a:lnSpc>
                <a:spcPts val="4140"/>
              </a:lnSpc>
            </a:pPr>
            <a:endParaRPr lang="en-CA" sz="3600">
              <a:solidFill>
                <a:srgbClr val="FFD300"/>
              </a:solidFill>
              <a:latin typeface="Courier New"/>
              <a:cs typeface="Courier New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193800" y="5168900"/>
            <a:ext cx="6591300" cy="285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│ ├── OverflowError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│ └── ZeroDivisionError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├── AssertionError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├── AttributeError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├── BufferError</a:t>
            </a:r>
          </a:p>
          <a:p>
            <a:pPr>
              <a:lnSpc>
                <a:spcPts val="41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193800" y="7772400"/>
            <a:ext cx="6591300" cy="389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├── EOFError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├── ImportError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├── LookupError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│ ├── IndexError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│ └── KeyError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├── MemoryError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├── NameError</a:t>
            </a:r>
          </a:p>
          <a:p>
            <a:pPr>
              <a:lnSpc>
                <a:spcPts val="41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93800" y="11417300"/>
            <a:ext cx="6591300" cy="1295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4">
              <a:lnSpc>
                <a:spcPts val="4100"/>
              </a:lnSpc>
            </a:pP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│ └── UnboundLocalError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├── OSError</a:t>
            </a:r>
          </a:p>
          <a:p>
            <a:pPr>
              <a:lnSpc>
                <a:spcPts val="41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899400" y="5168900"/>
            <a:ext cx="7023100" cy="233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│ ├── FileExistsError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│ ├── FileNotFoundError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│ ├── InterruptedError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│ ├── IsADirectoryError</a:t>
            </a:r>
          </a:p>
          <a:p>
            <a:pPr>
              <a:lnSpc>
                <a:spcPts val="41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899400" y="7251700"/>
            <a:ext cx="7023100" cy="1295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│ ├── NotADirectoryError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│ ├── PermissionError</a:t>
            </a:r>
          </a:p>
          <a:p>
            <a:pPr>
              <a:lnSpc>
                <a:spcPts val="41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899400" y="8293100"/>
            <a:ext cx="7023100" cy="1295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│ ├── ProcessLookupError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│ └── TimeoutError</a:t>
            </a:r>
          </a:p>
          <a:p>
            <a:pPr>
              <a:lnSpc>
                <a:spcPts val="41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7899400" y="9334500"/>
            <a:ext cx="7023100" cy="1295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├── ReferenceError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├── RuntimeError</a:t>
            </a:r>
          </a:p>
          <a:p>
            <a:pPr>
              <a:lnSpc>
                <a:spcPts val="41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7899400" y="10375900"/>
            <a:ext cx="7023100" cy="1295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│ └── NotImplementedError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├── SyntaxError</a:t>
            </a:r>
          </a:p>
          <a:p>
            <a:pPr>
              <a:lnSpc>
                <a:spcPts val="41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7899400" y="11417300"/>
            <a:ext cx="7023100" cy="1295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  <a:tabLst>
                <a:tab pos="1066800" algn="l"/>
              </a:tabLst>
            </a:pP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│ └── IndentationError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│	└── TabError</a:t>
            </a:r>
          </a:p>
          <a:p>
            <a:pPr>
              <a:lnSpc>
                <a:spcPts val="41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6421100" y="5168900"/>
            <a:ext cx="7937500" cy="181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├── DeprecationWarning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├── PendingDeprecationWarning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├── RuntimeWarning</a:t>
            </a:r>
          </a:p>
          <a:p>
            <a:pPr>
              <a:lnSpc>
                <a:spcPts val="41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6421100" y="6731000"/>
            <a:ext cx="7937500" cy="233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├── SyntaxWarning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├── UserWarning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├── FutureWarning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├── ImportWarning</a:t>
            </a:r>
          </a:p>
          <a:p>
            <a:pPr>
              <a:lnSpc>
                <a:spcPts val="41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6421100" y="8813800"/>
            <a:ext cx="7937500" cy="1295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├── UnicodeWarning</a:t>
            </a:r>
            <a:br>
              <a:rPr lang="en-CA" sz="3600">
                <a:solidFill>
                  <a:srgbClr val="000000"/>
                </a:solidFill>
                <a:latin typeface="Times New Roman"/>
              </a:rPr>
            </a:b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├── BytesWarning</a:t>
            </a:r>
          </a:p>
          <a:p>
            <a:pPr>
              <a:lnSpc>
                <a:spcPts val="41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6421100" y="9855200"/>
            <a:ext cx="7937500" cy="77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3600">
                <a:solidFill>
                  <a:srgbClr val="FFD300"/>
                </a:solidFill>
                <a:latin typeface="Courier New"/>
                <a:cs typeface="Courier New"/>
              </a:rPr>
              <a:t>└── ResourceWarning</a:t>
            </a:r>
          </a:p>
          <a:p>
            <a:pPr>
              <a:lnSpc>
                <a:spcPts val="4100"/>
              </a:lnSpc>
            </a:pPr>
            <a:endParaRPr lang="en-CA" sz="3600">
              <a:solidFill>
                <a:srgbClr val="000000"/>
              </a:solidFill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5036800" y="10871200"/>
            <a:ext cx="9321800" cy="147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0"/>
              </a:lnSpc>
            </a:pPr>
            <a:r>
              <a:rPr lang="en-CA" sz="8124" spc="-20">
                <a:solidFill>
                  <a:srgbClr val="FFFEFF"/>
                </a:solidFill>
                <a:latin typeface="Arial"/>
                <a:cs typeface="Arial"/>
              </a:rPr>
              <a:t>And Even More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7868900" y="12471400"/>
            <a:ext cx="64897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Inheritance in Action!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51400" y="5651500"/>
            <a:ext cx="19532600" cy="184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560"/>
              </a:lnSpc>
            </a:pPr>
            <a:r>
              <a:rPr lang="en-CA" sz="13392" spc="-20">
                <a:solidFill>
                  <a:srgbClr val="FFFEFF"/>
                </a:solidFill>
                <a:latin typeface="Arial"/>
                <a:cs typeface="Arial"/>
              </a:rPr>
              <a:t>Handling Exceptions</a:t>
            </a:r>
          </a:p>
          <a:p>
            <a:pPr>
              <a:lnSpc>
                <a:spcPts val="16560"/>
              </a:lnSpc>
            </a:pPr>
            <a:endParaRPr lang="en-CA" sz="1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8966200" y="660400"/>
            <a:ext cx="154178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20">
                <a:solidFill>
                  <a:srgbClr val="FFFEFF"/>
                </a:solidFill>
                <a:latin typeface="Arial"/>
                <a:cs typeface="Arial"/>
              </a:rPr>
              <a:t>What's Wrong?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53975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760"/>
              </a:lnSpc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def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read_int():</a:t>
            </a:r>
          </a:p>
          <a:p>
            <a:pPr>
              <a:lnSpc>
                <a:spcPts val="576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38500" y="6184900"/>
            <a:ext cx="211455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400"/>
              </a:lnSpc>
            </a:pPr>
            <a:r>
              <a:rPr lang="en-CA" sz="4464" dirty="0">
                <a:solidFill>
                  <a:srgbClr val="E44347"/>
                </a:solidFill>
                <a:latin typeface="Courier New"/>
                <a:cs typeface="Courier New"/>
              </a:rPr>
              <a:t>"""Reads an integer from the user (broken)"""</a:t>
            </a:r>
            <a:br>
              <a:rPr lang="en-CA" sz="4800" dirty="0">
                <a:solidFill>
                  <a:srgbClr val="000000"/>
                </a:solidFill>
                <a:latin typeface="Times New Roman"/>
              </a:rPr>
            </a:br>
            <a:r>
              <a:rPr lang="en-CA" sz="4464" dirty="0">
                <a:solidFill>
                  <a:srgbClr val="C1339A"/>
                </a:solidFill>
                <a:latin typeface="Courier New"/>
                <a:cs typeface="Courier New"/>
              </a:rPr>
              <a:t>return</a:t>
            </a:r>
            <a:r>
              <a:rPr lang="en-CA" sz="4464" dirty="0">
                <a:solidFill>
                  <a:srgbClr val="FFFEFF"/>
                </a:solidFill>
                <a:latin typeface="Courier New"/>
                <a:cs typeface="Courier New"/>
              </a:rPr>
              <a:t> int(input(</a:t>
            </a:r>
            <a:r>
              <a:rPr lang="en-CA" sz="4464" dirty="0">
                <a:solidFill>
                  <a:srgbClr val="E44347"/>
                </a:solidFill>
                <a:latin typeface="Courier New"/>
                <a:cs typeface="Courier New"/>
              </a:rPr>
              <a:t>"Please enter a number: "</a:t>
            </a:r>
            <a:r>
              <a:rPr lang="en-CA" sz="4464" dirty="0">
                <a:solidFill>
                  <a:srgbClr val="FFFEFF"/>
                </a:solidFill>
                <a:latin typeface="Courier New"/>
                <a:cs typeface="Courier New"/>
              </a:rPr>
              <a:t>))</a:t>
            </a:r>
          </a:p>
          <a:p>
            <a:pPr>
              <a:lnSpc>
                <a:spcPts val="8400"/>
              </a:lnSpc>
            </a:pPr>
            <a:endParaRPr lang="en-CA" sz="48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11000" y="12115800"/>
            <a:ext cx="12573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What happens if they enter a nonnumeric input?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0388600" y="660400"/>
            <a:ext cx="139954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10" dirty="0">
                <a:solidFill>
                  <a:srgbClr val="FFFEFF"/>
                </a:solidFill>
                <a:latin typeface="Arial"/>
                <a:cs typeface="Arial"/>
              </a:rPr>
              <a:t>Solution</a:t>
            </a:r>
          </a:p>
          <a:p>
            <a:pPr>
              <a:lnSpc>
                <a:spcPts val="10060"/>
              </a:lnSpc>
            </a:pPr>
            <a:endParaRPr lang="en-CA" sz="8736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5019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760"/>
              </a:lnSpc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def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read_int():</a:t>
            </a:r>
          </a:p>
          <a:p>
            <a:pPr>
              <a:lnSpc>
                <a:spcPts val="576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38500" y="3289300"/>
            <a:ext cx="211455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400"/>
              </a:lnSpc>
            </a:pPr>
            <a:r>
              <a:rPr lang="en-CA" sz="4800">
                <a:solidFill>
                  <a:srgbClr val="E44347"/>
                </a:solidFill>
                <a:latin typeface="Courier New"/>
                <a:cs typeface="Courier New"/>
              </a:rPr>
              <a:t>"""Reads an integer from the user (fixed)"""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while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 True: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711700" y="5727700"/>
            <a:ext cx="196723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>
                <a:solidFill>
                  <a:srgbClr val="C1339A"/>
                </a:solidFill>
                <a:latin typeface="Courier New"/>
                <a:cs typeface="Courier New"/>
              </a:rPr>
              <a:t>try</a:t>
            </a:r>
            <a:r>
              <a:rPr lang="en-CA" sz="4800">
                <a:solidFill>
                  <a:srgbClr val="FFFEFF"/>
                </a:solidFill>
                <a:latin typeface="Courier New"/>
                <a:cs typeface="Courier New"/>
              </a:rPr>
              <a:t>: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172200" y="6489700"/>
            <a:ext cx="182118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">
              <a:lnSpc>
                <a:spcPts val="8400"/>
              </a:lnSpc>
            </a:pPr>
            <a:r>
              <a:rPr lang="en-CA" sz="4800" dirty="0">
                <a:solidFill>
                  <a:srgbClr val="FFFEFF"/>
                </a:solidFill>
                <a:latin typeface="Courier New"/>
                <a:cs typeface="Courier New"/>
              </a:rPr>
              <a:t>x = int(input(</a:t>
            </a:r>
            <a:r>
              <a:rPr lang="en-CA" sz="4800" dirty="0">
                <a:solidFill>
                  <a:srgbClr val="E44347"/>
                </a:solidFill>
                <a:latin typeface="Courier New"/>
                <a:cs typeface="Courier New"/>
              </a:rPr>
              <a:t>"Please enter a number: "</a:t>
            </a:r>
            <a:r>
              <a:rPr lang="en-CA" sz="4800" dirty="0">
                <a:solidFill>
                  <a:srgbClr val="FFFEFF"/>
                </a:solidFill>
                <a:latin typeface="Courier New"/>
                <a:cs typeface="Courier New"/>
              </a:rPr>
              <a:t>))</a:t>
            </a:r>
            <a:br>
              <a:rPr lang="en-CA" sz="4800" dirty="0">
                <a:solidFill>
                  <a:srgbClr val="000000"/>
                </a:solidFill>
                <a:latin typeface="Times New Roman"/>
              </a:rPr>
            </a:br>
            <a:r>
              <a:rPr lang="en-CA" sz="4800" dirty="0">
                <a:solidFill>
                  <a:srgbClr val="C1339A"/>
                </a:solidFill>
                <a:latin typeface="Courier New"/>
                <a:cs typeface="Courier New"/>
              </a:rPr>
              <a:t>break</a:t>
            </a:r>
          </a:p>
          <a:p>
            <a:pPr>
              <a:lnSpc>
                <a:spcPts val="8400"/>
              </a:lnSpc>
            </a:pPr>
            <a:endParaRPr lang="en-CA" sz="48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711700" y="8928100"/>
            <a:ext cx="196723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800" dirty="0">
                <a:solidFill>
                  <a:srgbClr val="C1339A"/>
                </a:solidFill>
                <a:latin typeface="Courier New"/>
                <a:cs typeface="Courier New"/>
              </a:rPr>
              <a:t>except</a:t>
            </a:r>
            <a:r>
              <a:rPr lang="en-CA" sz="4800" dirty="0">
                <a:solidFill>
                  <a:srgbClr val="FFFEFF"/>
                </a:solidFill>
                <a:latin typeface="Courier New"/>
                <a:cs typeface="Courier New"/>
              </a:rPr>
              <a:t> </a:t>
            </a:r>
            <a:r>
              <a:rPr lang="en-CA" sz="4800" dirty="0" err="1">
                <a:solidFill>
                  <a:srgbClr val="FFFEFF"/>
                </a:solidFill>
                <a:latin typeface="Courier New"/>
                <a:cs typeface="Courier New"/>
              </a:rPr>
              <a:t>ValueError</a:t>
            </a:r>
            <a:r>
              <a:rPr lang="en-CA" sz="4800" dirty="0">
                <a:solidFill>
                  <a:srgbClr val="FFFEFF"/>
                </a:solidFill>
                <a:latin typeface="Courier New"/>
                <a:cs typeface="Courier New"/>
              </a:rPr>
              <a:t>:</a:t>
            </a:r>
          </a:p>
          <a:p>
            <a:pPr>
              <a:lnSpc>
                <a:spcPts val="5520"/>
              </a:lnSpc>
            </a:pPr>
            <a:endParaRPr lang="en-CA" sz="48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238500" y="9690100"/>
            <a:ext cx="211455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936079">
              <a:lnSpc>
                <a:spcPts val="8400"/>
              </a:lnSpc>
            </a:pPr>
            <a:r>
              <a:rPr lang="en-CA" sz="4800" dirty="0">
                <a:solidFill>
                  <a:srgbClr val="C1339A"/>
                </a:solidFill>
                <a:latin typeface="Courier New"/>
                <a:cs typeface="Courier New"/>
              </a:rPr>
              <a:t>print</a:t>
            </a:r>
            <a:r>
              <a:rPr lang="en-CA" sz="4800" dirty="0">
                <a:solidFill>
                  <a:srgbClr val="FFFEFF"/>
                </a:solidFill>
                <a:latin typeface="Courier New"/>
                <a:cs typeface="Courier New"/>
              </a:rPr>
              <a:t>(</a:t>
            </a:r>
            <a:r>
              <a:rPr lang="en-CA" sz="4800" dirty="0">
                <a:solidFill>
                  <a:srgbClr val="E44347"/>
                </a:solidFill>
                <a:latin typeface="Courier New"/>
                <a:cs typeface="Courier New"/>
              </a:rPr>
              <a:t>"Oops! Invalid input. Try again..."</a:t>
            </a:r>
            <a:r>
              <a:rPr lang="en-CA" sz="4800" dirty="0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  <a:br>
              <a:rPr lang="en-CA" sz="4800" dirty="0">
                <a:solidFill>
                  <a:srgbClr val="000000"/>
                </a:solidFill>
                <a:latin typeface="Times New Roman"/>
              </a:rPr>
            </a:br>
            <a:r>
              <a:rPr lang="en-CA" sz="4800" dirty="0">
                <a:solidFill>
                  <a:srgbClr val="C1339A"/>
                </a:solidFill>
                <a:latin typeface="Courier New"/>
                <a:cs typeface="Courier New"/>
              </a:rPr>
              <a:t>return</a:t>
            </a:r>
            <a:r>
              <a:rPr lang="en-CA" sz="4800" dirty="0">
                <a:solidFill>
                  <a:srgbClr val="FFFEFF"/>
                </a:solidFill>
                <a:latin typeface="Courier New"/>
                <a:cs typeface="Courier New"/>
              </a:rPr>
              <a:t> x</a:t>
            </a:r>
          </a:p>
          <a:p>
            <a:pPr>
              <a:lnSpc>
                <a:spcPts val="8400"/>
              </a:lnSpc>
            </a:pPr>
            <a:endParaRPr lang="en-CA" sz="4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6121400" y="660400"/>
            <a:ext cx="182626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10">
                <a:solidFill>
                  <a:srgbClr val="FFFEFF"/>
                </a:solidFill>
                <a:latin typeface="Arial"/>
                <a:cs typeface="Arial"/>
              </a:rPr>
              <a:t>Mechanics of </a:t>
            </a:r>
            <a:r>
              <a:rPr lang="en-CA" sz="6093" spc="-10">
                <a:solidFill>
                  <a:srgbClr val="FFFEFF"/>
                </a:solidFill>
                <a:latin typeface="Courier New"/>
                <a:cs typeface="Courier New"/>
              </a:rPr>
              <a:t>try</a:t>
            </a:r>
            <a:r>
              <a:rPr lang="en-CA" sz="8124" spc="-10">
                <a:solidFill>
                  <a:srgbClr val="FFFEFF"/>
                </a:solidFill>
                <a:latin typeface="Arial"/>
                <a:cs typeface="Arial"/>
              </a:rPr>
              <a:t> statement</a:t>
            </a:r>
          </a:p>
          <a:p>
            <a:pPr>
              <a:lnSpc>
                <a:spcPts val="10060"/>
              </a:lnSpc>
            </a:pPr>
            <a:endParaRPr lang="en-CA" sz="848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476500"/>
            <a:ext cx="22606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80"/>
              </a:lnSpc>
            </a:pP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1) Attempt to execute the try clause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78000" y="3606800"/>
            <a:ext cx="22606000" cy="8572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700"/>
              </a:lnSpc>
            </a:pP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2a) If no exception occurs, skip the except clause. Done!</a:t>
            </a:r>
            <a:br>
              <a:rPr lang="en-CA" sz="7200">
                <a:solidFill>
                  <a:srgbClr val="000000"/>
                </a:solidFill>
                <a:latin typeface="Times New Roman"/>
              </a:rPr>
            </a:b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2b) If an exception occurs, skip the rest of the try clause.</a:t>
            </a:r>
            <a:br>
              <a:rPr lang="en-CA" sz="7200">
                <a:solidFill>
                  <a:srgbClr val="000000"/>
                </a:solidFill>
                <a:latin typeface="Times New Roman"/>
              </a:rPr>
            </a:b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2bi) If the exception's type matches (/ is a subclass of ) that</a:t>
            </a:r>
            <a:br>
              <a:rPr lang="en-CA" sz="7200">
                <a:solidFill>
                  <a:srgbClr val="000000"/>
                </a:solidFill>
                <a:latin typeface="Times New Roman"/>
              </a:rPr>
            </a:b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named by except, then execute the except clause. Done!</a:t>
            </a:r>
            <a:br>
              <a:rPr lang="en-CA" sz="7200">
                <a:solidFill>
                  <a:srgbClr val="000000"/>
                </a:solidFill>
                <a:latin typeface="Times New Roman"/>
              </a:rPr>
            </a:b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2bii) Otherwise, hand off the exception to any outer try</a:t>
            </a:r>
            <a:br>
              <a:rPr lang="en-CA" sz="7200">
                <a:solidFill>
                  <a:srgbClr val="000000"/>
                </a:solidFill>
                <a:latin typeface="Times New Roman"/>
              </a:rPr>
            </a:b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statements. If unhandled, halt execution. Done!</a:t>
            </a:r>
          </a:p>
          <a:p>
            <a:pPr>
              <a:lnSpc>
                <a:spcPts val="1170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9156700" y="660400"/>
            <a:ext cx="152273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20">
                <a:solidFill>
                  <a:srgbClr val="FFFEFF"/>
                </a:solidFill>
                <a:latin typeface="Arial"/>
                <a:cs typeface="Arial"/>
              </a:rPr>
              <a:t>Conveniences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5273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try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: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38500" y="3251200"/>
            <a:ext cx="21145500" cy="273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700"/>
              </a:lnSpc>
            </a:pPr>
            <a:r>
              <a:rPr lang="en-CA" sz="4464" dirty="0">
                <a:solidFill>
                  <a:srgbClr val="FFFEFF"/>
                </a:solidFill>
                <a:latin typeface="Courier New"/>
                <a:cs typeface="Courier New"/>
              </a:rPr>
              <a:t>distance = int(input(</a:t>
            </a:r>
            <a:r>
              <a:rPr lang="en-CA" sz="4464" dirty="0">
                <a:solidFill>
                  <a:srgbClr val="E44347"/>
                </a:solidFill>
                <a:latin typeface="Courier New"/>
                <a:cs typeface="Courier New"/>
              </a:rPr>
              <a:t>"How far? "</a:t>
            </a:r>
            <a:r>
              <a:rPr lang="en-CA" sz="4464" dirty="0">
                <a:solidFill>
                  <a:srgbClr val="FFFEFF"/>
                </a:solidFill>
                <a:latin typeface="Courier New"/>
                <a:cs typeface="Courier New"/>
              </a:rPr>
              <a:t>))</a:t>
            </a:r>
            <a:br>
              <a:rPr lang="en-CA" sz="4800" dirty="0">
                <a:solidFill>
                  <a:srgbClr val="000000"/>
                </a:solidFill>
                <a:latin typeface="Times New Roman"/>
              </a:rPr>
            </a:br>
            <a:r>
              <a:rPr lang="en-CA" sz="4464" dirty="0">
                <a:solidFill>
                  <a:srgbClr val="FFFEFF"/>
                </a:solidFill>
                <a:latin typeface="Courier New"/>
                <a:cs typeface="Courier New"/>
              </a:rPr>
              <a:t>time = </a:t>
            </a:r>
            <a:r>
              <a:rPr lang="en-CA" sz="4464" dirty="0" err="1">
                <a:solidFill>
                  <a:srgbClr val="FFFEFF"/>
                </a:solidFill>
                <a:latin typeface="Courier New"/>
                <a:cs typeface="Courier New"/>
              </a:rPr>
              <a:t>car.speed</a:t>
            </a:r>
            <a:r>
              <a:rPr lang="en-CA" sz="4464" dirty="0">
                <a:solidFill>
                  <a:srgbClr val="FFFEFF"/>
                </a:solidFill>
                <a:latin typeface="Courier New"/>
                <a:cs typeface="Courier New"/>
              </a:rPr>
              <a:t> / distance</a:t>
            </a:r>
            <a:br>
              <a:rPr lang="en-CA" sz="4800" dirty="0">
                <a:solidFill>
                  <a:srgbClr val="000000"/>
                </a:solidFill>
                <a:latin typeface="Times New Roman"/>
              </a:rPr>
            </a:br>
            <a:r>
              <a:rPr lang="en-CA" sz="4464" dirty="0" err="1">
                <a:solidFill>
                  <a:srgbClr val="FFFEFF"/>
                </a:solidFill>
                <a:latin typeface="Courier New"/>
                <a:cs typeface="Courier New"/>
              </a:rPr>
              <a:t>car.drive</a:t>
            </a:r>
            <a:r>
              <a:rPr lang="en-CA" sz="4464" dirty="0">
                <a:solidFill>
                  <a:srgbClr val="FFFEFF"/>
                </a:solidFill>
                <a:latin typeface="Courier New"/>
                <a:cs typeface="Courier New"/>
              </a:rPr>
              <a:t>(time)</a:t>
            </a:r>
          </a:p>
          <a:p>
            <a:pPr>
              <a:lnSpc>
                <a:spcPts val="6700"/>
              </a:lnSpc>
            </a:pPr>
            <a:endParaRPr lang="en-CA" sz="48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78000" y="5803900"/>
            <a:ext cx="12192000" cy="189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700"/>
              </a:lnSpc>
              <a:tabLst>
                <a:tab pos="1460500" algn="l"/>
              </a:tabLst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except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ValueError </a:t>
            </a:r>
            <a:r>
              <a:rPr lang="en-CA" sz="4464">
                <a:solidFill>
                  <a:srgbClr val="FFD300"/>
                </a:solidFill>
                <a:latin typeface="Courier New"/>
                <a:cs typeface="Courier New"/>
              </a:rPr>
              <a:t>as e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: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	print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(e)</a:t>
            </a:r>
          </a:p>
          <a:p>
            <a:pPr>
              <a:lnSpc>
                <a:spcPts val="676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78000" y="7518400"/>
            <a:ext cx="12192000" cy="187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700"/>
              </a:lnSpc>
              <a:tabLst>
                <a:tab pos="1460500" algn="l"/>
              </a:tabLst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except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ZeroDivisionError: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	print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(</a:t>
            </a:r>
            <a:r>
              <a:rPr lang="en-CA" sz="4464">
                <a:solidFill>
                  <a:srgbClr val="E44347"/>
                </a:solidFill>
                <a:latin typeface="Courier New"/>
                <a:cs typeface="Courier New"/>
              </a:rPr>
              <a:t>"Division by zero!"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ts val="6695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084300" y="6007100"/>
            <a:ext cx="101854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Bind a name to the exception instance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087600" y="8750300"/>
            <a:ext cx="91821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Catch multiple exceptions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78000" y="9220200"/>
            <a:ext cx="22606000" cy="187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700"/>
              </a:lnSpc>
              <a:tabLst>
                <a:tab pos="1460500" algn="l"/>
              </a:tabLst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except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</a:t>
            </a:r>
            <a:r>
              <a:rPr lang="en-CA" sz="4464">
                <a:solidFill>
                  <a:srgbClr val="FFD300"/>
                </a:solidFill>
                <a:latin typeface="Courier New"/>
                <a:cs typeface="Courier New"/>
              </a:rPr>
              <a:t>(NameError, AttributeError)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: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	print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(</a:t>
            </a:r>
            <a:r>
              <a:rPr lang="en-CA" sz="4464">
                <a:solidFill>
                  <a:srgbClr val="E44347"/>
                </a:solidFill>
                <a:latin typeface="Courier New"/>
                <a:cs typeface="Courier New"/>
              </a:rPr>
              <a:t>"Bad Car"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ts val="67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78000" y="11023600"/>
            <a:ext cx="14173200" cy="187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00"/>
              </a:lnSpc>
              <a:tabLst>
                <a:tab pos="1460500" algn="l"/>
              </a:tabLst>
            </a:pPr>
            <a:r>
              <a:rPr lang="en-CA" sz="4464" dirty="0">
                <a:solidFill>
                  <a:srgbClr val="FFD300"/>
                </a:solidFill>
                <a:latin typeface="Courier New"/>
                <a:cs typeface="Courier New"/>
              </a:rPr>
              <a:t>except</a:t>
            </a:r>
            <a:r>
              <a:rPr lang="en-CA" sz="4464" dirty="0">
                <a:solidFill>
                  <a:srgbClr val="FFFEFF"/>
                </a:solidFill>
                <a:latin typeface="Courier New"/>
                <a:cs typeface="Courier New"/>
              </a:rPr>
              <a:t>:</a:t>
            </a:r>
            <a:br>
              <a:rPr lang="en-CA" sz="4800" dirty="0">
                <a:solidFill>
                  <a:srgbClr val="000000"/>
                </a:solidFill>
                <a:latin typeface="Times New Roman"/>
              </a:rPr>
            </a:br>
            <a:r>
              <a:rPr lang="en-CA" sz="4464" spc="-10" dirty="0">
                <a:solidFill>
                  <a:srgbClr val="C1339A"/>
                </a:solidFill>
                <a:latin typeface="Courier New"/>
                <a:cs typeface="Courier New"/>
              </a:rPr>
              <a:t>	print</a:t>
            </a:r>
            <a:r>
              <a:rPr lang="en-CA" sz="4464" spc="-10" dirty="0">
                <a:solidFill>
                  <a:srgbClr val="FFFEFF"/>
                </a:solidFill>
                <a:latin typeface="Courier New"/>
                <a:cs typeface="Courier New"/>
              </a:rPr>
              <a:t>(</a:t>
            </a:r>
            <a:r>
              <a:rPr lang="en-CA" sz="4464" spc="-10" dirty="0">
                <a:solidFill>
                  <a:srgbClr val="E44347"/>
                </a:solidFill>
                <a:latin typeface="Courier New"/>
                <a:cs typeface="Courier New"/>
              </a:rPr>
              <a:t>"Car unexpectedly crashed!"</a:t>
            </a:r>
            <a:r>
              <a:rPr lang="en-CA" sz="4464" spc="-10" dirty="0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ts val="5855"/>
              </a:lnSpc>
            </a:pPr>
            <a:endParaRPr lang="en-CA" sz="4800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065500" y="11176000"/>
            <a:ext cx="82042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"Wildcard" catches everything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88000" y="5651500"/>
            <a:ext cx="10000173" cy="42575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560"/>
              </a:lnSpc>
            </a:pPr>
            <a:r>
              <a:rPr lang="en-CA" sz="13392" spc="-20" dirty="0">
                <a:solidFill>
                  <a:srgbClr val="FFFEFF"/>
                </a:solidFill>
                <a:latin typeface="Arial"/>
                <a:cs typeface="Arial"/>
              </a:rPr>
              <a:t>Good Python</a:t>
            </a:r>
          </a:p>
          <a:p>
            <a:pPr>
              <a:lnSpc>
                <a:spcPts val="16560"/>
              </a:lnSpc>
            </a:pPr>
            <a:endParaRPr lang="en-CA" sz="14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6111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10172700" y="660400"/>
            <a:ext cx="142113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20">
                <a:solidFill>
                  <a:srgbClr val="FFFEFF"/>
                </a:solidFill>
                <a:latin typeface="Arial"/>
                <a:cs typeface="Arial"/>
              </a:rPr>
              <a:t>Solution?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5019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760"/>
              </a:lnSpc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def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read_int():</a:t>
            </a:r>
          </a:p>
          <a:p>
            <a:pPr>
              <a:lnSpc>
                <a:spcPts val="576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38500" y="3289300"/>
            <a:ext cx="211455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400"/>
              </a:lnSpc>
            </a:pPr>
            <a:r>
              <a:rPr lang="en-CA" sz="4464">
                <a:solidFill>
                  <a:srgbClr val="E44347"/>
                </a:solidFill>
                <a:latin typeface="Courier New"/>
                <a:cs typeface="Courier New"/>
              </a:rPr>
              <a:t>"""Reads an integer from the user (fixed?)"""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while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True: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711700" y="5727700"/>
            <a:ext cx="196723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try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: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172200" y="6489700"/>
            <a:ext cx="182118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">
              <a:lnSpc>
                <a:spcPts val="8400"/>
              </a:lnSpc>
            </a:pP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x = int(input(</a:t>
            </a:r>
            <a:r>
              <a:rPr lang="en-CA" sz="4464">
                <a:solidFill>
                  <a:srgbClr val="E44347"/>
                </a:solidFill>
                <a:latin typeface="Courier New"/>
                <a:cs typeface="Courier New"/>
              </a:rPr>
              <a:t>"Please enter a number: "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))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break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711700" y="8902700"/>
            <a:ext cx="3022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635"/>
              </a:lnSpc>
            </a:pPr>
            <a:r>
              <a:rPr lang="en-CA" sz="4464" spc="-20">
                <a:solidFill>
                  <a:srgbClr val="C1339A"/>
                </a:solidFill>
                <a:latin typeface="Courier New"/>
                <a:cs typeface="Courier New"/>
              </a:rPr>
              <a:t>except</a:t>
            </a:r>
            <a:r>
              <a:rPr lang="en-CA" sz="4464" spc="-20">
                <a:solidFill>
                  <a:srgbClr val="FFFEFF"/>
                </a:solidFill>
                <a:latin typeface="Courier New"/>
                <a:cs typeface="Courier New"/>
              </a:rPr>
              <a:t>:</a:t>
            </a:r>
          </a:p>
          <a:p>
            <a:pPr>
              <a:lnSpc>
                <a:spcPts val="5635"/>
              </a:lnSpc>
            </a:pPr>
            <a:endParaRPr lang="en-CA" sz="4464" spc="-20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64700" y="8953500"/>
            <a:ext cx="5270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"I'll just catch 'em all!"</a:t>
            </a:r>
          </a:p>
          <a:p>
            <a:pPr>
              <a:lnSpc>
                <a:spcPts val="5520"/>
              </a:lnSpc>
            </a:pPr>
            <a:endParaRPr lang="en-CA" sz="4464" spc="-30">
              <a:solidFill>
                <a:srgbClr val="FFFEFF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238500" y="9690100"/>
            <a:ext cx="211455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936079">
              <a:lnSpc>
                <a:spcPts val="8400"/>
              </a:lnSpc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print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(</a:t>
            </a:r>
            <a:r>
              <a:rPr lang="en-CA" sz="4464">
                <a:solidFill>
                  <a:srgbClr val="E44347"/>
                </a:solidFill>
                <a:latin typeface="Courier New"/>
                <a:cs typeface="Courier New"/>
              </a:rPr>
              <a:t>"Oops! Invalid input. Try again..."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return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x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436600" y="12115800"/>
            <a:ext cx="10947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 spc="-20">
                <a:solidFill>
                  <a:srgbClr val="FFFEFF"/>
                </a:solidFill>
                <a:latin typeface="Arial"/>
                <a:cs typeface="Arial"/>
              </a:rPr>
              <a:t>Oops! Now we can't CTRL+C to escape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88000" y="5651500"/>
            <a:ext cx="18796000" cy="184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560"/>
              </a:lnSpc>
            </a:pPr>
            <a:r>
              <a:rPr lang="en-CA" sz="13392" spc="-20">
                <a:solidFill>
                  <a:srgbClr val="FFFEFF"/>
                </a:solidFill>
                <a:latin typeface="Arial"/>
                <a:cs typeface="Arial"/>
              </a:rPr>
              <a:t>Raising Exceptions</a:t>
            </a:r>
          </a:p>
          <a:p>
            <a:pPr>
              <a:lnSpc>
                <a:spcPts val="16560"/>
              </a:lnSpc>
            </a:pPr>
            <a:endParaRPr lang="en-CA" sz="1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6502400" y="660400"/>
            <a:ext cx="178816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10">
                <a:solidFill>
                  <a:srgbClr val="FFFEFF"/>
                </a:solidFill>
                <a:latin typeface="Arial"/>
                <a:cs typeface="Arial"/>
              </a:rPr>
              <a:t>Using our </a:t>
            </a:r>
            <a:r>
              <a:rPr lang="en-CA" sz="6093" spc="-10">
                <a:solidFill>
                  <a:srgbClr val="FFFEFF"/>
                </a:solidFill>
                <a:latin typeface="Courier New"/>
                <a:cs typeface="Courier New"/>
              </a:rPr>
              <a:t>debug</a:t>
            </a:r>
            <a:r>
              <a:rPr lang="en-CA" sz="8124" spc="-10">
                <a:solidFill>
                  <a:srgbClr val="FFFEFF"/>
                </a:solidFill>
                <a:latin typeface="Arial"/>
                <a:cs typeface="Arial"/>
              </a:rPr>
              <a:t> decorator</a:t>
            </a:r>
          </a:p>
          <a:p>
            <a:pPr>
              <a:lnSpc>
                <a:spcPts val="10060"/>
              </a:lnSpc>
            </a:pPr>
            <a:endParaRPr lang="en-CA" sz="8299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5273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def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foo(a, b, c=</a:t>
            </a:r>
            <a:r>
              <a:rPr lang="en-CA" sz="4464">
                <a:solidFill>
                  <a:srgbClr val="8B83CF"/>
                </a:solidFill>
                <a:latin typeface="Courier New"/>
                <a:cs typeface="Courier New"/>
              </a:rPr>
              <a:t>1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):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38500" y="3594100"/>
            <a:ext cx="21145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return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(a + b) * c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506200" y="4851400"/>
            <a:ext cx="128778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It seems like overkill to say foo twice here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78000" y="57277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FFD300"/>
                </a:solidFill>
                <a:latin typeface="Courier New"/>
                <a:cs typeface="Courier New"/>
              </a:rPr>
              <a:t>foo = debug(foo)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78000" y="6769100"/>
            <a:ext cx="37592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foo(</a:t>
            </a:r>
            <a:r>
              <a:rPr lang="en-CA" sz="4464">
                <a:solidFill>
                  <a:srgbClr val="8B83CF"/>
                </a:solidFill>
                <a:latin typeface="Courier New"/>
                <a:cs typeface="Courier New"/>
              </a:rPr>
              <a:t>2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, </a:t>
            </a:r>
            <a:r>
              <a:rPr lang="en-CA" sz="4464">
                <a:solidFill>
                  <a:srgbClr val="8B83CF"/>
                </a:solidFill>
                <a:latin typeface="Courier New"/>
                <a:cs typeface="Courier New"/>
              </a:rPr>
              <a:t>3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ts val="5520"/>
              </a:lnSpc>
            </a:pPr>
            <a:endParaRPr lang="en-CA" sz="4464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803900" y="6769100"/>
            <a:ext cx="11455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4CBF56"/>
                </a:solidFill>
                <a:latin typeface="Courier New"/>
                <a:cs typeface="Courier New"/>
              </a:rPr>
              <a:t># prints "Arguments: (2, 3) {}</a:t>
            </a:r>
          </a:p>
          <a:p>
            <a:pPr>
              <a:lnSpc>
                <a:spcPts val="5520"/>
              </a:lnSpc>
            </a:pPr>
            <a:endParaRPr lang="en-CA" sz="4464">
              <a:solidFill>
                <a:srgbClr val="4CBF56"/>
              </a:solidFill>
              <a:latin typeface="Courier New"/>
              <a:cs typeface="Courier Ne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78000" y="7835900"/>
            <a:ext cx="5588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4CBF56"/>
                </a:solidFill>
                <a:latin typeface="Courier New"/>
                <a:cs typeface="Courier New"/>
              </a:rPr>
              <a:t># =&gt; returns 5</a:t>
            </a:r>
          </a:p>
          <a:p>
            <a:pPr>
              <a:lnSpc>
                <a:spcPts val="5520"/>
              </a:lnSpc>
            </a:pPr>
            <a:endParaRPr lang="en-CA" sz="4464">
              <a:solidFill>
                <a:srgbClr val="4CBF56"/>
              </a:solidFill>
              <a:latin typeface="Courier New"/>
              <a:cs typeface="Courier New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78000" y="8902700"/>
            <a:ext cx="19532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foo(</a:t>
            </a:r>
            <a:r>
              <a:rPr lang="en-CA" sz="4464">
                <a:solidFill>
                  <a:srgbClr val="8B83CF"/>
                </a:solidFill>
                <a:latin typeface="Courier New"/>
                <a:cs typeface="Courier New"/>
              </a:rPr>
              <a:t>2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, </a:t>
            </a:r>
            <a:r>
              <a:rPr lang="en-CA" sz="4464">
                <a:solidFill>
                  <a:srgbClr val="8B83CF"/>
                </a:solidFill>
                <a:latin typeface="Courier New"/>
                <a:cs typeface="Courier New"/>
              </a:rPr>
              <a:t>1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, c=</a:t>
            </a:r>
            <a:r>
              <a:rPr lang="en-CA" sz="4464">
                <a:solidFill>
                  <a:srgbClr val="8B83CF"/>
                </a:solidFill>
                <a:latin typeface="Courier New"/>
                <a:cs typeface="Courier New"/>
              </a:rPr>
              <a:t>3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) </a:t>
            </a:r>
            <a:r>
              <a:rPr lang="en-CA" sz="4464">
                <a:solidFill>
                  <a:srgbClr val="4CBF56"/>
                </a:solidFill>
                <a:latin typeface="Courier New"/>
                <a:cs typeface="Courier New"/>
              </a:rPr>
              <a:t># prints "Arguments: (2, 1) {'c': 3}"</a:t>
            </a:r>
          </a:p>
          <a:p>
            <a:pPr>
              <a:lnSpc>
                <a:spcPts val="5520"/>
              </a:lnSpc>
            </a:pPr>
            <a:endParaRPr lang="en-CA" sz="4464">
              <a:solidFill>
                <a:srgbClr val="4CBF56"/>
              </a:solidFill>
              <a:latin typeface="Courier New"/>
              <a:cs typeface="Courier New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78000" y="9969500"/>
            <a:ext cx="5588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4CBF56"/>
                </a:solidFill>
                <a:latin typeface="Courier New"/>
                <a:cs typeface="Courier New"/>
              </a:rPr>
              <a:t># =&gt; returns 9</a:t>
            </a:r>
          </a:p>
          <a:p>
            <a:pPr>
              <a:lnSpc>
                <a:spcPts val="5520"/>
              </a:lnSpc>
            </a:pPr>
            <a:endParaRPr lang="en-CA" sz="4464">
              <a:solidFill>
                <a:srgbClr val="4CBF56"/>
              </a:solidFill>
              <a:latin typeface="Courier New"/>
              <a:cs typeface="Courier New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778000" y="11036300"/>
            <a:ext cx="41148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print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(foo)</a:t>
            </a:r>
          </a:p>
          <a:p>
            <a:pPr>
              <a:lnSpc>
                <a:spcPts val="5520"/>
              </a:lnSpc>
            </a:pPr>
            <a:endParaRPr lang="en-CA" sz="4464">
              <a:solidFill>
                <a:srgbClr val="FFFEFF"/>
              </a:solidFill>
              <a:latin typeface="Courier New"/>
              <a:cs typeface="Courier New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172200" y="11036300"/>
            <a:ext cx="16598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4CBF56"/>
                </a:solidFill>
                <a:latin typeface="Courier New"/>
                <a:cs typeface="Courier New"/>
              </a:rPr>
              <a:t># &lt;function debug.&lt;locals&gt;.wrapper at 0x...&gt;</a:t>
            </a:r>
          </a:p>
          <a:p>
            <a:pPr>
              <a:lnSpc>
                <a:spcPts val="5520"/>
              </a:lnSpc>
            </a:pPr>
            <a:endParaRPr lang="en-CA" sz="4464">
              <a:solidFill>
                <a:srgbClr val="4CBF56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8026400" y="660400"/>
            <a:ext cx="163576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10">
                <a:solidFill>
                  <a:srgbClr val="FFFEFF"/>
                </a:solidFill>
                <a:latin typeface="Arial"/>
                <a:cs typeface="Arial"/>
              </a:rPr>
              <a:t>The </a:t>
            </a:r>
            <a:r>
              <a:rPr lang="en-CA" sz="6093" spc="-10">
                <a:solidFill>
                  <a:srgbClr val="FFFEFF"/>
                </a:solidFill>
                <a:latin typeface="Courier New"/>
                <a:cs typeface="Courier New"/>
              </a:rPr>
              <a:t>raise</a:t>
            </a:r>
            <a:r>
              <a:rPr lang="en-CA" sz="8124" spc="-10">
                <a:solidFill>
                  <a:srgbClr val="FFFEFF"/>
                </a:solidFill>
                <a:latin typeface="Arial"/>
                <a:cs typeface="Arial"/>
              </a:rPr>
              <a:t> keyword</a:t>
            </a:r>
          </a:p>
          <a:p>
            <a:pPr>
              <a:lnSpc>
                <a:spcPts val="10060"/>
              </a:lnSpc>
            </a:pPr>
            <a:endParaRPr lang="en-CA" sz="8093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222500"/>
            <a:ext cx="22606000" cy="327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400"/>
              </a:lnSpc>
              <a:tabLst>
                <a:tab pos="1460500" algn="l"/>
              </a:tabLst>
            </a:pP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&gt;&gt;&gt; </a:t>
            </a: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raise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NameError(</a:t>
            </a:r>
            <a:r>
              <a:rPr lang="en-CA" sz="4464">
                <a:solidFill>
                  <a:srgbClr val="8B83CF"/>
                </a:solidFill>
                <a:latin typeface="Courier New"/>
                <a:cs typeface="Courier New"/>
              </a:rPr>
              <a:t>'Why hello there!'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Traceback (most recent call last):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	File </a:t>
            </a:r>
            <a:r>
              <a:rPr lang="en-CA" sz="4464">
                <a:solidFill>
                  <a:srgbClr val="E44347"/>
                </a:solidFill>
                <a:latin typeface="Courier New"/>
                <a:cs typeface="Courier New"/>
              </a:rPr>
              <a:t>"&lt;stdin&gt;"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, line </a:t>
            </a:r>
            <a:r>
              <a:rPr lang="en-CA" sz="4464">
                <a:solidFill>
                  <a:srgbClr val="8B83CF"/>
                </a:solidFill>
                <a:latin typeface="Courier New"/>
                <a:cs typeface="Courier New"/>
              </a:rPr>
              <a:t>1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, </a:t>
            </a: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in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&lt;module&gt;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78000" y="5727700"/>
            <a:ext cx="125476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NameError: Why hello there!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78000" y="7556500"/>
            <a:ext cx="125476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400"/>
              </a:lnSpc>
            </a:pP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&gt;&gt;&gt; </a:t>
            </a: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raise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NameError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 spc="-10">
                <a:solidFill>
                  <a:srgbClr val="FFFEFF"/>
                </a:solidFill>
                <a:latin typeface="Courier New"/>
                <a:cs typeface="Courier New"/>
              </a:rPr>
              <a:t>Traceback (most recent call last):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439900" y="5842000"/>
            <a:ext cx="9829800" cy="200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700"/>
              </a:lnSpc>
              <a:tabLst>
                <a:tab pos="2349500" algn="l"/>
              </a:tabLst>
            </a:pP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You can raise either instance objects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	or class objects</a:t>
            </a:r>
          </a:p>
          <a:p>
            <a:pPr>
              <a:lnSpc>
                <a:spcPts val="77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78000" y="9690100"/>
            <a:ext cx="226060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468160">
              <a:lnSpc>
                <a:spcPts val="8400"/>
              </a:lnSpc>
            </a:pP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File </a:t>
            </a:r>
            <a:r>
              <a:rPr lang="en-CA" sz="4464">
                <a:solidFill>
                  <a:srgbClr val="E44347"/>
                </a:solidFill>
                <a:latin typeface="Courier New"/>
                <a:cs typeface="Courier New"/>
              </a:rPr>
              <a:t>"&lt;stdin&gt;"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, line </a:t>
            </a:r>
            <a:r>
              <a:rPr lang="en-CA" sz="4464">
                <a:solidFill>
                  <a:srgbClr val="8B83CF"/>
                </a:solidFill>
                <a:latin typeface="Courier New"/>
                <a:cs typeface="Courier New"/>
              </a:rPr>
              <a:t>1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, </a:t>
            </a: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in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&lt;module&gt;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NameError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6362700" y="660400"/>
            <a:ext cx="180213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6224" spc="-10">
                <a:solidFill>
                  <a:srgbClr val="FFFEFF"/>
                </a:solidFill>
                <a:latin typeface="Courier New"/>
                <a:cs typeface="Courier New"/>
              </a:rPr>
              <a:t>raise</a:t>
            </a:r>
            <a:r>
              <a:rPr lang="en-CA" sz="8299" spc="-10">
                <a:solidFill>
                  <a:srgbClr val="FFFEFF"/>
                </a:solidFill>
                <a:latin typeface="Arial"/>
                <a:cs typeface="Arial"/>
              </a:rPr>
              <a:t> within </a:t>
            </a:r>
            <a:r>
              <a:rPr lang="en-CA" sz="6224" spc="-10">
                <a:solidFill>
                  <a:srgbClr val="FFFEFF"/>
                </a:solidFill>
                <a:latin typeface="Courier New"/>
                <a:cs typeface="Courier New"/>
              </a:rPr>
              <a:t>except</a:t>
            </a:r>
            <a:r>
              <a:rPr lang="en-CA" sz="8299" spc="-10">
                <a:solidFill>
                  <a:srgbClr val="FFFEFF"/>
                </a:solidFill>
                <a:latin typeface="Arial"/>
                <a:cs typeface="Arial"/>
              </a:rPr>
              <a:t> clause</a:t>
            </a:r>
          </a:p>
          <a:p>
            <a:pPr>
              <a:lnSpc>
                <a:spcPts val="10060"/>
              </a:lnSpc>
            </a:pPr>
            <a:endParaRPr lang="en-CA" sz="7811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5273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try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: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78000" y="3289300"/>
            <a:ext cx="226060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468041">
              <a:lnSpc>
                <a:spcPts val="8400"/>
              </a:lnSpc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raise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NotImplementedError(</a:t>
            </a:r>
            <a:r>
              <a:rPr lang="en-CA" sz="4464">
                <a:solidFill>
                  <a:srgbClr val="E44347"/>
                </a:solidFill>
                <a:latin typeface="Courier New"/>
                <a:cs typeface="Courier New"/>
              </a:rPr>
              <a:t>"TODO"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except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NotImplementedError: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238500" y="5727700"/>
            <a:ext cx="21145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print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(</a:t>
            </a:r>
            <a:r>
              <a:rPr lang="en-CA" sz="4464">
                <a:solidFill>
                  <a:srgbClr val="8B83CF"/>
                </a:solidFill>
                <a:latin typeface="Courier New"/>
                <a:cs typeface="Courier New"/>
              </a:rPr>
              <a:t>'Looks like an exception to me!'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238500" y="6769100"/>
            <a:ext cx="228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 spc="-20">
                <a:solidFill>
                  <a:srgbClr val="C1339A"/>
                </a:solidFill>
                <a:latin typeface="Courier New"/>
                <a:cs typeface="Courier New"/>
              </a:rPr>
              <a:t>raise</a:t>
            </a:r>
          </a:p>
          <a:p>
            <a:pPr>
              <a:lnSpc>
                <a:spcPts val="5520"/>
              </a:lnSpc>
            </a:pPr>
            <a:endParaRPr lang="en-CA" sz="4464" spc="-20">
              <a:solidFill>
                <a:srgbClr val="C1339A"/>
              </a:solidFill>
              <a:latin typeface="Courier New"/>
              <a:cs typeface="Courier Ne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741400" y="6807200"/>
            <a:ext cx="9486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Re-raises the currently active exception</a:t>
            </a:r>
          </a:p>
          <a:p>
            <a:pPr>
              <a:lnSpc>
                <a:spcPts val="5520"/>
              </a:lnSpc>
            </a:pPr>
            <a:endParaRPr lang="en-CA" sz="4464" spc="-30">
              <a:solidFill>
                <a:srgbClr val="FFFEFF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78000" y="78613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4CBF56"/>
                </a:solidFill>
                <a:latin typeface="Courier New"/>
                <a:cs typeface="Courier New"/>
              </a:rPr>
              <a:t># Looks like an exception to me!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78000" y="89281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4CBF56"/>
                </a:solidFill>
                <a:latin typeface="Courier New"/>
                <a:cs typeface="Courier New"/>
              </a:rPr>
              <a:t># Traceback (most recent call last):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78000" y="9690100"/>
            <a:ext cx="226060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400"/>
              </a:lnSpc>
              <a:tabLst>
                <a:tab pos="1460500" algn="l"/>
              </a:tabLst>
            </a:pPr>
            <a:r>
              <a:rPr lang="en-CA" sz="4464">
                <a:solidFill>
                  <a:srgbClr val="4CBF56"/>
                </a:solidFill>
                <a:latin typeface="Courier New"/>
                <a:cs typeface="Courier New"/>
              </a:rPr>
              <a:t>#	File "&lt;stdin&gt;", line 2, in &lt;module&gt;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>
                <a:solidFill>
                  <a:srgbClr val="4CBF56"/>
                </a:solidFill>
                <a:latin typeface="Courier New"/>
                <a:cs typeface="Courier New"/>
              </a:rPr>
              <a:t># NotImplementedError: TODO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35300" y="5702300"/>
            <a:ext cx="21348700" cy="184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0"/>
              </a:lnSpc>
            </a:pPr>
            <a:r>
              <a:rPr lang="en-CA" sz="13392" spc="-20">
                <a:solidFill>
                  <a:srgbClr val="FFFEFF"/>
                </a:solidFill>
                <a:latin typeface="Arial"/>
                <a:cs typeface="Arial"/>
              </a:rPr>
              <a:t>Good Python: Using </a:t>
            </a:r>
            <a:r>
              <a:rPr lang="en-CA" sz="11346" spc="-20">
                <a:solidFill>
                  <a:srgbClr val="FFFEFF"/>
                </a:solidFill>
                <a:latin typeface="Courier New"/>
                <a:cs typeface="Courier New"/>
              </a:rPr>
              <a:t>else</a:t>
            </a:r>
          </a:p>
          <a:p>
            <a:pPr>
              <a:lnSpc>
                <a:spcPts val="16100"/>
              </a:lnSpc>
            </a:pPr>
            <a:endParaRPr lang="en-CA" sz="14017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574800" y="1841500"/>
            <a:ext cx="22809200" cy="1231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40"/>
              </a:lnSpc>
            </a:pPr>
            <a:r>
              <a:rPr lang="en-CA" sz="9600">
                <a:solidFill>
                  <a:srgbClr val="C1339A"/>
                </a:solidFill>
                <a:latin typeface="Courier New"/>
                <a:cs typeface="Courier New"/>
              </a:rPr>
              <a:t>try</a:t>
            </a:r>
            <a:r>
              <a:rPr lang="en-CA" sz="9600">
                <a:solidFill>
                  <a:srgbClr val="FFFEFF"/>
                </a:solidFill>
                <a:latin typeface="Courier New"/>
                <a:cs typeface="Courier New"/>
              </a:rPr>
              <a:t>:</a:t>
            </a:r>
          </a:p>
          <a:p>
            <a:pPr>
              <a:lnSpc>
                <a:spcPts val="11040"/>
              </a:lnSpc>
            </a:pPr>
            <a:endParaRPr lang="en-CA" sz="96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74800" y="4686300"/>
            <a:ext cx="22809200" cy="1231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40"/>
              </a:lnSpc>
            </a:pPr>
            <a:r>
              <a:rPr lang="en-CA" sz="9600">
                <a:solidFill>
                  <a:srgbClr val="C1339A"/>
                </a:solidFill>
                <a:latin typeface="Courier New"/>
                <a:cs typeface="Courier New"/>
              </a:rPr>
              <a:t>except</a:t>
            </a:r>
            <a:r>
              <a:rPr lang="en-CA" sz="9600">
                <a:solidFill>
                  <a:srgbClr val="FFFEFF"/>
                </a:solidFill>
                <a:latin typeface="Courier New"/>
                <a:cs typeface="Courier New"/>
              </a:rPr>
              <a:t> ...:</a:t>
            </a:r>
          </a:p>
          <a:p>
            <a:pPr>
              <a:lnSpc>
                <a:spcPts val="11040"/>
              </a:lnSpc>
            </a:pPr>
            <a:endParaRPr lang="en-CA" sz="9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74800" y="7531100"/>
            <a:ext cx="6591300" cy="162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0"/>
              </a:lnSpc>
            </a:pPr>
            <a:r>
              <a:rPr lang="en-CA" sz="9600">
                <a:solidFill>
                  <a:srgbClr val="C1339A"/>
                </a:solidFill>
                <a:latin typeface="Courier New"/>
                <a:cs typeface="Courier New"/>
              </a:rPr>
              <a:t>else</a:t>
            </a:r>
            <a:r>
              <a:rPr lang="en-CA" sz="9600">
                <a:solidFill>
                  <a:srgbClr val="FFFEFF"/>
                </a:solidFill>
                <a:latin typeface="Courier New"/>
                <a:cs typeface="Courier New"/>
              </a:rPr>
              <a:t>:</a:t>
            </a:r>
          </a:p>
          <a:p>
            <a:pPr>
              <a:lnSpc>
                <a:spcPts val="11040"/>
              </a:lnSpc>
            </a:pPr>
            <a:endParaRPr lang="en-CA" sz="96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280400" y="7975600"/>
            <a:ext cx="159893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Code that executes if the try clause does not raise an exception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08500" y="8940800"/>
            <a:ext cx="19875500" cy="1231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30"/>
              </a:lnSpc>
            </a:pPr>
            <a:r>
              <a:rPr lang="en-CA" sz="9600">
                <a:solidFill>
                  <a:srgbClr val="FFFEFF"/>
                </a:solidFill>
                <a:latin typeface="Courier New"/>
                <a:cs typeface="Courier New"/>
              </a:rPr>
              <a:t>do_something()</a:t>
            </a:r>
          </a:p>
          <a:p>
            <a:pPr>
              <a:lnSpc>
                <a:spcPts val="11230"/>
              </a:lnSpc>
            </a:pPr>
            <a:endParaRPr lang="en-CA" sz="96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074400" y="11150600"/>
            <a:ext cx="133096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 spc="-20">
                <a:solidFill>
                  <a:srgbClr val="FFFEFF"/>
                </a:solidFill>
                <a:latin typeface="Arial"/>
                <a:cs typeface="Arial"/>
              </a:rPr>
              <a:t>Why? Avoid accidentally catching an exception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121900" y="12128500"/>
            <a:ext cx="142621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raised by something other than the code being protected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5359400" y="660400"/>
            <a:ext cx="190246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30">
                <a:solidFill>
                  <a:srgbClr val="FFFEFF"/>
                </a:solidFill>
                <a:latin typeface="Arial"/>
                <a:cs typeface="Arial"/>
              </a:rPr>
              <a:t>Example: Database Transactions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33020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try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: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78000" y="4064000"/>
            <a:ext cx="22606000" cy="327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468160">
              <a:lnSpc>
                <a:spcPts val="8400"/>
              </a:lnSpc>
              <a:tabLst>
                <a:tab pos="1460500" algn="l"/>
              </a:tabLst>
            </a:pPr>
            <a:r>
              <a:rPr lang="en-CA" sz="4464" dirty="0" err="1">
                <a:solidFill>
                  <a:srgbClr val="FFFEFF"/>
                </a:solidFill>
                <a:latin typeface="Courier New"/>
                <a:cs typeface="Courier New"/>
              </a:rPr>
              <a:t>update_the_database</a:t>
            </a:r>
            <a:r>
              <a:rPr lang="en-CA" sz="4464" dirty="0">
                <a:solidFill>
                  <a:srgbClr val="FFFEFF"/>
                </a:solidFill>
                <a:latin typeface="Courier New"/>
                <a:cs typeface="Courier New"/>
              </a:rPr>
              <a:t>()</a:t>
            </a:r>
            <a:br>
              <a:rPr lang="en-CA" sz="4800" dirty="0">
                <a:solidFill>
                  <a:srgbClr val="000000"/>
                </a:solidFill>
                <a:latin typeface="Times New Roman"/>
              </a:rPr>
            </a:br>
            <a:r>
              <a:rPr lang="en-CA" sz="4464" dirty="0">
                <a:solidFill>
                  <a:srgbClr val="C1339A"/>
                </a:solidFill>
                <a:latin typeface="Courier New"/>
                <a:cs typeface="Courier New"/>
              </a:rPr>
              <a:t>except</a:t>
            </a:r>
            <a:r>
              <a:rPr lang="en-CA" sz="4464" dirty="0">
                <a:solidFill>
                  <a:srgbClr val="FFFEFF"/>
                </a:solidFill>
                <a:latin typeface="Courier New"/>
                <a:cs typeface="Courier New"/>
              </a:rPr>
              <a:t> </a:t>
            </a:r>
            <a:r>
              <a:rPr lang="en-CA" sz="4464" dirty="0" err="1">
                <a:solidFill>
                  <a:srgbClr val="FFFEFF"/>
                </a:solidFill>
                <a:latin typeface="Courier New"/>
                <a:cs typeface="Courier New"/>
              </a:rPr>
              <a:t>TransactionError</a:t>
            </a:r>
            <a:r>
              <a:rPr lang="en-CA" sz="4464" dirty="0">
                <a:solidFill>
                  <a:srgbClr val="FFFEFF"/>
                </a:solidFill>
                <a:latin typeface="Courier New"/>
                <a:cs typeface="Courier New"/>
              </a:rPr>
              <a:t>:</a:t>
            </a:r>
            <a:br>
              <a:rPr lang="en-CA" sz="4800" dirty="0">
                <a:solidFill>
                  <a:srgbClr val="000000"/>
                </a:solidFill>
                <a:latin typeface="Times New Roman"/>
              </a:rPr>
            </a:br>
            <a:r>
              <a:rPr lang="en-CA" sz="4464" dirty="0">
                <a:solidFill>
                  <a:srgbClr val="FFFEFF"/>
                </a:solidFill>
                <a:latin typeface="Courier New"/>
                <a:cs typeface="Courier New"/>
              </a:rPr>
              <a:t>	rollback()</a:t>
            </a:r>
          </a:p>
          <a:p>
            <a:pPr>
              <a:lnSpc>
                <a:spcPts val="8400"/>
              </a:lnSpc>
            </a:pPr>
            <a:endParaRPr lang="en-CA" sz="48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238500" y="7569200"/>
            <a:ext cx="21145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 dirty="0">
                <a:solidFill>
                  <a:srgbClr val="C1339A"/>
                </a:solidFill>
                <a:latin typeface="Courier New"/>
                <a:cs typeface="Courier New"/>
              </a:rPr>
              <a:t>raise</a:t>
            </a:r>
          </a:p>
          <a:p>
            <a:pPr>
              <a:lnSpc>
                <a:spcPts val="5520"/>
              </a:lnSpc>
            </a:pPr>
            <a:endParaRPr lang="en-CA" sz="48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78000" y="8636000"/>
            <a:ext cx="90805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else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: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38500" y="9702800"/>
            <a:ext cx="76200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commit()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972800" y="8483600"/>
            <a:ext cx="13296900" cy="200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700"/>
              </a:lnSpc>
            </a:pP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If the commit raises an exception,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we might actually *want* to crash</a:t>
            </a:r>
          </a:p>
          <a:p>
            <a:pPr>
              <a:lnSpc>
                <a:spcPts val="77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8500" y="5651500"/>
            <a:ext cx="21145500" cy="184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560"/>
              </a:lnSpc>
            </a:pPr>
            <a:r>
              <a:rPr lang="en-CA" sz="13392" spc="-20">
                <a:solidFill>
                  <a:srgbClr val="FFFEFF"/>
                </a:solidFill>
                <a:latin typeface="Arial"/>
                <a:cs typeface="Arial"/>
              </a:rPr>
              <a:t>Aside: Python Philosophy</a:t>
            </a:r>
          </a:p>
          <a:p>
            <a:pPr>
              <a:lnSpc>
                <a:spcPts val="16560"/>
              </a:lnSpc>
            </a:pPr>
            <a:endParaRPr lang="en-CA" sz="1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5740400" y="660400"/>
            <a:ext cx="186436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20">
                <a:solidFill>
                  <a:srgbClr val="FFFEFF"/>
                </a:solidFill>
                <a:latin typeface="Arial"/>
                <a:cs typeface="Arial"/>
              </a:rPr>
              <a:t>Coding for the Common Case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120900"/>
            <a:ext cx="22606000" cy="262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700"/>
              </a:lnSpc>
            </a:pP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Don't check if a file exists, then open it.</a:t>
            </a:r>
            <a:br>
              <a:rPr lang="en-CA" sz="7200">
                <a:solidFill>
                  <a:srgbClr val="000000"/>
                </a:solidFill>
                <a:latin typeface="Times New Roman"/>
              </a:rPr>
            </a:b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Just try to open it!</a:t>
            </a:r>
          </a:p>
          <a:p>
            <a:pPr>
              <a:lnSpc>
                <a:spcPts val="1170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52700" y="5448300"/>
            <a:ext cx="218313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80"/>
              </a:lnSpc>
            </a:pP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Handle exceptional cases with an except clause (or two)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552700" y="6934200"/>
            <a:ext cx="218313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80"/>
              </a:lnSpc>
            </a:pPr>
            <a:r>
              <a:rPr lang="en-CA" sz="6696" i="1" spc="-20">
                <a:solidFill>
                  <a:srgbClr val="FEFEFF"/>
                </a:solidFill>
                <a:latin typeface="Arial Italic"/>
                <a:cs typeface="Arial Italic"/>
              </a:rPr>
              <a:t>(avoids race conditions too)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78000" y="8064500"/>
            <a:ext cx="22606000" cy="262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700"/>
              </a:lnSpc>
            </a:pPr>
            <a:r>
              <a:rPr lang="en-CA" sz="6696" spc="-10">
                <a:solidFill>
                  <a:srgbClr val="FEFEFF"/>
                </a:solidFill>
                <a:latin typeface="Arial"/>
                <a:cs typeface="Arial"/>
              </a:rPr>
              <a:t>Don't check if a queue is nonempty before popping</a:t>
            </a:r>
            <a:br>
              <a:rPr lang="en-CA" sz="7200">
                <a:solidFill>
                  <a:srgbClr val="000000"/>
                </a:solidFill>
                <a:latin typeface="Times New Roman"/>
              </a:rPr>
            </a:br>
            <a:r>
              <a:rPr lang="en-CA" sz="6696" spc="-10">
                <a:solidFill>
                  <a:srgbClr val="FEFEFF"/>
                </a:solidFill>
                <a:latin typeface="Arial"/>
                <a:cs typeface="Arial"/>
              </a:rPr>
              <a:t>Just try to pop the element!</a:t>
            </a:r>
          </a:p>
          <a:p>
            <a:pPr>
              <a:lnSpc>
                <a:spcPts val="1170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7277100" y="4660900"/>
            <a:ext cx="17106900" cy="184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560"/>
              </a:lnSpc>
            </a:pPr>
            <a:r>
              <a:rPr lang="en-CA" sz="13392" spc="-20">
                <a:solidFill>
                  <a:srgbClr val="FFFEFF"/>
                </a:solidFill>
                <a:latin typeface="Arial"/>
                <a:cs typeface="Arial"/>
              </a:rPr>
              <a:t>Good Python:</a:t>
            </a:r>
          </a:p>
          <a:p>
            <a:pPr>
              <a:lnSpc>
                <a:spcPts val="16560"/>
              </a:lnSpc>
            </a:pPr>
            <a:endParaRPr lang="en-CA" sz="144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46700" y="6756400"/>
            <a:ext cx="19037300" cy="184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275"/>
              </a:lnSpc>
            </a:pPr>
            <a:r>
              <a:rPr lang="en-CA" sz="13392" spc="-20">
                <a:solidFill>
                  <a:srgbClr val="FFFEFF"/>
                </a:solidFill>
                <a:latin typeface="Arial"/>
                <a:cs typeface="Arial"/>
              </a:rPr>
              <a:t>Custom Exceptions</a:t>
            </a:r>
          </a:p>
          <a:p>
            <a:pPr>
              <a:lnSpc>
                <a:spcPts val="15275"/>
              </a:lnSpc>
            </a:pPr>
            <a:endParaRPr lang="en-CA" sz="1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8039100" y="660400"/>
            <a:ext cx="163449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20">
                <a:solidFill>
                  <a:srgbClr val="FFFEFF"/>
                </a:solidFill>
                <a:latin typeface="Arial"/>
                <a:cs typeface="Arial"/>
              </a:rPr>
              <a:t>Custom Exceptions</a:t>
            </a:r>
          </a:p>
          <a:p>
            <a:pPr>
              <a:lnSpc>
                <a:spcPts val="10060"/>
              </a:lnSpc>
            </a:pPr>
            <a:endParaRPr lang="en-CA" sz="87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5273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class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BadLoginError(Exception):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38500" y="3594100"/>
            <a:ext cx="21145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E44347"/>
                </a:solidFill>
                <a:latin typeface="Courier New"/>
                <a:cs typeface="Courier New"/>
              </a:rPr>
              <a:t>"""Raised when a user attempts to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711700" y="4660900"/>
            <a:ext cx="196723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E44347"/>
                </a:solidFill>
                <a:latin typeface="Courier New"/>
                <a:cs typeface="Courier New"/>
              </a:rPr>
              <a:t>login with an incorrect password"""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238500" y="5727700"/>
            <a:ext cx="21145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pass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890500" y="6604000"/>
            <a:ext cx="11493500" cy="207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546100">
              <a:lnSpc>
                <a:spcPts val="7700"/>
              </a:lnSpc>
            </a:pP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Don't misuse existing exceptions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when the real error is something else!</a:t>
            </a:r>
          </a:p>
          <a:p>
            <a:pPr>
              <a:lnSpc>
                <a:spcPts val="77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74800" y="10909300"/>
            <a:ext cx="22809200" cy="207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01600">
              <a:lnSpc>
                <a:spcPts val="7700"/>
              </a:lnSpc>
            </a:pP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You can also override the default behavior of __init__,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which binds all positional arguments to an args attribute</a:t>
            </a:r>
          </a:p>
          <a:p>
            <a:pPr>
              <a:lnSpc>
                <a:spcPts val="77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81700" y="5651500"/>
            <a:ext cx="18402300" cy="184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560"/>
              </a:lnSpc>
            </a:pPr>
            <a:r>
              <a:rPr lang="en-CA" sz="13392" spc="-20">
                <a:solidFill>
                  <a:srgbClr val="FFFEFF"/>
                </a:solidFill>
                <a:latin typeface="Arial"/>
                <a:cs typeface="Arial"/>
              </a:rPr>
              <a:t>Clean-Up Actions</a:t>
            </a:r>
          </a:p>
          <a:p>
            <a:pPr>
              <a:lnSpc>
                <a:spcPts val="16560"/>
              </a:lnSpc>
            </a:pPr>
            <a:endParaRPr lang="en-CA" sz="1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6502400" y="660400"/>
            <a:ext cx="178816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10">
                <a:solidFill>
                  <a:srgbClr val="FFFEFF"/>
                </a:solidFill>
                <a:latin typeface="Arial"/>
                <a:cs typeface="Arial"/>
              </a:rPr>
              <a:t>Using our </a:t>
            </a:r>
            <a:r>
              <a:rPr lang="en-CA" sz="6093" spc="-10">
                <a:solidFill>
                  <a:srgbClr val="FFFEFF"/>
                </a:solidFill>
                <a:latin typeface="Courier New"/>
                <a:cs typeface="Courier New"/>
              </a:rPr>
              <a:t>debug</a:t>
            </a:r>
            <a:r>
              <a:rPr lang="en-CA" sz="8124" spc="-10">
                <a:solidFill>
                  <a:srgbClr val="FFFEFF"/>
                </a:solidFill>
                <a:latin typeface="Arial"/>
                <a:cs typeface="Arial"/>
              </a:rPr>
              <a:t> decorator</a:t>
            </a:r>
          </a:p>
          <a:p>
            <a:pPr>
              <a:lnSpc>
                <a:spcPts val="10060"/>
              </a:lnSpc>
            </a:pPr>
            <a:endParaRPr lang="en-CA" sz="8299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527300"/>
            <a:ext cx="135128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@debug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78000" y="3289300"/>
            <a:ext cx="135128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400"/>
              </a:lnSpc>
              <a:tabLst>
                <a:tab pos="1460500" algn="l"/>
              </a:tabLst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def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foo(a, b, c=</a:t>
            </a:r>
            <a:r>
              <a:rPr lang="en-CA" sz="4464">
                <a:solidFill>
                  <a:srgbClr val="8B83CF"/>
                </a:solidFill>
                <a:latin typeface="Courier New"/>
                <a:cs typeface="Courier New"/>
              </a:rPr>
              <a:t>1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):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	return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(a + b) * c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405100" y="2311400"/>
            <a:ext cx="8864600" cy="200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7700"/>
              </a:lnSpc>
              <a:tabLst>
                <a:tab pos="939800" algn="l"/>
              </a:tabLst>
            </a:pPr>
            <a:r>
              <a:rPr lang="en-CA" sz="4464" spc="-20">
                <a:solidFill>
                  <a:srgbClr val="FFFEFF"/>
                </a:solidFill>
                <a:latin typeface="Arial"/>
                <a:cs typeface="Arial"/>
              </a:rPr>
              <a:t>@decorator applies a decorator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 spc="-20">
                <a:solidFill>
                  <a:srgbClr val="FFFEFF"/>
                </a:solidFill>
                <a:latin typeface="Arial"/>
                <a:cs typeface="Arial"/>
              </a:rPr>
              <a:t>	to the following function</a:t>
            </a:r>
          </a:p>
          <a:p>
            <a:pPr>
              <a:lnSpc>
                <a:spcPts val="77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78000" y="6489700"/>
            <a:ext cx="226060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400"/>
              </a:lnSpc>
              <a:tabLst>
                <a:tab pos="5867400" algn="l"/>
              </a:tabLst>
            </a:pP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foo(</a:t>
            </a:r>
            <a:r>
              <a:rPr lang="en-CA" sz="4464">
                <a:solidFill>
                  <a:srgbClr val="8B83CF"/>
                </a:solidFill>
                <a:latin typeface="Courier New"/>
                <a:cs typeface="Courier New"/>
              </a:rPr>
              <a:t>5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, </a:t>
            </a:r>
            <a:r>
              <a:rPr lang="en-CA" sz="4464">
                <a:solidFill>
                  <a:srgbClr val="8B83CF"/>
                </a:solidFill>
                <a:latin typeface="Courier New"/>
                <a:cs typeface="Courier New"/>
              </a:rPr>
              <a:t>3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, c=</a:t>
            </a:r>
            <a:r>
              <a:rPr lang="en-CA" sz="4464">
                <a:solidFill>
                  <a:srgbClr val="8B83CF"/>
                </a:solidFill>
                <a:latin typeface="Courier New"/>
                <a:cs typeface="Courier New"/>
              </a:rPr>
              <a:t>2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  <a:r>
              <a:rPr lang="en-CA" sz="4464">
                <a:solidFill>
                  <a:srgbClr val="4CBF56"/>
                </a:solidFill>
                <a:latin typeface="Courier New"/>
                <a:cs typeface="Courier New"/>
              </a:rPr>
              <a:t>	# prints "Arguments: (5, 3) {'c': 2}"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>
                <a:solidFill>
                  <a:srgbClr val="4CBF56"/>
                </a:solidFill>
                <a:latin typeface="Courier New"/>
                <a:cs typeface="Courier New"/>
              </a:rPr>
              <a:t># =&gt; returns 16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8051800" y="660400"/>
            <a:ext cx="163322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124" spc="-10">
                <a:solidFill>
                  <a:srgbClr val="FFFEFF"/>
                </a:solidFill>
                <a:latin typeface="Arial"/>
                <a:cs typeface="Arial"/>
              </a:rPr>
              <a:t>The </a:t>
            </a:r>
            <a:r>
              <a:rPr lang="en-CA" sz="6093" spc="-10">
                <a:solidFill>
                  <a:srgbClr val="FFFEFF"/>
                </a:solidFill>
                <a:latin typeface="Courier New"/>
                <a:cs typeface="Courier New"/>
              </a:rPr>
              <a:t>finally</a:t>
            </a:r>
            <a:r>
              <a:rPr lang="en-CA" sz="8124" spc="-10">
                <a:solidFill>
                  <a:srgbClr val="FFFEFF"/>
                </a:solidFill>
                <a:latin typeface="Arial"/>
                <a:cs typeface="Arial"/>
              </a:rPr>
              <a:t> clause</a:t>
            </a:r>
          </a:p>
          <a:p>
            <a:pPr>
              <a:lnSpc>
                <a:spcPts val="10060"/>
              </a:lnSpc>
            </a:pPr>
            <a:endParaRPr lang="en-CA" sz="788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5273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try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: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38500" y="3594100"/>
            <a:ext cx="211455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raise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NotImplementedError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78000" y="4660900"/>
            <a:ext cx="124714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finally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: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238500" y="5727700"/>
            <a:ext cx="110109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print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(</a:t>
            </a:r>
            <a:r>
              <a:rPr lang="en-CA" sz="4464">
                <a:solidFill>
                  <a:srgbClr val="8B83CF"/>
                </a:solidFill>
                <a:latin typeface="Courier New"/>
                <a:cs typeface="Courier New"/>
              </a:rPr>
              <a:t>'Goodbye, world!'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78000" y="7861300"/>
            <a:ext cx="124714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464">
                <a:solidFill>
                  <a:srgbClr val="4CBF56"/>
                </a:solidFill>
                <a:latin typeface="Courier New"/>
                <a:cs typeface="Courier New"/>
              </a:rPr>
              <a:t># Goodbye, world!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363700" y="4140200"/>
            <a:ext cx="9906000" cy="200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700"/>
              </a:lnSpc>
              <a:tabLst>
                <a:tab pos="723900" algn="l"/>
              </a:tabLst>
            </a:pP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The finally clause is always executed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 spc="-20">
                <a:solidFill>
                  <a:srgbClr val="FFFEFF"/>
                </a:solidFill>
                <a:latin typeface="Arial"/>
                <a:cs typeface="Arial"/>
              </a:rPr>
              <a:t>	before leaving the try/… block</a:t>
            </a:r>
          </a:p>
          <a:p>
            <a:pPr>
              <a:lnSpc>
                <a:spcPts val="669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78000" y="8928100"/>
            <a:ext cx="22606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20"/>
              </a:lnSpc>
            </a:pPr>
            <a:r>
              <a:rPr lang="en-CA" sz="4464">
                <a:solidFill>
                  <a:srgbClr val="4CBF56"/>
                </a:solidFill>
                <a:latin typeface="Courier New"/>
                <a:cs typeface="Courier New"/>
              </a:rPr>
              <a:t># Traceback (most recent call last):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78000" y="9690100"/>
            <a:ext cx="226060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400"/>
              </a:lnSpc>
              <a:tabLst>
                <a:tab pos="1460500" algn="l"/>
              </a:tabLst>
            </a:pPr>
            <a:r>
              <a:rPr lang="en-CA" sz="4464">
                <a:solidFill>
                  <a:srgbClr val="4CBF56"/>
                </a:solidFill>
                <a:latin typeface="Courier New"/>
                <a:cs typeface="Courier New"/>
              </a:rPr>
              <a:t>#	File "&lt;stdin&gt;", line 2, in &lt;module&gt;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>
                <a:solidFill>
                  <a:srgbClr val="4CBF56"/>
                </a:solidFill>
                <a:latin typeface="Courier New"/>
                <a:cs typeface="Courier New"/>
              </a:rPr>
              <a:t># NotImplementedError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7912100" y="660400"/>
            <a:ext cx="164719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60"/>
              </a:lnSpc>
            </a:pPr>
            <a:r>
              <a:rPr lang="en-CA" sz="8299" spc="-10">
                <a:solidFill>
                  <a:srgbClr val="FFFEFF"/>
                </a:solidFill>
                <a:latin typeface="Arial"/>
                <a:cs typeface="Arial"/>
              </a:rPr>
              <a:t>How </a:t>
            </a:r>
            <a:r>
              <a:rPr lang="en-CA" sz="6224" spc="-10">
                <a:solidFill>
                  <a:srgbClr val="FFFEFF"/>
                </a:solidFill>
                <a:latin typeface="Courier New"/>
                <a:cs typeface="Courier New"/>
              </a:rPr>
              <a:t>finally</a:t>
            </a:r>
            <a:r>
              <a:rPr lang="en-CA" sz="8299" spc="-10">
                <a:solidFill>
                  <a:srgbClr val="FFFEFF"/>
                </a:solidFill>
                <a:latin typeface="Arial"/>
                <a:cs typeface="Arial"/>
              </a:rPr>
              <a:t> works</a:t>
            </a:r>
          </a:p>
          <a:p>
            <a:pPr>
              <a:lnSpc>
                <a:spcPts val="10060"/>
              </a:lnSpc>
            </a:pPr>
            <a:endParaRPr lang="en-CA" sz="783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476500"/>
            <a:ext cx="22606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80"/>
              </a:lnSpc>
            </a:pP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Always executed before leaving the try statement.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78000" y="5092700"/>
            <a:ext cx="22606000" cy="262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700"/>
              </a:lnSpc>
            </a:pP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Unhandled exceptions (not caught, or raised in except)</a:t>
            </a:r>
            <a:br>
              <a:rPr lang="en-CA" sz="7200">
                <a:solidFill>
                  <a:srgbClr val="000000"/>
                </a:solidFill>
                <a:latin typeface="Times New Roman"/>
              </a:rPr>
            </a:b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are re-raised after finally executes.</a:t>
            </a:r>
          </a:p>
          <a:p>
            <a:pPr>
              <a:lnSpc>
                <a:spcPts val="1170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78000" y="9906000"/>
            <a:ext cx="22606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280"/>
              </a:lnSpc>
            </a:pPr>
            <a:r>
              <a:rPr lang="en-CA" sz="6696" spc="-20">
                <a:solidFill>
                  <a:srgbClr val="FEFEFF"/>
                </a:solidFill>
                <a:latin typeface="Arial"/>
                <a:cs typeface="Arial"/>
              </a:rPr>
              <a:t>Also executed "on the way out" (break, continue, return)</a:t>
            </a:r>
          </a:p>
          <a:p>
            <a:pPr>
              <a:lnSpc>
                <a:spcPts val="8280"/>
              </a:lnSpc>
            </a:pPr>
            <a:endParaRPr lang="en-CA" sz="7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7023100" y="876300"/>
            <a:ext cx="17360900" cy="111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105"/>
              </a:lnSpc>
            </a:pPr>
            <a:r>
              <a:rPr lang="en-CA" sz="8736">
                <a:solidFill>
                  <a:srgbClr val="FFFEFF"/>
                </a:solidFill>
                <a:latin typeface="Arial"/>
                <a:cs typeface="Arial"/>
              </a:rPr>
              <a:t>Note:</a:t>
            </a:r>
            <a:r>
              <a:rPr lang="en-CA" sz="6551">
                <a:solidFill>
                  <a:srgbClr val="FFFEFF"/>
                </a:solidFill>
                <a:latin typeface="Courier New"/>
                <a:cs typeface="Courier New"/>
              </a:rPr>
              <a:t> with ... as ...</a:t>
            </a:r>
          </a:p>
          <a:p>
            <a:pPr>
              <a:lnSpc>
                <a:spcPts val="8105"/>
              </a:lnSpc>
            </a:pPr>
            <a:endParaRPr lang="en-CA" sz="7071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8000" y="2222500"/>
            <a:ext cx="22606000" cy="2209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400"/>
              </a:lnSpc>
            </a:pPr>
            <a:r>
              <a:rPr lang="en-CA" sz="4464">
                <a:solidFill>
                  <a:srgbClr val="4CBF56"/>
                </a:solidFill>
                <a:latin typeface="Courier New"/>
                <a:cs typeface="Courier New"/>
              </a:rPr>
              <a:t># This is what enables us to use with ... as ...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with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open(filename) </a:t>
            </a: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as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 f: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38500" y="4660900"/>
            <a:ext cx="124079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raw = f.read()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78000" y="5727700"/>
            <a:ext cx="138684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464">
                <a:solidFill>
                  <a:srgbClr val="4CBF56"/>
                </a:solidFill>
                <a:latin typeface="Courier New"/>
                <a:cs typeface="Courier New"/>
              </a:rPr>
              <a:t># is (almost) equivalent to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78000" y="6489700"/>
            <a:ext cx="138684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400"/>
              </a:lnSpc>
            </a:pP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f = open(filename)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f.__enter__()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78000" y="8928100"/>
            <a:ext cx="138684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try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: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78000" y="9690100"/>
            <a:ext cx="138684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468160">
              <a:lnSpc>
                <a:spcPts val="8400"/>
              </a:lnSpc>
            </a:pP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raw = f.read()</a:t>
            </a:r>
            <a:br>
              <a:rPr lang="en-CA" sz="4800">
                <a:solidFill>
                  <a:srgbClr val="000000"/>
                </a:solidFill>
                <a:latin typeface="Times New Roman"/>
              </a:rPr>
            </a:br>
            <a:r>
              <a:rPr lang="en-CA" sz="4464">
                <a:solidFill>
                  <a:srgbClr val="C1339A"/>
                </a:solidFill>
                <a:latin typeface="Courier New"/>
                <a:cs typeface="Courier New"/>
              </a:rPr>
              <a:t>finally</a:t>
            </a: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:</a:t>
            </a:r>
          </a:p>
          <a:p>
            <a:pPr>
              <a:lnSpc>
                <a:spcPts val="840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238500" y="12128500"/>
            <a:ext cx="124079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  <a:tabLst>
                <a:tab pos="5130800" algn="l"/>
              </a:tabLst>
            </a:pPr>
            <a:r>
              <a:rPr lang="en-CA" sz="4464">
                <a:solidFill>
                  <a:srgbClr val="FFFEFF"/>
                </a:solidFill>
                <a:latin typeface="Courier New"/>
                <a:cs typeface="Courier New"/>
              </a:rPr>
              <a:t>f.__exit__()</a:t>
            </a:r>
            <a:r>
              <a:rPr lang="en-CA" sz="4464">
                <a:solidFill>
                  <a:srgbClr val="4CBF56"/>
                </a:solidFill>
                <a:latin typeface="Courier New"/>
                <a:cs typeface="Courier New"/>
              </a:rPr>
              <a:t>	# Closes the file</a:t>
            </a:r>
          </a:p>
          <a:p>
            <a:pPr>
              <a:lnSpc>
                <a:spcPts val="552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760700" y="4356100"/>
            <a:ext cx="85090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CA" sz="4464" spc="-30">
                <a:solidFill>
                  <a:srgbClr val="FFFEFF"/>
                </a:solidFill>
                <a:latin typeface="Arial"/>
                <a:cs typeface="Arial"/>
              </a:rPr>
              <a:t>Surprisingly useful and flexible!</a:t>
            </a:r>
          </a:p>
          <a:p>
            <a:pPr>
              <a:lnSpc>
                <a:spcPts val="5490"/>
              </a:lnSpc>
            </a:pPr>
            <a:endParaRPr lang="en-CA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4384000" cy="137033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3606800" y="5651500"/>
            <a:ext cx="20777200" cy="184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560"/>
              </a:lnSpc>
            </a:pPr>
            <a:r>
              <a:rPr lang="en-CA" sz="13392" spc="-10" dirty="0">
                <a:solidFill>
                  <a:srgbClr val="FFFEFF"/>
                </a:solidFill>
                <a:latin typeface="Arial"/>
                <a:cs typeface="Arial"/>
              </a:rPr>
              <a:t>Object-Oriented Python</a:t>
            </a:r>
          </a:p>
          <a:p>
            <a:pPr>
              <a:lnSpc>
                <a:spcPts val="16560"/>
              </a:lnSpc>
            </a:pPr>
            <a:endParaRPr lang="en-CA" sz="14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5485</TotalTime>
  <Words>3815</Words>
  <Application>Microsoft Macintosh PowerPoint</Application>
  <PresentationFormat>Custom</PresentationFormat>
  <Paragraphs>515</Paragraphs>
  <Slides>82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9" baseType="lpstr">
      <vt:lpstr>Arial</vt:lpstr>
      <vt:lpstr>Arial Italic</vt:lpstr>
      <vt:lpstr>Calibri</vt:lpstr>
      <vt:lpstr>Courier New</vt:lpstr>
      <vt:lpstr>Courier New Italic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Investintech.com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A2E_Engine</dc:creator>
  <cp:lastModifiedBy>Alon Elharar</cp:lastModifiedBy>
  <cp:revision>41</cp:revision>
  <dcterms:created xsi:type="dcterms:W3CDTF">2016-08-16T03:41:51Z</dcterms:created>
  <dcterms:modified xsi:type="dcterms:W3CDTF">2022-11-17T13:07:05Z</dcterms:modified>
</cp:coreProperties>
</file>