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oose15r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F8C2E9-13C1-4A32-B18D-9A5FF177564A}">
  <a:tblStyle styleId="{27F8C2E9-13C1-4A32-B18D-9A5FF17756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7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1-27T23:35:13.589">
    <p:pos x="6000" y="0"/>
    <p:text>add your names if you wish to present for extra credit, you are responsible for your own slides and to present them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1938365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1938365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6193836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6193836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6193836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6193836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61938365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61938365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61938365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61938365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6193836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6193836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Morgan’s Law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Ramon Ramirez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Fidel Garcia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Antonio Maldonado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Jeffrey Lansford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Ihlein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 Morgan’s Law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817525" y="1597875"/>
            <a:ext cx="7725600" cy="3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 Morgan’s Laws are a pair of logical equivalences that show how to correctly distribute a negation operation inside a </a:t>
            </a:r>
            <a:r>
              <a:rPr lang="en" sz="1200"/>
              <a:t>parenthesized</a:t>
            </a:r>
            <a:r>
              <a:rPr lang="en" sz="1200"/>
              <a:t> expression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-First De Morgan’s law is: 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¬(p ∨ q)   ≡   (¬p ∧ ¬q)</a:t>
            </a:r>
            <a:endParaRPr sz="1200"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-Second De Morgan’s law is: ¬(p ∧ q)   ≡   (¬p ∨ ¬q)</a:t>
            </a:r>
            <a:endParaRPr sz="1200"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-In set theory, the laws relate the intersection and union of sets through complements.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-In propositional logic, the laws relate the conjunctions and disjunctions of propositions using negation.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-In engineering, the laws are applied to develop logic gates for circuits, making them simpler and cheaper to produce.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Examples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00950"/>
            <a:ext cx="7030500" cy="3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Java Programming Language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b</a:t>
            </a:r>
            <a:r>
              <a:rPr lang="en" sz="2400"/>
              <a:t>oolean x = true/false, y = true/false;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</a:t>
            </a:r>
            <a:r>
              <a:rPr lang="en" sz="2400"/>
              <a:t>f(</a:t>
            </a:r>
            <a:r>
              <a:rPr lang="en" sz="2400"/>
              <a:t> !(x &amp;&amp; y)</a:t>
            </a:r>
            <a:r>
              <a:rPr lang="en" sz="1400"/>
              <a:t> </a:t>
            </a:r>
            <a:r>
              <a:rPr lang="en" sz="2400"/>
              <a:t>){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//do stuff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}</a:t>
            </a:r>
            <a:endParaRPr sz="2400"/>
          </a:p>
        </p:txBody>
      </p:sp>
      <p:sp>
        <p:nvSpPr>
          <p:cNvPr id="291" name="Google Shape;291;p15"/>
          <p:cNvSpPr txBox="1"/>
          <p:nvPr/>
        </p:nvSpPr>
        <p:spPr>
          <a:xfrm>
            <a:off x="6395850" y="3181125"/>
            <a:ext cx="17775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&amp;&amp; - AND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|| - 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! - NOT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Examples (cont’d)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Using De Morgan’s law...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</a:t>
            </a:r>
            <a:r>
              <a:rPr lang="en" sz="1400"/>
              <a:t>f ( !(x &amp;&amp; y) ) is equivalent to if ( !x || !y 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This concept (along with other propositional logic rules) can be used to break down larger if-statements.</a:t>
            </a:r>
            <a:endParaRPr sz="1400"/>
          </a:p>
        </p:txBody>
      </p:sp>
      <p:graphicFrame>
        <p:nvGraphicFramePr>
          <p:cNvPr id="298" name="Google Shape;298;p16"/>
          <p:cNvGraphicFramePr/>
          <p:nvPr/>
        </p:nvGraphicFramePr>
        <p:xfrm>
          <a:off x="952500" y="216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{27F8C2E9-13C1-4A32-B18D-9A5FF177564A}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!(</a:t>
                      </a:r>
                      <a:r>
                        <a:rPr lang="en"/>
                        <a:t>x /\ y)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!x \/ !y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000" y="2166950"/>
            <a:ext cx="3298975" cy="26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3908225" y="2241350"/>
            <a:ext cx="8907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      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Morgan’s Law and </a:t>
            </a:r>
            <a:r>
              <a:rPr lang="en"/>
              <a:t>Circuits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524625"/>
            <a:ext cx="70305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</a:t>
            </a:r>
            <a:r>
              <a:rPr lang="en"/>
              <a:t>Simplify</a:t>
            </a:r>
            <a:r>
              <a:rPr lang="en"/>
              <a:t> </a:t>
            </a:r>
            <a:r>
              <a:rPr lang="en"/>
              <a:t>Circuits making them cheaper to produce and more efficient </a:t>
            </a:r>
            <a:r>
              <a:rPr lang="en"/>
              <a:t> 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525" y="3361100"/>
            <a:ext cx="24574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/>
          <p:nvPr/>
        </p:nvSpPr>
        <p:spPr>
          <a:xfrm rot="-2109384">
            <a:off x="5132114" y="4237297"/>
            <a:ext cx="890918" cy="3067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75" y="2086000"/>
            <a:ext cx="3116749" cy="17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/>
          <p:nvPr/>
        </p:nvSpPr>
        <p:spPr>
          <a:xfrm rot="-900583">
            <a:off x="3294567" y="2277061"/>
            <a:ext cx="890792" cy="3065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Morgan’s Law and </a:t>
            </a:r>
            <a:r>
              <a:rPr lang="en"/>
              <a:t>Circuits</a:t>
            </a:r>
            <a:r>
              <a:rPr lang="en"/>
              <a:t> (cont’d)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204950"/>
            <a:ext cx="7030500" cy="3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De </a:t>
            </a:r>
            <a:r>
              <a:rPr lang="en"/>
              <a:t>morgan's to make circuits use only NAND gates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express NOT gates 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express OR gates</a:t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200" y="1962800"/>
            <a:ext cx="2052225" cy="9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019" y="3380375"/>
            <a:ext cx="2515575" cy="1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250" y="2765925"/>
            <a:ext cx="3363550" cy="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8"/>
          <p:cNvSpPr txBox="1"/>
          <p:nvPr/>
        </p:nvSpPr>
        <p:spPr>
          <a:xfrm>
            <a:off x="5148425" y="2075850"/>
            <a:ext cx="2911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 can express AND gates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Morgan’s Law w/ Sets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1303800" y="1172650"/>
            <a:ext cx="70305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Set U = {1, 2, 3, 4, 5, 6, 7, 8, 9, 10}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 = {2, 3, 5, 7, 8, 9}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B  = {2, 4, 5, 8, 10}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</a:t>
            </a:r>
            <a:r>
              <a:rPr lang="en"/>
              <a:t> to De Morgan’s Law: ‘(A </a:t>
            </a:r>
            <a:r>
              <a:rPr lang="en" sz="1800"/>
              <a:t>n</a:t>
            </a:r>
            <a:r>
              <a:rPr lang="en"/>
              <a:t> B) = (‘A </a:t>
            </a:r>
            <a:r>
              <a:rPr lang="en" sz="1400"/>
              <a:t>U</a:t>
            </a:r>
            <a:r>
              <a:rPr lang="en"/>
              <a:t> ‘B</a:t>
            </a:r>
            <a:r>
              <a:rPr lang="en" sz="950">
                <a:solidFill>
                  <a:srgbClr val="666666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Hand Side:				Right Hand Side: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{2, 5, 8}’					= {1, 4, 6, 10} U {1, 3, 6, 7, 9}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{1, 3, 4, 6, 7, 9, 10}			= {1, 3, 4, 6, 7, 9, 10}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L.H.S. and the R.H.S are the same we can </a:t>
            </a:r>
            <a:r>
              <a:rPr lang="en"/>
              <a:t>conclude</a:t>
            </a:r>
            <a:r>
              <a:rPr lang="en"/>
              <a:t> that both side are equivalent.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