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c8bf2f7ca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c8bf2f7ca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e943c3ff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e943c3ff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e943c3ff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e943c3ff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e943c3ff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e943c3ff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e943c3ff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e943c3ff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e943c3ff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e943c3ff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c8bf2f7c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c8bf2f7ca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c8bf2f7c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c8bf2f7c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c8bf2f7c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c8bf2f7c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c8bf2f7ca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c8bf2f7c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c8bf2f7ca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c8bf2f7ca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e943c3ff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e943c3ff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c8bf2f7c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c8bf2f7c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e943c3ff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e943c3ff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e943c3ff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e943c3ff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e943c3ff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e943c3ff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3 - </a:t>
            </a:r>
            <a:endParaRPr/>
          </a:p>
          <a:p>
            <a:pPr indent="0" lvl="0" marL="0" rtl="0" algn="l">
              <a:spcBef>
                <a:spcPts val="0"/>
              </a:spcBef>
              <a:spcAft>
                <a:spcPts val="0"/>
              </a:spcAft>
              <a:buNone/>
            </a:pPr>
            <a:r>
              <a:rPr lang="en"/>
              <a:t>Dining Philosophers Problem</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Authors: Gabriella Garcia, Xiana Lara, Antonio Maldonado, Phillip Powell</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idx="1" type="body"/>
          </p:nvPr>
        </p:nvSpPr>
        <p:spPr>
          <a:xfrm>
            <a:off x="729450" y="2078875"/>
            <a:ext cx="7688700" cy="1127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“placeChopstick” function uses the mutex semaphore and checks to see if the philosopher’s state is “thinking”. If so, the philosopher will place their chopsticks down and it will print to the terminal that n-philosopher is thinking. </a:t>
            </a:r>
            <a:endParaRPr/>
          </a:p>
          <a:p>
            <a:pPr indent="0" lvl="0" marL="0" rtl="0" algn="l">
              <a:spcBef>
                <a:spcPts val="1600"/>
              </a:spcBef>
              <a:spcAft>
                <a:spcPts val="1600"/>
              </a:spcAft>
              <a:buNone/>
            </a:pPr>
            <a:r>
              <a:t/>
            </a:r>
            <a:endParaRPr/>
          </a:p>
        </p:txBody>
      </p:sp>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 Functions </a:t>
            </a:r>
            <a:r>
              <a:rPr lang="en" sz="1500"/>
              <a:t>(cntd.)</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 Functions </a:t>
            </a:r>
            <a:r>
              <a:rPr lang="en" sz="1500"/>
              <a:t>(cntd.)</a:t>
            </a:r>
            <a:endParaRPr sz="1500"/>
          </a:p>
        </p:txBody>
      </p:sp>
      <p:pic>
        <p:nvPicPr>
          <p:cNvPr id="148" name="Google Shape;148;p23"/>
          <p:cNvPicPr preferRelativeResize="0"/>
          <p:nvPr/>
        </p:nvPicPr>
        <p:blipFill>
          <a:blip r:embed="rId3">
            <a:alphaModFix/>
          </a:blip>
          <a:stretch>
            <a:fillRect/>
          </a:stretch>
        </p:blipFill>
        <p:spPr>
          <a:xfrm>
            <a:off x="152400" y="2006250"/>
            <a:ext cx="8839199" cy="1427448"/>
          </a:xfrm>
          <a:prstGeom prst="rect">
            <a:avLst/>
          </a:prstGeom>
          <a:noFill/>
          <a:ln cap="flat" cmpd="sng" w="9525">
            <a:solidFill>
              <a:srgbClr val="B7B7B7"/>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idx="1" type="body"/>
          </p:nvPr>
        </p:nvSpPr>
        <p:spPr>
          <a:xfrm>
            <a:off x="729450" y="2078875"/>
            <a:ext cx="7688700" cy="1355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“philosopher” function is simple but depends on each method prior. It is used exclusively for each thread. It involves setting a pointer equal to the pointer value passed, and sending that to both the “takeChopsticks” and “placeChopsticks” functions. There is a sleep between each to ensure there’s no overlap with the threading process. </a:t>
            </a:r>
            <a:endParaRPr/>
          </a:p>
          <a:p>
            <a:pPr indent="0" lvl="0" marL="0" rtl="0" algn="l">
              <a:spcBef>
                <a:spcPts val="1600"/>
              </a:spcBef>
              <a:spcAft>
                <a:spcPts val="1600"/>
              </a:spcAft>
              <a:buNone/>
            </a:pPr>
            <a:r>
              <a:t/>
            </a:r>
            <a:endParaRPr/>
          </a:p>
        </p:txBody>
      </p:sp>
      <p:sp>
        <p:nvSpPr>
          <p:cNvPr id="154" name="Google Shape;154;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 Functions </a:t>
            </a:r>
            <a:r>
              <a:rPr lang="en" sz="1500"/>
              <a:t>(cntd.)</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 Functions </a:t>
            </a:r>
            <a:r>
              <a:rPr lang="en" sz="1500"/>
              <a:t>(cntd.)</a:t>
            </a:r>
            <a:endParaRPr sz="1500"/>
          </a:p>
        </p:txBody>
      </p:sp>
      <p:pic>
        <p:nvPicPr>
          <p:cNvPr id="160" name="Google Shape;160;p25"/>
          <p:cNvPicPr preferRelativeResize="0"/>
          <p:nvPr/>
        </p:nvPicPr>
        <p:blipFill>
          <a:blip r:embed="rId3">
            <a:alphaModFix/>
          </a:blip>
          <a:stretch>
            <a:fillRect/>
          </a:stretch>
        </p:blipFill>
        <p:spPr>
          <a:xfrm>
            <a:off x="729450" y="1960650"/>
            <a:ext cx="7505874" cy="2127075"/>
          </a:xfrm>
          <a:prstGeom prst="rect">
            <a:avLst/>
          </a:prstGeom>
          <a:noFill/>
          <a:ln cap="flat" cmpd="sng" w="9525">
            <a:solidFill>
              <a:srgbClr val="B7B7B7"/>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idx="1" type="body"/>
          </p:nvPr>
        </p:nvSpPr>
        <p:spPr>
          <a:xfrm>
            <a:off x="729450" y="2078875"/>
            <a:ext cx="7688700" cy="891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“main” function initializes the semaphores used and their respective threads. Using a for loop, the threads are created based on the x-amount of philosophers. </a:t>
            </a:r>
            <a:endParaRPr/>
          </a:p>
          <a:p>
            <a:pPr indent="0" lvl="0" marL="0" rtl="0" algn="l">
              <a:spcBef>
                <a:spcPts val="1600"/>
              </a:spcBef>
              <a:spcAft>
                <a:spcPts val="1600"/>
              </a:spcAft>
              <a:buNone/>
            </a:pPr>
            <a:r>
              <a:t/>
            </a:r>
            <a:endParaRPr/>
          </a:p>
        </p:txBody>
      </p:sp>
      <p:sp>
        <p:nvSpPr>
          <p:cNvPr id="166" name="Google Shape;166;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 Functions </a:t>
            </a:r>
            <a:r>
              <a:rPr lang="en" sz="1500"/>
              <a:t>(cntd.)</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 Functions </a:t>
            </a:r>
            <a:r>
              <a:rPr lang="en" sz="1500"/>
              <a:t>(cntd.)</a:t>
            </a:r>
            <a:endParaRPr sz="1500"/>
          </a:p>
        </p:txBody>
      </p:sp>
      <p:pic>
        <p:nvPicPr>
          <p:cNvPr id="172" name="Google Shape;172;p27"/>
          <p:cNvPicPr preferRelativeResize="0"/>
          <p:nvPr/>
        </p:nvPicPr>
        <p:blipFill>
          <a:blip r:embed="rId3">
            <a:alphaModFix/>
          </a:blip>
          <a:stretch>
            <a:fillRect/>
          </a:stretch>
        </p:blipFill>
        <p:spPr>
          <a:xfrm>
            <a:off x="729450" y="1922675"/>
            <a:ext cx="5027117" cy="2984851"/>
          </a:xfrm>
          <a:prstGeom prst="rect">
            <a:avLst/>
          </a:prstGeom>
          <a:noFill/>
          <a:ln cap="flat" cmpd="sng" w="9525">
            <a:solidFill>
              <a:srgbClr val="B7B7B7"/>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p:txBody>
      </p:sp>
      <p:sp>
        <p:nvSpPr>
          <p:cNvPr id="178" name="Google Shape;178;p28"/>
          <p:cNvSpPr txBox="1"/>
          <p:nvPr>
            <p:ph idx="2" type="body"/>
          </p:nvPr>
        </p:nvSpPr>
        <p:spPr>
          <a:xfrm>
            <a:off x="5239950" y="1853850"/>
            <a:ext cx="3589800" cy="8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not all of the output, but encapsulates most of it  </a:t>
            </a:r>
            <a:endParaRPr/>
          </a:p>
        </p:txBody>
      </p:sp>
      <p:pic>
        <p:nvPicPr>
          <p:cNvPr id="179" name="Google Shape;179;p28"/>
          <p:cNvPicPr preferRelativeResize="0"/>
          <p:nvPr/>
        </p:nvPicPr>
        <p:blipFill>
          <a:blip r:embed="rId3">
            <a:alphaModFix/>
          </a:blip>
          <a:stretch>
            <a:fillRect/>
          </a:stretch>
        </p:blipFill>
        <p:spPr>
          <a:xfrm>
            <a:off x="729450" y="1853850"/>
            <a:ext cx="4124325" cy="2943225"/>
          </a:xfrm>
          <a:prstGeom prst="rect">
            <a:avLst/>
          </a:prstGeom>
          <a:noFill/>
          <a:ln cap="flat" cmpd="sng" w="9525">
            <a:solidFill>
              <a:srgbClr val="B7B7B7"/>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t>
            </a:r>
            <a:endParaRPr/>
          </a:p>
        </p:txBody>
      </p:sp>
      <p:sp>
        <p:nvSpPr>
          <p:cNvPr id="185" name="Google Shape;185;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Dining Philosophers Problem showcases the limitations and issues with resource allocation when there is less resources than processes. To create a solution for this problem we used a function to delay the time between processes. The delay allows the philosopher to finish eating and place down the chopsticks so that others can use it. Using this delay prevents cases of deadlock which would eventually crash a system. Semaphores were used to protect the critical sections that involve resource allocation, deallocation, and consumption. In conclusion, our team has learned the importance of deadlock prevention, because deadlocks can potentially crash a system or prevent processes from functioning, which sometimes can be a critical process needed.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Project discusses the Dining Philosophers Problem. The problem is, there are x amount of philosophers and x-1 amount of chopsticks. This problem shows the natural problems that occur in resource allocation when there are fewer resources than processes that require the resource. Our program shows philosophers thinking, hungry, picking up chopsticks, and eating. We used semaphores in our project to protect critical sections during resource allocation. To help us allocate our resources we have methods for eating, taking a pair of chopsticks, putting the chopsticks down, and the philosophers.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9" name="Google Shape;99;p15"/>
          <p:cNvSpPr txBox="1"/>
          <p:nvPr>
            <p:ph idx="1" type="body"/>
          </p:nvPr>
        </p:nvSpPr>
        <p:spPr>
          <a:xfrm>
            <a:off x="729450" y="1926925"/>
            <a:ext cx="5432100" cy="254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Dining Philosophers problem was the fifth project proposed to us by Dr. Wang. The problem is that there are x-amount of philosophers and x-1 amount of chopsticks. To solve this, we needed to figure out how to allocate resources when there isn’t enough of them, in this case, the chopsticks. We must look out for deadlocks while allocating our program, because it could cause our program to crash. We learned that delays were very useful in preventing deadlocks, and that semaphores are great for protecting critical sections while allocating, dellocating and consuming resources.</a:t>
            </a:r>
            <a:endParaRPr/>
          </a:p>
        </p:txBody>
      </p:sp>
      <p:pic>
        <p:nvPicPr>
          <p:cNvPr id="100" name="Google Shape;100;p15"/>
          <p:cNvPicPr preferRelativeResize="0"/>
          <p:nvPr/>
        </p:nvPicPr>
        <p:blipFill>
          <a:blip r:embed="rId3">
            <a:alphaModFix/>
          </a:blip>
          <a:stretch>
            <a:fillRect/>
          </a:stretch>
        </p:blipFill>
        <p:spPr>
          <a:xfrm>
            <a:off x="6564299" y="2890325"/>
            <a:ext cx="1853850" cy="1584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 Variables </a:t>
            </a:r>
            <a:endParaRPr/>
          </a:p>
        </p:txBody>
      </p:sp>
      <p:sp>
        <p:nvSpPr>
          <p:cNvPr id="106" name="Google Shape;106;p16"/>
          <p:cNvSpPr txBox="1"/>
          <p:nvPr>
            <p:ph idx="1" type="body"/>
          </p:nvPr>
        </p:nvSpPr>
        <p:spPr>
          <a:xfrm>
            <a:off x="687750" y="2071275"/>
            <a:ext cx="7772100" cy="169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experiment utilizes five global variables:</a:t>
            </a:r>
            <a:endParaRPr/>
          </a:p>
          <a:p>
            <a:pPr indent="-311150" lvl="0" marL="457200" rtl="0" algn="l">
              <a:spcBef>
                <a:spcPts val="1600"/>
              </a:spcBef>
              <a:spcAft>
                <a:spcPts val="0"/>
              </a:spcAft>
              <a:buSzPts val="1300"/>
              <a:buChar char="●"/>
            </a:pPr>
            <a:r>
              <a:rPr lang="en"/>
              <a:t>Three statuses of each philosopher: Eating, Thinking, and Hungry. </a:t>
            </a:r>
            <a:endParaRPr/>
          </a:p>
          <a:p>
            <a:pPr indent="-311150" lvl="0" marL="457200" rtl="0" algn="l">
              <a:spcBef>
                <a:spcPts val="0"/>
              </a:spcBef>
              <a:spcAft>
                <a:spcPts val="0"/>
              </a:spcAft>
              <a:buSzPts val="1300"/>
              <a:buChar char="●"/>
            </a:pPr>
            <a:r>
              <a:rPr lang="en"/>
              <a:t>A semaphore, Mutex, to protect the critical section.</a:t>
            </a:r>
            <a:endParaRPr/>
          </a:p>
          <a:p>
            <a:pPr indent="-311150" lvl="0" marL="457200" rtl="0" algn="l">
              <a:spcBef>
                <a:spcPts val="0"/>
              </a:spcBef>
              <a:spcAft>
                <a:spcPts val="0"/>
              </a:spcAft>
              <a:buSzPts val="1300"/>
              <a:buChar char="●"/>
            </a:pPr>
            <a:r>
              <a:rPr lang="en"/>
              <a:t>A semaphore array to control the status of the philosophers.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7"/>
          <p:cNvPicPr preferRelativeResize="0"/>
          <p:nvPr/>
        </p:nvPicPr>
        <p:blipFill>
          <a:blip r:embed="rId3">
            <a:alphaModFix/>
          </a:blip>
          <a:stretch>
            <a:fillRect/>
          </a:stretch>
        </p:blipFill>
        <p:spPr>
          <a:xfrm>
            <a:off x="729450" y="2070325"/>
            <a:ext cx="6321025" cy="2080150"/>
          </a:xfrm>
          <a:prstGeom prst="rect">
            <a:avLst/>
          </a:prstGeom>
          <a:noFill/>
          <a:ln cap="flat" cmpd="sng" w="9525">
            <a:solidFill>
              <a:srgbClr val="B7B7B7"/>
            </a:solidFill>
            <a:prstDash val="solid"/>
            <a:round/>
            <a:headEnd len="sm" w="sm" type="none"/>
            <a:tailEnd len="sm" w="sm" type="none"/>
          </a:ln>
        </p:spPr>
      </p:pic>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 Variables </a:t>
            </a:r>
            <a:r>
              <a:rPr lang="en" sz="1500"/>
              <a:t>(cntd.)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 Functions</a:t>
            </a:r>
            <a:endParaRPr/>
          </a:p>
        </p:txBody>
      </p:sp>
      <p:sp>
        <p:nvSpPr>
          <p:cNvPr id="118" name="Google Shape;118;p18"/>
          <p:cNvSpPr txBox="1"/>
          <p:nvPr>
            <p:ph idx="1" type="body"/>
          </p:nvPr>
        </p:nvSpPr>
        <p:spPr>
          <a:xfrm>
            <a:off x="729450" y="2078875"/>
            <a:ext cx="7688700" cy="1598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a:t>
            </a:r>
            <a:r>
              <a:rPr lang="en"/>
              <a:t>“eating” function checks if the status of x-philosopher is starving and both chopsticks on both sides of the philosopher are not being used. After this </a:t>
            </a:r>
            <a:r>
              <a:rPr lang="en"/>
              <a:t>condition </a:t>
            </a:r>
            <a:r>
              <a:rPr lang="en"/>
              <a:t>check, the function </a:t>
            </a:r>
            <a:r>
              <a:rPr lang="en"/>
              <a:t>will chang</a:t>
            </a:r>
            <a:r>
              <a:rPr lang="en"/>
              <a:t>e the state of x-philosopher to eating, and sleep for 2 seconds. </a:t>
            </a:r>
            <a:r>
              <a:rPr lang="en"/>
              <a:t>A print statement to the terminal will display which philosopher has taken the chopsticks and begun eating. Then the semaphore that is responsible for the philosopher will be unlocked.</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 Functions </a:t>
            </a:r>
            <a:r>
              <a:rPr lang="en" sz="1500"/>
              <a:t>(cntd.)</a:t>
            </a:r>
            <a:endParaRPr sz="1500"/>
          </a:p>
        </p:txBody>
      </p:sp>
      <p:pic>
        <p:nvPicPr>
          <p:cNvPr id="124" name="Google Shape;124;p19"/>
          <p:cNvPicPr preferRelativeResize="0"/>
          <p:nvPr/>
        </p:nvPicPr>
        <p:blipFill>
          <a:blip r:embed="rId3">
            <a:alphaModFix/>
          </a:blip>
          <a:stretch>
            <a:fillRect/>
          </a:stretch>
        </p:blipFill>
        <p:spPr>
          <a:xfrm>
            <a:off x="152400" y="2006250"/>
            <a:ext cx="8839201" cy="1482766"/>
          </a:xfrm>
          <a:prstGeom prst="rect">
            <a:avLst/>
          </a:prstGeom>
          <a:noFill/>
          <a:ln cap="flat" cmpd="sng" w="9525">
            <a:solidFill>
              <a:srgbClr val="B7B7B7"/>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 Functions </a:t>
            </a:r>
            <a:r>
              <a:rPr lang="en" sz="1500"/>
              <a:t>(cntd.)</a:t>
            </a:r>
            <a:endParaRPr sz="1500"/>
          </a:p>
        </p:txBody>
      </p:sp>
      <p:sp>
        <p:nvSpPr>
          <p:cNvPr id="130" name="Google Shape;130;p20"/>
          <p:cNvSpPr txBox="1"/>
          <p:nvPr>
            <p:ph idx="1" type="body"/>
          </p:nvPr>
        </p:nvSpPr>
        <p:spPr>
          <a:xfrm>
            <a:off x="729450" y="2078875"/>
            <a:ext cx="7688700" cy="1416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“takeChopsticks” function uses a semaphore to protect the critical section by utilizing a mutex. First we call sem_wait on the mutex, which is a lock for the semaphore. Then we check to see if the state of x-philosopher is starving using the “eat” function above, passing the n-philosopher’s index to the function. Afterwards we close the critical section and lock the semaphore array.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 Functions </a:t>
            </a:r>
            <a:r>
              <a:rPr lang="en" sz="1500"/>
              <a:t>(cntd.)</a:t>
            </a:r>
            <a:endParaRPr sz="1500"/>
          </a:p>
        </p:txBody>
      </p:sp>
      <p:pic>
        <p:nvPicPr>
          <p:cNvPr id="136" name="Google Shape;136;p21"/>
          <p:cNvPicPr preferRelativeResize="0"/>
          <p:nvPr/>
        </p:nvPicPr>
        <p:blipFill>
          <a:blip r:embed="rId3">
            <a:alphaModFix/>
          </a:blip>
          <a:stretch>
            <a:fillRect/>
          </a:stretch>
        </p:blipFill>
        <p:spPr>
          <a:xfrm>
            <a:off x="1048100" y="1960650"/>
            <a:ext cx="7047800" cy="2141975"/>
          </a:xfrm>
          <a:prstGeom prst="rect">
            <a:avLst/>
          </a:prstGeom>
          <a:noFill/>
          <a:ln cap="flat" cmpd="sng" w="9525">
            <a:solidFill>
              <a:srgbClr val="B7B7B7"/>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