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535" r:id="rId2"/>
    <p:sldId id="537" r:id="rId3"/>
    <p:sldId id="538" r:id="rId4"/>
    <p:sldId id="536" r:id="rId5"/>
    <p:sldId id="539" r:id="rId6"/>
    <p:sldId id="540" r:id="rId7"/>
    <p:sldId id="542" r:id="rId8"/>
    <p:sldId id="541" r:id="rId9"/>
    <p:sldId id="543" r:id="rId10"/>
    <p:sldId id="534" r:id="rId1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36"/>
    <p:restoredTop sz="94710"/>
  </p:normalViewPr>
  <p:slideViewPr>
    <p:cSldViewPr snapToGrid="0">
      <p:cViewPr varScale="1">
        <p:scale>
          <a:sx n="82" d="100"/>
          <a:sy n="82" d="100"/>
        </p:scale>
        <p:origin x="898" y="5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129CEB9-86FD-4944-8264-53CBEECBC0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5DBC855-5598-D345-9982-586B9C1EFD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2C58DCB-ED31-6148-9D1E-8B3D1E1C416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51E833D-33B8-3C49-8C13-91CFEE408FC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F0793D8A-32F1-41F8-BF78-D6CCCE494E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E184A14-6192-AF41-8321-F07F11F52C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6A2BD39-7780-F442-AD12-55146B19EE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B418C47-AD5D-48EC-B0BB-0463B9A164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E8AE7D4-6CEB-B24E-B319-8161186E4D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811CE2D-17B3-8C4C-A446-1F803E6359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A174F63-992D-A441-B917-166E26EFC3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AAE0D982-D658-4B9D-9638-D298C21E31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83569DA-956E-4603-922C-28E3554E3003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B09120B-E485-4212-B542-F99F3B97E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C49B0F1-36D3-47E8-A096-C25419D8B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FDE40E64-B68D-48D6-B1D5-9D56D636F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54EA217E-CA76-404D-BA6D-71F3DD785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93E430EE-E538-4C16-9DE6-703E5456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590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4F420AE0-9A05-4560-8042-E7B52C06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4973C46F-871D-4674-818A-633F26F61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09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6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281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593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259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738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87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87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3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32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45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8239D628-95B5-4960-8344-AAFF07D8C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C24D1060-DA91-4E6C-B936-8638DD694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21ED82B-0E34-4F44-B455-FF03669BA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018D55B-BC6B-6E46-B2C4-C8D5C29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584CA2C3-E047-44E2-8628-30025016B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zh-CN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C492B73E-E9B1-9941-AFD2-A6E038C7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1516031-20AD-A242-96E3-C09C10299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13220956-EC6C-4BC8-A8BF-B10E1B077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5.</a:t>
            </a:r>
            <a:fld id="{1C849444-50AF-4FE0-B0E0-EA29C522E95C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7F28ED41-6D87-4CD1-A0B9-B4EB1B6E3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©2013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976F008F-723E-4F65-9E16-FF3F3F338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590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046DFE4-D679-404F-8421-A959629A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1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53D365B5-57B1-4F1A-B118-0D9AE55F8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A6C5-B860-EE40-A271-5E13B0BC7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233488"/>
            <a:ext cx="8707437" cy="453072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Header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#include &lt;</a:t>
            </a:r>
            <a:r>
              <a:rPr lang="en-US" dirty="0" err="1">
                <a:solidFill>
                  <a:srgbClr val="0070C0"/>
                </a:solidFill>
              </a:rPr>
              <a:t>stdio.h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#include &lt;sys/</a:t>
            </a:r>
            <a:r>
              <a:rPr lang="en-US" dirty="0" err="1">
                <a:solidFill>
                  <a:srgbClr val="0070C0"/>
                </a:solidFill>
              </a:rPr>
              <a:t>types.h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#include &lt;sys/</a:t>
            </a:r>
            <a:r>
              <a:rPr lang="en-US" dirty="0" err="1">
                <a:solidFill>
                  <a:srgbClr val="0070C0"/>
                </a:solidFill>
              </a:rPr>
              <a:t>ipc.h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#include &lt;sys/</a:t>
            </a:r>
            <a:r>
              <a:rPr lang="en-US" dirty="0" err="1">
                <a:solidFill>
                  <a:srgbClr val="0070C0"/>
                </a:solidFill>
              </a:rPr>
              <a:t>shm.h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#include &lt;</a:t>
            </a:r>
            <a:r>
              <a:rPr lang="en-US" dirty="0" err="1">
                <a:solidFill>
                  <a:srgbClr val="0070C0"/>
                </a:solidFill>
              </a:rPr>
              <a:t>stdlib.h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#include &lt;</a:t>
            </a:r>
            <a:r>
              <a:rPr lang="en-US" dirty="0" err="1">
                <a:solidFill>
                  <a:srgbClr val="0070C0"/>
                </a:solidFill>
              </a:rPr>
              <a:t>unistd.h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#include &lt;</a:t>
            </a:r>
            <a:r>
              <a:rPr lang="en-US" dirty="0" err="1">
                <a:solidFill>
                  <a:srgbClr val="0070C0"/>
                </a:solidFill>
              </a:rPr>
              <a:t>errno.h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>
              <a:defRPr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/* key number */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#define SHMKEY ((</a:t>
            </a:r>
            <a:r>
              <a:rPr lang="en-US" dirty="0" err="1">
                <a:solidFill>
                  <a:srgbClr val="0070C0"/>
                </a:solidFill>
              </a:rPr>
              <a:t>key_t</a:t>
            </a:r>
            <a:r>
              <a:rPr lang="en-US" dirty="0">
                <a:solidFill>
                  <a:srgbClr val="0070C0"/>
                </a:solidFill>
              </a:rPr>
              <a:t>) 1497)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9725F316-4E2C-4684-A7D8-D8A62ACD2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59394" name="Content Placeholder 3">
            <a:extLst>
              <a:ext uri="{FF2B5EF4-FFF2-40B4-BE49-F238E27FC236}">
                <a16:creationId xmlns:a16="http://schemas.microsoft.com/office/drawing/2014/main" id="{0D93A2E6-EAD9-4045-86ED-3FA4AF5313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175" y="1084263"/>
            <a:ext cx="5197475" cy="33940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E6B1F82B-9F69-4340-A366-DE8437231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9BB283D6-E89B-49AD-9EF2-F4683712C0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8613" y="1233488"/>
            <a:ext cx="8707437" cy="4530725"/>
          </a:xfrm>
        </p:spPr>
        <p:txBody>
          <a:bodyPr/>
          <a:lstStyle/>
          <a:p>
            <a:r>
              <a:rPr lang="en-US" altLang="en-US" sz="2400"/>
              <a:t>Unix uses this key for identifying shared memory segments.</a:t>
            </a:r>
            <a:endParaRPr lang="en-US" altLang="en-US"/>
          </a:p>
          <a:p>
            <a:pPr lvl="1"/>
            <a:r>
              <a:rPr lang="en-US" altLang="en-US" sz="2000"/>
              <a:t>A key is a value of type key_t. </a:t>
            </a:r>
          </a:p>
          <a:p>
            <a:pPr lvl="1"/>
            <a:r>
              <a:rPr lang="en-US" altLang="en-US" sz="2000"/>
              <a:t>There are three ways to generate a key: </a:t>
            </a:r>
          </a:p>
          <a:p>
            <a:pPr lvl="2"/>
            <a:r>
              <a:rPr lang="en-US" altLang="en-US" sz="2000"/>
              <a:t>Do it yourself </a:t>
            </a:r>
          </a:p>
          <a:p>
            <a:pPr lvl="2"/>
            <a:r>
              <a:rPr lang="en-US" altLang="en-US" sz="2000"/>
              <a:t>Use function ftok()</a:t>
            </a:r>
          </a:p>
          <a:p>
            <a:pPr lvl="2"/>
            <a:r>
              <a:rPr lang="en-US" altLang="en-US" sz="2000"/>
              <a:t>Ask the system to provide a private key.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EFD0B43B-A1EB-4844-8999-1AAA2D942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541F1926-4668-4AA8-B66E-53B0094A1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Do it yourself: </a:t>
            </a:r>
          </a:p>
          <a:p>
            <a:pPr lvl="1"/>
            <a:r>
              <a:rPr lang="en-US" altLang="en-US">
                <a:solidFill>
                  <a:srgbClr val="0070C0"/>
                </a:solidFill>
              </a:rPr>
              <a:t>#define SHMKEY ((key_t) 1497)</a:t>
            </a:r>
            <a:endParaRPr lang="en-US" altLang="en-US" sz="2400">
              <a:solidFill>
                <a:srgbClr val="0070C0"/>
              </a:solidFill>
            </a:endParaRPr>
          </a:p>
          <a:p>
            <a:r>
              <a:rPr lang="en-US" altLang="en-US" sz="2000"/>
              <a:t>Use ftok() to generate one for you: </a:t>
            </a:r>
          </a:p>
          <a:p>
            <a:pPr lvl="1"/>
            <a:r>
              <a:rPr lang="en-US" altLang="en-US" sz="2000">
                <a:solidFill>
                  <a:srgbClr val="0070C0"/>
                </a:solidFill>
              </a:rPr>
              <a:t>key_t = ftok(char *path, int ID); </a:t>
            </a:r>
          </a:p>
          <a:p>
            <a:pPr lvl="1"/>
            <a:r>
              <a:rPr lang="en-US" altLang="en-US" sz="2000"/>
              <a:t>path is a path name (e.g., “./”) </a:t>
            </a:r>
          </a:p>
          <a:p>
            <a:pPr lvl="1"/>
            <a:r>
              <a:rPr lang="en-US" altLang="en-US" sz="2000"/>
              <a:t>ID is an integer (e.g., ‘a’) </a:t>
            </a:r>
          </a:p>
          <a:p>
            <a:pPr lvl="1"/>
            <a:r>
              <a:rPr lang="en-US" altLang="en-US" sz="2000"/>
              <a:t>Function ftok() returns a key of type key_t: Key = ftok(“./”, ‘x’);</a:t>
            </a:r>
          </a:p>
          <a:p>
            <a:r>
              <a:rPr lang="en-US" altLang="en-US" sz="2000"/>
              <a:t> Keys are global entities. If other processes know your key, they can access your shared memory.</a:t>
            </a:r>
          </a:p>
          <a:p>
            <a:r>
              <a:rPr lang="en-US" altLang="en-US" sz="2000"/>
              <a:t>Ask the system to provide a private key using IPC_PRIVATE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474149E8-FAD9-4F7B-B70E-A1CA0131F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EBCA-56EC-1F41-9BBE-6B17B0F1B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2538"/>
            <a:ext cx="8229600" cy="453072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shared memory</a:t>
            </a:r>
          </a:p>
          <a:p>
            <a:pPr marL="400050" lvl="1" indent="0">
              <a:buFont typeface="Monotype Sorts" pitchFamily="-84" charset="2"/>
              <a:buNone/>
              <a:defRPr/>
            </a:pPr>
            <a:r>
              <a:rPr lang="en-US" dirty="0" err="1">
                <a:solidFill>
                  <a:srgbClr val="0070C0"/>
                </a:solidFill>
              </a:rPr>
              <a:t>typedef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struct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400050" lvl="1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value;</a:t>
            </a:r>
          </a:p>
          <a:p>
            <a:pPr marL="400050" lvl="1" indent="0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} </a:t>
            </a:r>
            <a:r>
              <a:rPr lang="en-US" dirty="0" err="1">
                <a:solidFill>
                  <a:srgbClr val="0070C0"/>
                </a:solidFill>
              </a:rPr>
              <a:t>shared_mem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lvl="1">
              <a:defRPr/>
            </a:pP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Font typeface="Monotype Sorts" pitchFamily="-84" charset="2"/>
              <a:buNone/>
              <a:defRPr/>
            </a:pPr>
            <a:r>
              <a:rPr lang="en-US" dirty="0" err="1">
                <a:solidFill>
                  <a:srgbClr val="0070C0"/>
                </a:solidFill>
              </a:rPr>
              <a:t>shared_mem</a:t>
            </a:r>
            <a:r>
              <a:rPr lang="en-US" dirty="0">
                <a:solidFill>
                  <a:srgbClr val="0070C0"/>
                </a:solidFill>
              </a:rPr>
              <a:t> *total;</a:t>
            </a:r>
          </a:p>
          <a:p>
            <a:pPr marL="400050" lvl="1" indent="0">
              <a:buFont typeface="Monotype Sorts" pitchFamily="-84" charset="2"/>
              <a:buNone/>
              <a:defRPr/>
            </a:pPr>
            <a:endParaRPr lang="en-US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dirty="0"/>
              <a:t>process1 increases the value of shared variable "total“  * by some number</a:t>
            </a:r>
          </a:p>
          <a:p>
            <a:pPr>
              <a:defRPr/>
            </a:pPr>
            <a:r>
              <a:rPr lang="en-US" dirty="0"/>
              <a:t>process2</a:t>
            </a:r>
          </a:p>
          <a:p>
            <a:pPr>
              <a:defRPr/>
            </a:pPr>
            <a:r>
              <a:rPr lang="en-US" dirty="0"/>
              <a:t>process3</a:t>
            </a:r>
          </a:p>
          <a:p>
            <a:pPr>
              <a:defRPr/>
            </a:pPr>
            <a:r>
              <a:rPr lang="en-US" dirty="0"/>
              <a:t>process4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0DE951F3-5C8A-4EE1-BBC5-F21425DAF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F6FC-B0ED-954F-90A3-4C736C58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2538"/>
            <a:ext cx="8229600" cy="453072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Main function</a:t>
            </a:r>
          </a:p>
          <a:p>
            <a:pPr marL="400050" lvl="1" indent="0">
              <a:buFont typeface="Monotype Sorts" pitchFamily="-84" charset="2"/>
              <a:buNone/>
              <a:defRPr/>
            </a:pPr>
            <a:r>
              <a:rPr lang="en-US" sz="1600" dirty="0" err="1">
                <a:solidFill>
                  <a:srgbClr val="0070C0"/>
                </a:solidFill>
              </a:rPr>
              <a:t>int</a:t>
            </a:r>
            <a:r>
              <a:rPr lang="en-US" sz="1600" dirty="0">
                <a:solidFill>
                  <a:srgbClr val="0070C0"/>
                </a:solidFill>
              </a:rPr>
              <a:t>   </a:t>
            </a:r>
            <a:r>
              <a:rPr lang="en-US" sz="1600" dirty="0" err="1">
                <a:solidFill>
                  <a:srgbClr val="0070C0"/>
                </a:solidFill>
              </a:rPr>
              <a:t>shmid</a:t>
            </a:r>
            <a:r>
              <a:rPr lang="en-US" sz="1600" dirty="0">
                <a:solidFill>
                  <a:srgbClr val="0070C0"/>
                </a:solidFill>
              </a:rPr>
              <a:t>, pid1,pid2, pid3,pid4, </a:t>
            </a:r>
            <a:r>
              <a:rPr lang="en-US" sz="1600" dirty="0" err="1">
                <a:solidFill>
                  <a:srgbClr val="0070C0"/>
                </a:solidFill>
              </a:rPr>
              <a:t>ID,status</a:t>
            </a:r>
            <a:r>
              <a:rPr lang="en-US" sz="1600" dirty="0">
                <a:solidFill>
                  <a:srgbClr val="0070C0"/>
                </a:solidFill>
              </a:rPr>
              <a:t>;</a:t>
            </a:r>
          </a:p>
          <a:p>
            <a:pPr marL="400050" lvl="1" indent="0">
              <a:buFont typeface="Monotype Sorts" pitchFamily="-84" charset="2"/>
              <a:buNone/>
              <a:defRPr/>
            </a:pPr>
            <a:r>
              <a:rPr lang="en-US" sz="1600" dirty="0">
                <a:solidFill>
                  <a:srgbClr val="0070C0"/>
                </a:solidFill>
              </a:rPr>
              <a:t>char *</a:t>
            </a:r>
            <a:r>
              <a:rPr lang="en-US" sz="1600" dirty="0" err="1">
                <a:solidFill>
                  <a:srgbClr val="0070C0"/>
                </a:solidFill>
              </a:rPr>
              <a:t>shmadd</a:t>
            </a:r>
            <a:r>
              <a:rPr lang="en-US" sz="1600" dirty="0">
                <a:solidFill>
                  <a:srgbClr val="0070C0"/>
                </a:solidFill>
              </a:rPr>
              <a:t>;</a:t>
            </a:r>
          </a:p>
          <a:p>
            <a:pPr marL="400050" lvl="1" indent="0">
              <a:buFont typeface="Monotype Sorts" pitchFamily="-84" charset="2"/>
              <a:buNone/>
              <a:defRPr/>
            </a:pPr>
            <a:r>
              <a:rPr lang="en-US" sz="1600" dirty="0" err="1">
                <a:solidFill>
                  <a:srgbClr val="0070C0"/>
                </a:solidFill>
              </a:rPr>
              <a:t>shmadd</a:t>
            </a:r>
            <a:r>
              <a:rPr lang="en-US" sz="1600" dirty="0">
                <a:solidFill>
                  <a:srgbClr val="0070C0"/>
                </a:solidFill>
              </a:rPr>
              <a:t> = (char *) 0;</a:t>
            </a:r>
          </a:p>
          <a:p>
            <a:pPr>
              <a:defRPr/>
            </a:pPr>
            <a:r>
              <a:rPr lang="en-US" sz="2400" dirty="0"/>
              <a:t>/* Create and connect to a shared memory segment*/</a:t>
            </a:r>
          </a:p>
          <a:p>
            <a:pPr marL="400050" lvl="1" indent="0">
              <a:buFont typeface="Monotype Sorts" pitchFamily="-84" charset="2"/>
              <a:buNone/>
              <a:defRPr/>
            </a:pPr>
            <a:r>
              <a:rPr lang="en-US" sz="24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if ((</a:t>
            </a:r>
            <a:r>
              <a:rPr lang="en-US" sz="1600" dirty="0" err="1">
                <a:solidFill>
                  <a:srgbClr val="0070C0"/>
                </a:solidFill>
              </a:rPr>
              <a:t>shmid</a:t>
            </a:r>
            <a:r>
              <a:rPr lang="en-US" sz="1600" dirty="0">
                <a:solidFill>
                  <a:srgbClr val="0070C0"/>
                </a:solidFill>
              </a:rPr>
              <a:t> = </a:t>
            </a:r>
            <a:r>
              <a:rPr lang="en-US" sz="1600" dirty="0" err="1">
                <a:solidFill>
                  <a:srgbClr val="0070C0"/>
                </a:solidFill>
              </a:rPr>
              <a:t>shmget</a:t>
            </a:r>
            <a:r>
              <a:rPr lang="en-US" sz="1600" dirty="0">
                <a:solidFill>
                  <a:srgbClr val="0070C0"/>
                </a:solidFill>
              </a:rPr>
              <a:t> (SHMKEY, </a:t>
            </a:r>
            <a:r>
              <a:rPr lang="en-US" sz="1600" dirty="0" err="1">
                <a:solidFill>
                  <a:srgbClr val="0070C0"/>
                </a:solidFill>
              </a:rPr>
              <a:t>sizeof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int</a:t>
            </a:r>
            <a:r>
              <a:rPr lang="en-US" sz="1600" dirty="0">
                <a:solidFill>
                  <a:srgbClr val="0070C0"/>
                </a:solidFill>
              </a:rPr>
              <a:t>), IPC_CREAT | 0666)) &lt; 0)</a:t>
            </a:r>
          </a:p>
          <a:p>
            <a:pPr marL="400050" lvl="1" indent="0">
              <a:buFont typeface="Monotype Sorts" pitchFamily="-84" charset="2"/>
              <a:buNone/>
              <a:defRPr/>
            </a:pPr>
            <a:r>
              <a:rPr lang="en-US" sz="1600" dirty="0">
                <a:solidFill>
                  <a:srgbClr val="0070C0"/>
                </a:solidFill>
              </a:rPr>
              <a:t>    {</a:t>
            </a:r>
          </a:p>
          <a:p>
            <a:pPr marL="400050" lvl="1" indent="0">
              <a:buFont typeface="Monotype Sorts" pitchFamily="-84" charset="2"/>
              <a:buNone/>
              <a:defRPr/>
            </a:pPr>
            <a:r>
              <a:rPr lang="en-US" sz="1600" dirty="0">
                <a:solidFill>
                  <a:srgbClr val="0070C0"/>
                </a:solidFill>
              </a:rPr>
              <a:t>     </a:t>
            </a:r>
            <a:r>
              <a:rPr lang="en-US" sz="1600" dirty="0" err="1">
                <a:solidFill>
                  <a:srgbClr val="0070C0"/>
                </a:solidFill>
              </a:rPr>
              <a:t>perror</a:t>
            </a:r>
            <a:r>
              <a:rPr lang="en-US" sz="1600" dirty="0">
                <a:solidFill>
                  <a:srgbClr val="0070C0"/>
                </a:solidFill>
              </a:rPr>
              <a:t> ("</a:t>
            </a:r>
            <a:r>
              <a:rPr lang="en-US" sz="1600" dirty="0" err="1">
                <a:solidFill>
                  <a:srgbClr val="0070C0"/>
                </a:solidFill>
              </a:rPr>
              <a:t>shmget</a:t>
            </a:r>
            <a:r>
              <a:rPr lang="en-US" sz="1600" dirty="0">
                <a:solidFill>
                  <a:srgbClr val="0070C0"/>
                </a:solidFill>
              </a:rPr>
              <a:t>");</a:t>
            </a:r>
          </a:p>
          <a:p>
            <a:pPr marL="400050" lvl="1" indent="0">
              <a:buFont typeface="Monotype Sorts" pitchFamily="-84" charset="2"/>
              <a:buNone/>
              <a:defRPr/>
            </a:pPr>
            <a:r>
              <a:rPr lang="en-US" sz="1600" dirty="0">
                <a:solidFill>
                  <a:srgbClr val="0070C0"/>
                </a:solidFill>
              </a:rPr>
              <a:t>      exit (1);     }</a:t>
            </a:r>
          </a:p>
          <a:p>
            <a:pPr marL="400050" lvl="1" indent="0">
              <a:buFont typeface="Monotype Sorts" pitchFamily="-84" charset="2"/>
              <a:buNone/>
              <a:defRPr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if ((total = (</a:t>
            </a:r>
            <a:r>
              <a:rPr lang="en-US" sz="1600" dirty="0" err="1">
                <a:solidFill>
                  <a:srgbClr val="0070C0"/>
                </a:solidFill>
              </a:rPr>
              <a:t>shared_mem</a:t>
            </a:r>
            <a:r>
              <a:rPr lang="en-US" sz="1600" dirty="0">
                <a:solidFill>
                  <a:srgbClr val="0070C0"/>
                </a:solidFill>
              </a:rPr>
              <a:t> *) </a:t>
            </a:r>
            <a:r>
              <a:rPr lang="en-US" sz="1600" dirty="0" err="1">
                <a:solidFill>
                  <a:srgbClr val="0070C0"/>
                </a:solidFill>
              </a:rPr>
              <a:t>shmat</a:t>
            </a:r>
            <a:r>
              <a:rPr lang="en-US" sz="1600" dirty="0">
                <a:solidFill>
                  <a:srgbClr val="0070C0"/>
                </a:solidFill>
              </a:rPr>
              <a:t> (</a:t>
            </a:r>
            <a:r>
              <a:rPr lang="en-US" sz="1600" dirty="0" err="1">
                <a:solidFill>
                  <a:srgbClr val="0070C0"/>
                </a:solidFill>
              </a:rPr>
              <a:t>shmid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shmadd</a:t>
            </a:r>
            <a:r>
              <a:rPr lang="en-US" sz="1600" dirty="0">
                <a:solidFill>
                  <a:srgbClr val="0070C0"/>
                </a:solidFill>
              </a:rPr>
              <a:t>, 0)) == (</a:t>
            </a:r>
            <a:r>
              <a:rPr lang="en-US" sz="1600" dirty="0" err="1">
                <a:solidFill>
                  <a:srgbClr val="0070C0"/>
                </a:solidFill>
              </a:rPr>
              <a:t>shared_mem</a:t>
            </a:r>
            <a:r>
              <a:rPr lang="en-US" sz="1600" dirty="0">
                <a:solidFill>
                  <a:srgbClr val="0070C0"/>
                </a:solidFill>
              </a:rPr>
              <a:t> *) -1) {</a:t>
            </a:r>
          </a:p>
          <a:p>
            <a:pPr marL="457200" lvl="1" indent="0">
              <a:buFont typeface="Monotype Sorts" pitchFamily="-84" charset="2"/>
              <a:buNone/>
              <a:defRPr/>
            </a:pPr>
            <a:r>
              <a:rPr lang="en-US" sz="1600" dirty="0">
                <a:solidFill>
                  <a:srgbClr val="0070C0"/>
                </a:solidFill>
              </a:rPr>
              <a:t>      </a:t>
            </a:r>
            <a:r>
              <a:rPr lang="en-US" sz="1600" dirty="0" err="1">
                <a:solidFill>
                  <a:srgbClr val="0070C0"/>
                </a:solidFill>
              </a:rPr>
              <a:t>perror</a:t>
            </a:r>
            <a:r>
              <a:rPr lang="en-US" sz="1600" dirty="0">
                <a:solidFill>
                  <a:srgbClr val="0070C0"/>
                </a:solidFill>
              </a:rPr>
              <a:t> ("</a:t>
            </a:r>
            <a:r>
              <a:rPr lang="en-US" sz="1600" dirty="0" err="1">
                <a:solidFill>
                  <a:srgbClr val="0070C0"/>
                </a:solidFill>
              </a:rPr>
              <a:t>shmat</a:t>
            </a:r>
            <a:r>
              <a:rPr lang="en-US" sz="1600" dirty="0">
                <a:solidFill>
                  <a:srgbClr val="0070C0"/>
                </a:solidFill>
              </a:rPr>
              <a:t>");</a:t>
            </a:r>
          </a:p>
          <a:p>
            <a:pPr marL="457200" lvl="1" indent="0">
              <a:buFont typeface="Monotype Sorts" pitchFamily="-84" charset="2"/>
              <a:buNone/>
              <a:defRPr/>
            </a:pPr>
            <a:r>
              <a:rPr lang="en-US" sz="1600" dirty="0">
                <a:solidFill>
                  <a:srgbClr val="0070C0"/>
                </a:solidFill>
              </a:rPr>
              <a:t>      exit (0);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dirty="0"/>
              <a:t>Use </a:t>
            </a:r>
            <a:r>
              <a:rPr lang="en-US" dirty="0" err="1">
                <a:solidFill>
                  <a:srgbClr val="0070C0"/>
                </a:solidFill>
              </a:rPr>
              <a:t>shmget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to request a shared memory: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B8992E04-9FD0-4D7B-8B60-D38310B94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7104-EA3E-BF4C-9236-1738A382F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52538"/>
            <a:ext cx="8229600" cy="453072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Initialize shared memory to 0 </a:t>
            </a:r>
            <a:endParaRPr lang="en-US" sz="2400" dirty="0">
              <a:solidFill>
                <a:srgbClr val="0070C0"/>
              </a:solidFill>
            </a:endParaRPr>
          </a:p>
          <a:p>
            <a:pPr marL="400050" lvl="1" indent="0">
              <a:buFont typeface="Monotype Sorts" pitchFamily="-84" charset="2"/>
              <a:buNone/>
              <a:defRPr/>
            </a:pPr>
            <a:r>
              <a:rPr lang="en-US" sz="2400" dirty="0">
                <a:solidFill>
                  <a:srgbClr val="0070C0"/>
                </a:solidFill>
              </a:rPr>
              <a:t>total-&gt;value = 0;</a:t>
            </a:r>
          </a:p>
          <a:p>
            <a:pPr>
              <a:defRPr/>
            </a:pPr>
            <a:r>
              <a:rPr lang="en-US" sz="2400" dirty="0"/>
              <a:t>Create processes</a:t>
            </a:r>
          </a:p>
          <a:p>
            <a:pPr marL="400050" lvl="1" indent="0">
              <a:buFont typeface="Monotype Sorts" pitchFamily="-84" charset="2"/>
              <a:buNone/>
              <a:defRPr/>
            </a:pPr>
            <a:r>
              <a:rPr lang="en-US" sz="2400" dirty="0">
                <a:solidFill>
                  <a:srgbClr val="0070C0"/>
                </a:solidFill>
              </a:rPr>
              <a:t>if ((pid1 = fork()) == 0)</a:t>
            </a:r>
          </a:p>
          <a:p>
            <a:pPr marL="400050" lvl="1" indent="0">
              <a:buFont typeface="Monotype Sorts" pitchFamily="-84" charset="2"/>
              <a:buNone/>
              <a:defRPr/>
            </a:pPr>
            <a:r>
              <a:rPr lang="en-US" sz="2400" dirty="0">
                <a:solidFill>
                  <a:srgbClr val="0070C0"/>
                </a:solidFill>
              </a:rPr>
              <a:t>    process1();</a:t>
            </a:r>
          </a:p>
          <a:p>
            <a:pPr lvl="1">
              <a:defRPr/>
            </a:pPr>
            <a:r>
              <a:rPr lang="en-US" sz="2400" dirty="0"/>
              <a:t>Create additional processes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A1FB14E3-0A12-4DC3-BBB1-20E20DAC6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1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A7AC8126-EA51-453E-9FB4-B43E34963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0400" y="1252538"/>
            <a:ext cx="8229600" cy="4530725"/>
          </a:xfrm>
        </p:spPr>
        <p:txBody>
          <a:bodyPr/>
          <a:lstStyle/>
          <a:p>
            <a:r>
              <a:rPr lang="en-US" altLang="en-US" sz="2400"/>
              <a:t>Parent wait for child processes to finish and print ID of each child. Three ways:</a:t>
            </a:r>
          </a:p>
          <a:p>
            <a:pPr lvl="1"/>
            <a:r>
              <a:rPr lang="en-US" altLang="en-US" sz="2400">
                <a:solidFill>
                  <a:srgbClr val="0070C0"/>
                </a:solidFill>
              </a:rPr>
              <a:t>wait(&amp;status)</a:t>
            </a:r>
          </a:p>
          <a:p>
            <a:pPr lvl="1"/>
            <a:r>
              <a:rPr lang="en-US" altLang="en-US" sz="2400">
                <a:solidFill>
                  <a:srgbClr val="0070C0"/>
                </a:solidFill>
              </a:rPr>
              <a:t>wait(NULL)</a:t>
            </a:r>
          </a:p>
          <a:p>
            <a:pPr lvl="1"/>
            <a:r>
              <a:rPr lang="en-US" altLang="en-US" sz="2400">
                <a:solidFill>
                  <a:srgbClr val="0070C0"/>
                </a:solidFill>
              </a:rPr>
              <a:t>waitpid(pid1, NULL, 0);</a:t>
            </a:r>
            <a:r>
              <a:rPr lang="en-US" altLang="en-US" sz="2400"/>
              <a:t> </a:t>
            </a:r>
          </a:p>
          <a:p>
            <a:pPr lvl="1"/>
            <a:r>
              <a:rPr lang="en-US" altLang="en-US" sz="2400">
                <a:solidFill>
                  <a:srgbClr val="0070C0"/>
                </a:solidFill>
              </a:rPr>
              <a:t>printf("Child %d pid has just exited.\n", pid1);</a:t>
            </a:r>
          </a:p>
          <a:p>
            <a:pPr lvl="1"/>
            <a:endParaRPr lang="en-US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0689CB44-9E5A-4796-B878-64753FC37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1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5EBB1EC5-C384-4D6B-98B3-694933EFB7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0400" y="1252538"/>
            <a:ext cx="8229600" cy="4530725"/>
          </a:xfrm>
        </p:spPr>
        <p:txBody>
          <a:bodyPr/>
          <a:lstStyle/>
          <a:p>
            <a:r>
              <a:rPr lang="en-US" altLang="en-US" sz="2400"/>
              <a:t>To detach a shared memory, use </a:t>
            </a:r>
            <a:r>
              <a:rPr lang="en-US" altLang="en-US" sz="2400">
                <a:solidFill>
                  <a:srgbClr val="0070C0"/>
                </a:solidFill>
              </a:rPr>
              <a:t>shmdt(total)</a:t>
            </a:r>
            <a:r>
              <a:rPr lang="en-US" altLang="en-US" sz="2400"/>
              <a:t>; </a:t>
            </a:r>
          </a:p>
          <a:p>
            <a:pPr lvl="1"/>
            <a:r>
              <a:rPr lang="en-US" altLang="en-US" sz="2400">
                <a:solidFill>
                  <a:srgbClr val="0070C0"/>
                </a:solidFill>
              </a:rPr>
              <a:t> total</a:t>
            </a:r>
            <a:r>
              <a:rPr lang="en-US" altLang="en-US" sz="2400"/>
              <a:t> is the pointer returned by </a:t>
            </a:r>
            <a:r>
              <a:rPr lang="en-US" altLang="en-US" sz="2400">
                <a:solidFill>
                  <a:srgbClr val="0070C0"/>
                </a:solidFill>
              </a:rPr>
              <a:t>shmat()</a:t>
            </a:r>
          </a:p>
          <a:p>
            <a:pPr lvl="1"/>
            <a:r>
              <a:rPr lang="en-US" altLang="en-US">
                <a:solidFill>
                  <a:srgbClr val="0070C0"/>
                </a:solidFill>
              </a:rPr>
              <a:t>if (shmdt(total) == -1)    {</a:t>
            </a:r>
          </a:p>
          <a:p>
            <a:pPr lvl="1"/>
            <a:r>
              <a:rPr lang="en-US" altLang="en-US">
                <a:solidFill>
                  <a:srgbClr val="0070C0"/>
                </a:solidFill>
              </a:rPr>
              <a:t>      perror ("shmdt");</a:t>
            </a:r>
          </a:p>
          <a:p>
            <a:pPr lvl="1"/>
            <a:r>
              <a:rPr lang="en-US" altLang="en-US">
                <a:solidFill>
                  <a:srgbClr val="0070C0"/>
                </a:solidFill>
              </a:rPr>
              <a:t>      exit (-1);</a:t>
            </a:r>
          </a:p>
          <a:p>
            <a:pPr lvl="1"/>
            <a:r>
              <a:rPr lang="en-US" altLang="en-US">
                <a:solidFill>
                  <a:srgbClr val="0070C0"/>
                </a:solidFill>
              </a:rPr>
              <a:t>    }</a:t>
            </a:r>
          </a:p>
          <a:p>
            <a:r>
              <a:rPr lang="en-US" altLang="en-US" sz="2400"/>
              <a:t>To remove a shared memory, use </a:t>
            </a:r>
            <a:r>
              <a:rPr lang="en-US" altLang="en-US" sz="2400">
                <a:solidFill>
                  <a:srgbClr val="0070C0"/>
                </a:solidFill>
              </a:rPr>
              <a:t>shmctl(shmid, IPC_RMID, NULL); </a:t>
            </a:r>
          </a:p>
          <a:p>
            <a:pPr lvl="1"/>
            <a:r>
              <a:rPr lang="en-US" altLang="en-US" sz="2400">
                <a:solidFill>
                  <a:srgbClr val="0070C0"/>
                </a:solidFill>
              </a:rPr>
              <a:t>shmid</a:t>
            </a:r>
            <a:r>
              <a:rPr lang="en-US" altLang="en-US" sz="2400"/>
              <a:t> is the shared memory ID returned by </a:t>
            </a:r>
            <a:r>
              <a:rPr lang="en-US" altLang="en-US" sz="2400">
                <a:solidFill>
                  <a:srgbClr val="0070C0"/>
                </a:solidFill>
              </a:rPr>
              <a:t>shmget(). </a:t>
            </a:r>
          </a:p>
          <a:p>
            <a:r>
              <a:rPr lang="en-US" altLang="en-US" sz="2400"/>
              <a:t>After a shared memory is removed, it no longer exists.</a:t>
            </a:r>
            <a:endParaRPr lang="en-US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65F9FD12-F863-4E48-9CB6-69132FA80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D953B183-BD5D-4D2F-95F5-4D00FE9C57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you did not remove your shared memory segments (e.g., program crashes before the execution of </a:t>
            </a:r>
            <a:r>
              <a:rPr lang="en-US" altLang="en-US">
                <a:solidFill>
                  <a:srgbClr val="0070C0"/>
                </a:solidFill>
              </a:rPr>
              <a:t>shmctl()</a:t>
            </a:r>
            <a:r>
              <a:rPr lang="en-US" altLang="en-US"/>
              <a:t>), they will be in the system forever. This will degrade the system performance. </a:t>
            </a:r>
          </a:p>
          <a:p>
            <a:r>
              <a:rPr lang="en-US" altLang="en-US"/>
              <a:t>Use the </a:t>
            </a:r>
            <a:r>
              <a:rPr lang="en-US" altLang="en-US">
                <a:solidFill>
                  <a:srgbClr val="0070C0"/>
                </a:solidFill>
              </a:rPr>
              <a:t>ipcs</a:t>
            </a:r>
            <a:r>
              <a:rPr lang="en-US" altLang="en-US"/>
              <a:t> command to check if you have shared memory segments left in the system. </a:t>
            </a:r>
          </a:p>
          <a:p>
            <a:r>
              <a:rPr lang="en-US" altLang="en-US"/>
              <a:t>Use the </a:t>
            </a:r>
            <a:r>
              <a:rPr lang="en-US" altLang="en-US">
                <a:solidFill>
                  <a:srgbClr val="0070C0"/>
                </a:solidFill>
              </a:rPr>
              <a:t>ipcrm</a:t>
            </a:r>
            <a:r>
              <a:rPr lang="en-US" altLang="en-US"/>
              <a:t> command to remove your shared memory segments.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12920</TotalTime>
  <Words>621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Monotype Sorts</vt:lpstr>
      <vt:lpstr>Arial</vt:lpstr>
      <vt:lpstr>Helvetica</vt:lpstr>
      <vt:lpstr>Times New Roman</vt:lpstr>
      <vt:lpstr>Verdana</vt:lpstr>
      <vt:lpstr>Webdings</vt:lpstr>
      <vt:lpstr>os-8</vt:lpstr>
      <vt:lpstr>Project 1</vt:lpstr>
      <vt:lpstr>Key</vt:lpstr>
      <vt:lpstr>Key</vt:lpstr>
      <vt:lpstr>Project 1</vt:lpstr>
      <vt:lpstr>Project 1</vt:lpstr>
      <vt:lpstr>Project 1</vt:lpstr>
      <vt:lpstr>Project 1</vt:lpstr>
      <vt:lpstr>Project 1</vt:lpstr>
      <vt:lpstr>Notes</vt:lpstr>
      <vt:lpstr>Example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WANG TAO</cp:lastModifiedBy>
  <cp:revision>256</cp:revision>
  <cp:lastPrinted>2013-09-18T17:45:18Z</cp:lastPrinted>
  <dcterms:created xsi:type="dcterms:W3CDTF">2011-01-13T23:43:38Z</dcterms:created>
  <dcterms:modified xsi:type="dcterms:W3CDTF">2020-09-17T08:56:58Z</dcterms:modified>
</cp:coreProperties>
</file>