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652" r:id="rId2"/>
    <p:sldMasterId id="2147483653"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36" y="-1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58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58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58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58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58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58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58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58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2194451" marR="0" lvl="1" indent="-10050" algn="l" rtl="0">
              <a:spcBef>
                <a:spcPts val="0"/>
              </a:spcBef>
              <a:buNone/>
              <a:defRPr sz="8600" b="0" i="0" u="none" strike="noStrike" cap="none">
                <a:solidFill>
                  <a:schemeClr val="dk1"/>
                </a:solidFill>
                <a:latin typeface="Calibri"/>
                <a:ea typeface="Calibri"/>
                <a:cs typeface="Calibri"/>
                <a:sym typeface="Calibri"/>
              </a:defRPr>
            </a:lvl2pPr>
            <a:lvl3pPr marL="4388900" marR="0" lvl="2" indent="-7399" algn="l" rtl="0">
              <a:spcBef>
                <a:spcPts val="0"/>
              </a:spcBef>
              <a:buNone/>
              <a:defRPr sz="8600" b="0" i="0" u="none" strike="noStrike" cap="none">
                <a:solidFill>
                  <a:schemeClr val="dk1"/>
                </a:solidFill>
                <a:latin typeface="Calibri"/>
                <a:ea typeface="Calibri"/>
                <a:cs typeface="Calibri"/>
                <a:sym typeface="Calibri"/>
              </a:defRPr>
            </a:lvl3pPr>
            <a:lvl4pPr marL="6583351" marR="0" lvl="3" indent="-4750" algn="l" rtl="0">
              <a:spcBef>
                <a:spcPts val="0"/>
              </a:spcBef>
              <a:buNone/>
              <a:defRPr sz="8600" b="0" i="0" u="none" strike="noStrike" cap="none">
                <a:solidFill>
                  <a:schemeClr val="dk1"/>
                </a:solidFill>
                <a:latin typeface="Calibri"/>
                <a:ea typeface="Calibri"/>
                <a:cs typeface="Calibri"/>
                <a:sym typeface="Calibri"/>
              </a:defRPr>
            </a:lvl4pPr>
            <a:lvl5pPr marL="8777801" marR="0" lvl="4" indent="-2100" algn="l" rtl="0">
              <a:spcBef>
                <a:spcPts val="0"/>
              </a:spcBef>
              <a:buNone/>
              <a:defRPr sz="8600" b="0" i="0" u="none" strike="noStrike" cap="none">
                <a:solidFill>
                  <a:schemeClr val="dk1"/>
                </a:solidFill>
                <a:latin typeface="Calibri"/>
                <a:ea typeface="Calibri"/>
                <a:cs typeface="Calibri"/>
                <a:sym typeface="Calibri"/>
              </a:defRPr>
            </a:lvl5pPr>
            <a:lvl6pPr marL="10972252" marR="0" lvl="5" indent="-12151" algn="l" rtl="0">
              <a:spcBef>
                <a:spcPts val="0"/>
              </a:spcBef>
              <a:buNone/>
              <a:defRPr sz="8600" b="0" i="0" u="none" strike="noStrike" cap="none">
                <a:solidFill>
                  <a:schemeClr val="dk1"/>
                </a:solidFill>
                <a:latin typeface="Calibri"/>
                <a:ea typeface="Calibri"/>
                <a:cs typeface="Calibri"/>
                <a:sym typeface="Calibri"/>
              </a:defRPr>
            </a:lvl6pPr>
            <a:lvl7pPr marL="13166703" marR="0" lvl="6" indent="-9503" algn="l" rtl="0">
              <a:spcBef>
                <a:spcPts val="0"/>
              </a:spcBef>
              <a:buNone/>
              <a:defRPr sz="8600" b="0" i="0" u="none" strike="noStrike" cap="none">
                <a:solidFill>
                  <a:schemeClr val="dk1"/>
                </a:solidFill>
                <a:latin typeface="Calibri"/>
                <a:ea typeface="Calibri"/>
                <a:cs typeface="Calibri"/>
                <a:sym typeface="Calibri"/>
              </a:defRPr>
            </a:lvl7pPr>
            <a:lvl8pPr marL="15361152" marR="0" lvl="7" indent="-6852" algn="l" rtl="0">
              <a:spcBef>
                <a:spcPts val="0"/>
              </a:spcBef>
              <a:buNone/>
              <a:defRPr sz="8600" b="0" i="0" u="none" strike="noStrike" cap="none">
                <a:solidFill>
                  <a:schemeClr val="dk1"/>
                </a:solidFill>
                <a:latin typeface="Calibri"/>
                <a:ea typeface="Calibri"/>
                <a:cs typeface="Calibri"/>
                <a:sym typeface="Calibri"/>
              </a:defRPr>
            </a:lvl8pPr>
            <a:lvl9pPr marL="17555604" marR="0" lvl="8" indent="-4204" algn="l" rtl="0">
              <a:spcBef>
                <a:spcPts val="0"/>
              </a:spcBef>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03448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5800" b="0" i="0" u="none" strike="noStrike" cap="none" dirty="0">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056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tandard 4 columns">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904187" y="6378480"/>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922341" y="5548748"/>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922338" y="14212512"/>
            <a:ext cx="10050461"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11587164" y="6378480"/>
            <a:ext cx="1004887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body" idx="5"/>
          </p:nvPr>
        </p:nvSpPr>
        <p:spPr>
          <a:xfrm>
            <a:off x="11587165" y="5548748"/>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body" idx="6"/>
          </p:nvPr>
        </p:nvSpPr>
        <p:spPr>
          <a:xfrm>
            <a:off x="22258339" y="6378480"/>
            <a:ext cx="1004887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body" idx="7"/>
          </p:nvPr>
        </p:nvSpPr>
        <p:spPr>
          <a:xfrm>
            <a:off x="22250400" y="5548748"/>
            <a:ext cx="10058399"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8"/>
          </p:nvPr>
        </p:nvSpPr>
        <p:spPr>
          <a:xfrm>
            <a:off x="32914028" y="5548748"/>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9"/>
          </p:nvPr>
        </p:nvSpPr>
        <p:spPr>
          <a:xfrm>
            <a:off x="32914028" y="6378480"/>
            <a:ext cx="1004701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3"/>
          </p:nvPr>
        </p:nvSpPr>
        <p:spPr>
          <a:xfrm>
            <a:off x="32914028" y="1427273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body" idx="14"/>
          </p:nvPr>
        </p:nvSpPr>
        <p:spPr>
          <a:xfrm>
            <a:off x="32914028" y="15011401"/>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15"/>
          </p:nvPr>
        </p:nvSpPr>
        <p:spPr>
          <a:xfrm>
            <a:off x="32914028" y="25679401"/>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16"/>
          </p:nvPr>
        </p:nvSpPr>
        <p:spPr>
          <a:xfrm>
            <a:off x="32914028" y="26433446"/>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7"/>
          </p:nvPr>
        </p:nvSpPr>
        <p:spPr>
          <a:xfrm>
            <a:off x="904187" y="14951551"/>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tandard 3 columns">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904186" y="6295353"/>
            <a:ext cx="13591276"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922337" y="5431994"/>
            <a:ext cx="13573126"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3"/>
          </p:nvPr>
        </p:nvSpPr>
        <p:spPr>
          <a:xfrm>
            <a:off x="922337" y="18240478"/>
            <a:ext cx="1359286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body" idx="4"/>
          </p:nvPr>
        </p:nvSpPr>
        <p:spPr>
          <a:xfrm>
            <a:off x="942079" y="17409229"/>
            <a:ext cx="1357312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5"/>
          </p:nvPr>
        </p:nvSpPr>
        <p:spPr>
          <a:xfrm>
            <a:off x="15154276" y="21595082"/>
            <a:ext cx="1357153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body" idx="6"/>
          </p:nvPr>
        </p:nvSpPr>
        <p:spPr>
          <a:xfrm>
            <a:off x="15154276" y="20739662"/>
            <a:ext cx="1357153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7"/>
          </p:nvPr>
        </p:nvSpPr>
        <p:spPr>
          <a:xfrm>
            <a:off x="15162215" y="6295353"/>
            <a:ext cx="13571534"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body" idx="8"/>
          </p:nvPr>
        </p:nvSpPr>
        <p:spPr>
          <a:xfrm>
            <a:off x="15154276" y="5431994"/>
            <a:ext cx="13579474"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9"/>
          </p:nvPr>
        </p:nvSpPr>
        <p:spPr>
          <a:xfrm>
            <a:off x="29395740" y="5431994"/>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13"/>
          </p:nvPr>
        </p:nvSpPr>
        <p:spPr>
          <a:xfrm>
            <a:off x="29395740" y="6295353"/>
            <a:ext cx="13576028"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14"/>
          </p:nvPr>
        </p:nvSpPr>
        <p:spPr>
          <a:xfrm>
            <a:off x="29395740" y="17377121"/>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body" idx="15"/>
          </p:nvPr>
        </p:nvSpPr>
        <p:spPr>
          <a:xfrm>
            <a:off x="29390709" y="18157350"/>
            <a:ext cx="13581061"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body" idx="16"/>
          </p:nvPr>
        </p:nvSpPr>
        <p:spPr>
          <a:xfrm>
            <a:off x="29395740" y="25845656"/>
            <a:ext cx="13576028"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body" idx="17"/>
          </p:nvPr>
        </p:nvSpPr>
        <p:spPr>
          <a:xfrm>
            <a:off x="29395740" y="26625887"/>
            <a:ext cx="13581061" cy="861752"/>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3" name="Shape 93"/>
          <p:cNvSpPr txBox="1"/>
          <p:nvPr/>
        </p:nvSpPr>
        <p:spPr>
          <a:xfrm>
            <a:off x="14272590" y="9899374"/>
            <a:ext cx="4134678" cy="477053"/>
          </a:xfrm>
          <a:prstGeom prst="rect">
            <a:avLst/>
          </a:prstGeom>
          <a:noFill/>
          <a:ln>
            <a:noFill/>
          </a:ln>
        </p:spPr>
        <p:txBody>
          <a:bodyPr lIns="91425" tIns="45700" rIns="91425" bIns="45700" anchor="t" anchorCtr="0">
            <a:noAutofit/>
          </a:bodyPr>
          <a:lstStyle/>
          <a:p>
            <a:pPr marL="0" marR="0" lvl="0" indent="0" algn="l" rtl="0">
              <a:spcBef>
                <a:spcPts val="0"/>
              </a:spcBef>
              <a:buNone/>
            </a:pPr>
            <a:endParaRPr sz="2500">
              <a:solidFill>
                <a:srgbClr val="1F3864"/>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Wide center column">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904187" y="6212225"/>
            <a:ext cx="10056813"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1" name="Shape 131"/>
          <p:cNvSpPr txBox="1">
            <a:spLocks noGrp="1"/>
          </p:cNvSpPr>
          <p:nvPr>
            <p:ph type="body" idx="2"/>
          </p:nvPr>
        </p:nvSpPr>
        <p:spPr>
          <a:xfrm>
            <a:off x="922341" y="5348867"/>
            <a:ext cx="10048875"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2" name="Shape 132"/>
          <p:cNvSpPr txBox="1">
            <a:spLocks noGrp="1"/>
          </p:cNvSpPr>
          <p:nvPr>
            <p:ph type="body" idx="3"/>
          </p:nvPr>
        </p:nvSpPr>
        <p:spPr>
          <a:xfrm>
            <a:off x="902598" y="15043762"/>
            <a:ext cx="10058399"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body" idx="4"/>
          </p:nvPr>
        </p:nvSpPr>
        <p:spPr>
          <a:xfrm>
            <a:off x="922338" y="14212512"/>
            <a:ext cx="10050461"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body" idx="5"/>
          </p:nvPr>
        </p:nvSpPr>
        <p:spPr>
          <a:xfrm>
            <a:off x="11587163" y="6204287"/>
            <a:ext cx="2072004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body" idx="6"/>
          </p:nvPr>
        </p:nvSpPr>
        <p:spPr>
          <a:xfrm>
            <a:off x="11587164" y="5348867"/>
            <a:ext cx="20720050"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6" name="Shape 136"/>
          <p:cNvSpPr txBox="1">
            <a:spLocks noGrp="1"/>
          </p:cNvSpPr>
          <p:nvPr>
            <p:ph type="body" idx="7"/>
          </p:nvPr>
        </p:nvSpPr>
        <p:spPr>
          <a:xfrm>
            <a:off x="11587164" y="21896537"/>
            <a:ext cx="20720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7" name="Shape 137"/>
          <p:cNvSpPr txBox="1">
            <a:spLocks noGrp="1"/>
          </p:cNvSpPr>
          <p:nvPr>
            <p:ph type="body" idx="8"/>
          </p:nvPr>
        </p:nvSpPr>
        <p:spPr>
          <a:xfrm>
            <a:off x="11587161" y="21074745"/>
            <a:ext cx="20720050"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8" name="Shape 138"/>
          <p:cNvSpPr txBox="1">
            <a:spLocks noGrp="1"/>
          </p:cNvSpPr>
          <p:nvPr>
            <p:ph type="body" idx="9"/>
          </p:nvPr>
        </p:nvSpPr>
        <p:spPr>
          <a:xfrm>
            <a:off x="32905537" y="534886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body" idx="13"/>
          </p:nvPr>
        </p:nvSpPr>
        <p:spPr>
          <a:xfrm>
            <a:off x="32905537" y="6212225"/>
            <a:ext cx="10047017"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body" idx="14"/>
          </p:nvPr>
        </p:nvSpPr>
        <p:spPr>
          <a:xfrm>
            <a:off x="32905537" y="14272737"/>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body" idx="15"/>
          </p:nvPr>
        </p:nvSpPr>
        <p:spPr>
          <a:xfrm>
            <a:off x="32905537" y="15011401"/>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2" name="Shape 142"/>
          <p:cNvSpPr txBox="1">
            <a:spLocks noGrp="1"/>
          </p:cNvSpPr>
          <p:nvPr>
            <p:ph type="body" idx="16"/>
          </p:nvPr>
        </p:nvSpPr>
        <p:spPr>
          <a:xfrm>
            <a:off x="32905537" y="25669876"/>
            <a:ext cx="10047017" cy="754045"/>
          </a:xfrm>
          <a:prstGeom prst="rect">
            <a:avLst/>
          </a:prstGeom>
          <a:noFill/>
          <a:ln>
            <a:noFill/>
          </a:ln>
        </p:spPr>
        <p:txBody>
          <a:bodyPr lIns="91425" tIns="91425" rIns="91425" bIns="91425" anchor="ctr" anchorCtr="0"/>
          <a:lstStyle>
            <a:lvl1pPr marL="0" marR="0" lvl="0" indent="0" algn="ctr" rtl="0">
              <a:spcBef>
                <a:spcPts val="740"/>
              </a:spcBef>
              <a:buClr>
                <a:srgbClr val="1F3864"/>
              </a:buClr>
              <a:buFont typeface="Arial"/>
              <a:buNone/>
              <a:defRPr sz="3700" b="1" i="0" u="sng" strike="noStrike" cap="none">
                <a:solidFill>
                  <a:srgbClr val="1F3864"/>
                </a:solidFill>
                <a:latin typeface="Calibri"/>
                <a:ea typeface="Calibri"/>
                <a:cs typeface="Calibri"/>
                <a:sym typeface="Calibri"/>
              </a:defRPr>
            </a:lvl1pPr>
            <a:lvl2pPr marL="3565982" marR="0" lvl="1" indent="-524331" algn="l" rtl="0">
              <a:spcBef>
                <a:spcPts val="2700"/>
              </a:spcBef>
              <a:buClr>
                <a:schemeClr val="dk1"/>
              </a:buClr>
              <a:buSzPct val="100000"/>
              <a:buFont typeface="Arial"/>
              <a:buChar char="–"/>
              <a:defRPr sz="13500" b="0" i="0" u="none" strike="noStrike" cap="none">
                <a:solidFill>
                  <a:schemeClr val="dk1"/>
                </a:solidFill>
                <a:latin typeface="Calibri"/>
                <a:ea typeface="Calibri"/>
                <a:cs typeface="Calibri"/>
                <a:sym typeface="Calibri"/>
              </a:defRPr>
            </a:lvl2pPr>
            <a:lvl3pPr marL="5486126" marR="0" lvl="2" indent="-368026" algn="l" rtl="0">
              <a:spcBef>
                <a:spcPts val="2320"/>
              </a:spcBef>
              <a:buClr>
                <a:schemeClr val="dk1"/>
              </a:buClr>
              <a:buSzPct val="100000"/>
              <a:buFont typeface="Arial"/>
              <a:buChar char="•"/>
              <a:defRPr sz="11600" b="0" i="0" u="none" strike="noStrike" cap="none">
                <a:solidFill>
                  <a:schemeClr val="dk1"/>
                </a:solidFill>
                <a:latin typeface="Calibri"/>
                <a:ea typeface="Calibri"/>
                <a:cs typeface="Calibri"/>
                <a:sym typeface="Calibri"/>
              </a:defRPr>
            </a:lvl3pPr>
            <a:lvl4pPr marL="7680577" marR="0" lvl="3" indent="-4923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4pPr>
            <a:lvl5pPr marL="9875026" marR="0" lvl="4" indent="-489725"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3" name="Shape 143"/>
          <p:cNvSpPr txBox="1">
            <a:spLocks noGrp="1"/>
          </p:cNvSpPr>
          <p:nvPr>
            <p:ph type="body" idx="17"/>
          </p:nvPr>
        </p:nvSpPr>
        <p:spPr>
          <a:xfrm>
            <a:off x="32905537" y="26436775"/>
            <a:ext cx="10052050" cy="846363"/>
          </a:xfrm>
          <a:prstGeom prst="rect">
            <a:avLst/>
          </a:prstGeom>
          <a:noFill/>
          <a:ln>
            <a:noFill/>
          </a:ln>
        </p:spPr>
        <p:txBody>
          <a:bodyPr lIns="91425" tIns="91425" rIns="91425" bIns="91425" anchor="t" anchorCtr="0"/>
          <a:lstStyle>
            <a:lvl1pPr marL="0" marR="0" lvl="0" indent="0" algn="l" rtl="0">
              <a:spcBef>
                <a:spcPts val="500"/>
              </a:spcBef>
              <a:buClr>
                <a:srgbClr val="1F3864"/>
              </a:buClr>
              <a:buFont typeface="Arial"/>
              <a:buNone/>
              <a:defRPr sz="2500" b="0" i="0" u="none" strike="noStrike" cap="none">
                <a:solidFill>
                  <a:srgbClr val="1F3864"/>
                </a:solidFill>
                <a:latin typeface="Times New Roman"/>
                <a:ea typeface="Times New Roman"/>
                <a:cs typeface="Times New Roman"/>
                <a:sym typeface="Times New Roman"/>
              </a:defRPr>
            </a:lvl1pPr>
            <a:lvl2pPr marL="1485825" marR="0" lvl="1" indent="-425375"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2pPr>
            <a:lvl3pPr marL="2057296" marR="0" lvl="2" indent="-42534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3pPr>
            <a:lvl4pPr marL="2685916" marR="0" lvl="3" indent="-482466"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4pPr>
            <a:lvl5pPr marL="3143093" marR="0" lvl="4" indent="-304643" algn="l" rtl="0">
              <a:spcBef>
                <a:spcPts val="500"/>
              </a:spcBef>
              <a:buClr>
                <a:schemeClr val="dk1"/>
              </a:buClr>
              <a:buSzPct val="100000"/>
              <a:buFont typeface="Arial"/>
              <a:buChar char="»"/>
              <a:defRPr sz="2500" b="0" i="0" u="none" strike="noStrike" cap="none">
                <a:solidFill>
                  <a:schemeClr val="dk1"/>
                </a:solidFill>
                <a:latin typeface="Trebuchet MS"/>
                <a:ea typeface="Trebuchet MS"/>
                <a:cs typeface="Trebuchet MS"/>
                <a:sym typeface="Trebuchet MS"/>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4" name="Shape 144"/>
          <p:cNvSpPr txBox="1">
            <a:spLocks noGrp="1"/>
          </p:cNvSpPr>
          <p:nvPr>
            <p:ph type="body" idx="18"/>
          </p:nvPr>
        </p:nvSpPr>
        <p:spPr>
          <a:xfrm>
            <a:off x="5932592" y="3383946"/>
            <a:ext cx="31998968" cy="1280159"/>
          </a:xfrm>
          <a:prstGeom prst="rect">
            <a:avLst/>
          </a:prstGeom>
          <a:noFill/>
          <a:ln>
            <a:noFill/>
          </a:ln>
        </p:spPr>
        <p:txBody>
          <a:bodyPr lIns="91425" tIns="91425" rIns="91425" bIns="91425" anchor="t" anchorCtr="0"/>
          <a:lstStyle>
            <a:lvl1pPr marL="0" marR="0" lvl="0" indent="0" algn="ctr" rtl="0">
              <a:spcBef>
                <a:spcPts val="1200"/>
              </a:spcBef>
              <a:buClr>
                <a:srgbClr val="1F3864"/>
              </a:buClr>
              <a:buFont typeface="Arial"/>
              <a:buNone/>
              <a:defRPr sz="60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5" name="Shape 145"/>
          <p:cNvSpPr txBox="1">
            <a:spLocks noGrp="1"/>
          </p:cNvSpPr>
          <p:nvPr>
            <p:ph type="body" idx="19"/>
          </p:nvPr>
        </p:nvSpPr>
        <p:spPr>
          <a:xfrm>
            <a:off x="5932592" y="2103786"/>
            <a:ext cx="31998968" cy="1280159"/>
          </a:xfrm>
          <a:prstGeom prst="rect">
            <a:avLst/>
          </a:prstGeom>
          <a:noFill/>
          <a:ln>
            <a:noFill/>
          </a:ln>
        </p:spPr>
        <p:txBody>
          <a:bodyPr lIns="91425" tIns="91425" rIns="91425" bIns="91425" anchor="t" anchorCtr="1"/>
          <a:lstStyle>
            <a:lvl1pPr marL="0" marR="0" lvl="0" indent="0" algn="ctr" rtl="0">
              <a:spcBef>
                <a:spcPts val="1760"/>
              </a:spcBef>
              <a:buClr>
                <a:srgbClr val="1F3864"/>
              </a:buClr>
              <a:buFont typeface="Arial"/>
              <a:buNone/>
              <a:defRPr sz="8800" b="0"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46" name="Shape 146"/>
          <p:cNvSpPr txBox="1">
            <a:spLocks noGrp="1"/>
          </p:cNvSpPr>
          <p:nvPr>
            <p:ph type="body" idx="20"/>
          </p:nvPr>
        </p:nvSpPr>
        <p:spPr>
          <a:xfrm>
            <a:off x="5932592" y="465812"/>
            <a:ext cx="31998968" cy="1637973"/>
          </a:xfrm>
          <a:prstGeom prst="rect">
            <a:avLst/>
          </a:prstGeom>
          <a:noFill/>
          <a:ln>
            <a:noFill/>
          </a:ln>
        </p:spPr>
        <p:txBody>
          <a:bodyPr lIns="91425" tIns="91425" rIns="91425" bIns="91425" anchor="t" anchorCtr="1"/>
          <a:lstStyle>
            <a:lvl1pPr marL="0" marR="0" lvl="0" indent="0" algn="ctr" rtl="0">
              <a:spcBef>
                <a:spcPts val="2300"/>
              </a:spcBef>
              <a:buClr>
                <a:srgbClr val="1F3864"/>
              </a:buClr>
              <a:buFont typeface="Arial"/>
              <a:buNone/>
              <a:defRPr sz="11500" b="1" i="0" u="none" strike="noStrike" cap="none">
                <a:solidFill>
                  <a:srgbClr val="1F3864"/>
                </a:solidFill>
                <a:latin typeface="Calibri"/>
                <a:ea typeface="Calibri"/>
                <a:cs typeface="Calibri"/>
                <a:sym typeface="Calibri"/>
              </a:defRPr>
            </a:lvl1pPr>
            <a:lvl2pPr marL="3565982" marR="0" lvl="1" indent="-1381582"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2pPr>
            <a:lvl3pPr marL="5486126" marR="0" lvl="2" indent="-110462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3pPr>
            <a:lvl4pPr marL="7680577" marR="0" lvl="3" indent="-1101976"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4pPr>
            <a:lvl5pPr marL="9875026" marR="0" lvl="4" indent="-1099325" algn="l" rtl="0">
              <a:spcBef>
                <a:spcPts val="1440"/>
              </a:spcBef>
              <a:buClr>
                <a:schemeClr val="dk1"/>
              </a:buClr>
              <a:buFont typeface="Arial"/>
              <a:buNone/>
              <a:defRPr sz="7200" b="0" i="0" u="none" strike="noStrike" cap="none">
                <a:solidFill>
                  <a:schemeClr val="dk1"/>
                </a:solidFill>
                <a:latin typeface="Calibri"/>
                <a:ea typeface="Calibri"/>
                <a:cs typeface="Calibri"/>
                <a:sym typeface="Calibri"/>
              </a:defRPr>
            </a:lvl5pPr>
            <a:lvl6pPr marL="12069477" marR="0" lvl="5" indent="-49977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6pPr>
            <a:lvl7pPr marL="14263926" marR="0" lvl="6" indent="-49712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7pPr>
            <a:lvl8pPr marL="16458377" marR="0" lvl="7" indent="-494476"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8pPr>
            <a:lvl9pPr marL="18652828" marR="0" lvl="8" indent="-491827" algn="l" rtl="0">
              <a:spcBef>
                <a:spcPts val="1920"/>
              </a:spcBef>
              <a:buClr>
                <a:schemeClr val="dk1"/>
              </a:buClr>
              <a:buSzPct val="1000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rot="10800000">
            <a:off x="0"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1" name="Shape 11"/>
          <p:cNvSpPr/>
          <p:nvPr/>
        </p:nvSpPr>
        <p:spPr>
          <a:xfrm>
            <a:off x="922337" y="5475144"/>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2" name="Shape 12"/>
          <p:cNvSpPr/>
          <p:nvPr/>
        </p:nvSpPr>
        <p:spPr>
          <a:xfrm>
            <a:off x="11587692" y="5475142"/>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3" name="Shape 13"/>
          <p:cNvSpPr/>
          <p:nvPr/>
        </p:nvSpPr>
        <p:spPr>
          <a:xfrm>
            <a:off x="22253045" y="5475142"/>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4" name="Shape 14"/>
          <p:cNvSpPr/>
          <p:nvPr/>
        </p:nvSpPr>
        <p:spPr>
          <a:xfrm>
            <a:off x="32918400" y="5475144"/>
            <a:ext cx="10058399"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5" name="Shape 15"/>
          <p:cNvSpPr/>
          <p:nvPr/>
        </p:nvSpPr>
        <p:spPr>
          <a:xfrm>
            <a:off x="0" y="0"/>
            <a:ext cx="43891199" cy="4800600"/>
          </a:xfrm>
          <a:prstGeom prst="rect">
            <a:avLst/>
          </a:prstGeom>
          <a:noFill/>
          <a:ln>
            <a:noFill/>
          </a:ln>
        </p:spPr>
        <p:txBody>
          <a:bodyPr lIns="91425" tIns="45700" rIns="91425" bIns="45700" anchor="ctr" anchorCtr="0">
            <a:noAutofit/>
          </a:bodyPr>
          <a:lstStyle/>
          <a:p>
            <a:pPr marL="0" marR="0" lvl="0" indent="0" algn="l" rtl="0">
              <a:spcBef>
                <a:spcPts val="0"/>
              </a:spcBef>
              <a:buNone/>
            </a:pPr>
            <a:endParaRPr sz="8600" b="0" i="0" u="none" strike="noStrike" cap="none">
              <a:solidFill>
                <a:schemeClr val="dk1"/>
              </a:solidFill>
              <a:latin typeface="Calibri"/>
              <a:ea typeface="Calibri"/>
              <a:cs typeface="Calibri"/>
              <a:sym typeface="Calibri"/>
            </a:endParaRPr>
          </a:p>
        </p:txBody>
      </p:sp>
      <p:sp>
        <p:nvSpPr>
          <p:cNvPr id="16" name="Shape 16"/>
          <p:cNvSpPr txBox="1"/>
          <p:nvPr/>
        </p:nvSpPr>
        <p:spPr>
          <a:xfrm>
            <a:off x="1567304" y="32390909"/>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i="0" u="none" strike="noStrike" cap="none">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i="0" u="none" strike="noStrike" cap="none">
                <a:solidFill>
                  <a:srgbClr val="BFBFBF"/>
                </a:solidFill>
                <a:latin typeface="Arial"/>
                <a:ea typeface="Arial"/>
                <a:cs typeface="Arial"/>
                <a:sym typeface="Arial"/>
              </a:rPr>
              <a:t>www.PosterPresentations.com</a:t>
            </a:r>
          </a:p>
        </p:txBody>
      </p:sp>
      <p:sp>
        <p:nvSpPr>
          <p:cNvPr id="17" name="Shape 17"/>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18" name="Shape 18"/>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Shape 38"/>
          <p:cNvSpPr/>
          <p:nvPr/>
        </p:nvSpPr>
        <p:spPr>
          <a:xfrm rot="10800000">
            <a:off x="-6417"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sp>
        <p:nvSpPr>
          <p:cNvPr id="39" name="Shape 39"/>
          <p:cNvSpPr txBox="1"/>
          <p:nvPr/>
        </p:nvSpPr>
        <p:spPr>
          <a:xfrm>
            <a:off x="1484176" y="32306271"/>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i="0" u="none" strike="noStrike" cap="none">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i="0" u="none" strike="noStrike" cap="none">
                <a:solidFill>
                  <a:srgbClr val="BFBFBF"/>
                </a:solidFill>
                <a:latin typeface="Arial"/>
                <a:ea typeface="Arial"/>
                <a:cs typeface="Arial"/>
                <a:sym typeface="Arial"/>
              </a:rPr>
              <a:t>www.PosterPresentations.com</a:t>
            </a:r>
          </a:p>
        </p:txBody>
      </p:sp>
      <p:cxnSp>
        <p:nvCxnSpPr>
          <p:cNvPr id="40" name="Shape 40"/>
          <p:cNvCxnSpPr/>
          <p:nvPr/>
        </p:nvCxnSpPr>
        <p:spPr>
          <a:xfrm rot="10800000" flipH="1">
            <a:off x="-13946601" y="11526117"/>
            <a:ext cx="13577436" cy="817"/>
          </a:xfrm>
          <a:prstGeom prst="straightConnector1">
            <a:avLst/>
          </a:prstGeom>
          <a:noFill/>
          <a:ln w="9525" cap="flat" cmpd="sng">
            <a:solidFill>
              <a:srgbClr val="F2F2F2"/>
            </a:solidFill>
            <a:prstDash val="solid"/>
            <a:round/>
            <a:headEnd type="none" w="med" len="med"/>
            <a:tailEnd type="none" w="med" len="med"/>
          </a:ln>
        </p:spPr>
      </p:cxnSp>
      <p:grpSp>
        <p:nvGrpSpPr>
          <p:cNvPr id="41" name="Shape 41"/>
          <p:cNvGrpSpPr/>
          <p:nvPr/>
        </p:nvGrpSpPr>
        <p:grpSpPr>
          <a:xfrm>
            <a:off x="44157837" y="-55065"/>
            <a:ext cx="11062138" cy="32973464"/>
            <a:chOff x="44157837" y="-55065"/>
            <a:chExt cx="11062138" cy="32973464"/>
          </a:xfrm>
        </p:grpSpPr>
        <p:sp>
          <p:nvSpPr>
            <p:cNvPr id="42" name="Shape 42"/>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i="0" u="none" strike="noStrike" cap="none">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i="0" u="none" strike="noStrike" cap="none">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i="0" u="none" strike="noStrike" cap="none">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i="0" u="none" strike="noStrike" cap="none">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43" name="Shape 43"/>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44" name="Shape 44"/>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45" name="Shape 45"/>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46" name="Shape 46"/>
            <p:cNvGrpSpPr/>
            <p:nvPr/>
          </p:nvGrpSpPr>
          <p:grpSpPr>
            <a:xfrm>
              <a:off x="44487209" y="29414562"/>
              <a:ext cx="10354212" cy="1265612"/>
              <a:chOff x="44200453" y="28362387"/>
              <a:chExt cx="9771398" cy="1090622"/>
            </a:xfrm>
          </p:grpSpPr>
          <p:sp>
            <p:nvSpPr>
              <p:cNvPr id="47" name="Shape 47"/>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b="0" i="0" u="none" strike="noStrike" cap="none">
                  <a:solidFill>
                    <a:schemeClr val="lt1"/>
                  </a:solidFill>
                  <a:latin typeface="Calibri"/>
                  <a:ea typeface="Calibri"/>
                  <a:cs typeface="Calibri"/>
                  <a:sym typeface="Calibri"/>
                </a:endParaRPr>
              </a:p>
            </p:txBody>
          </p:sp>
          <p:pic>
            <p:nvPicPr>
              <p:cNvPr id="48" name="Shape 48" descr="http://t2.gstatic.com/images?q=tbn:ANd9GcR4APHC6TT9w54M2zn_pvCiBxUNcspYPoVxirLRphBoJabfSvu7zw"/>
              <p:cNvPicPr preferRelativeResize="0"/>
              <p:nvPr/>
            </p:nvPicPr>
            <p:blipFill rotWithShape="1">
              <a:blip r:embed="rId6">
                <a:alphaModFix/>
              </a:blip>
              <a:srcRect/>
              <a:stretch/>
            </p:blipFill>
            <p:spPr>
              <a:xfrm>
                <a:off x="44326393" y="28460718"/>
                <a:ext cx="914400" cy="914399"/>
              </a:xfrm>
              <a:prstGeom prst="rect">
                <a:avLst/>
              </a:prstGeom>
              <a:noFill/>
              <a:ln>
                <a:noFill/>
              </a:ln>
            </p:spPr>
          </p:pic>
          <p:sp>
            <p:nvSpPr>
              <p:cNvPr id="49" name="Shape 49"/>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2"/>
                    </a:solidFill>
                    <a:latin typeface="Trebuchet MS"/>
                    <a:ea typeface="Trebuchet MS"/>
                    <a:cs typeface="Trebuchet MS"/>
                    <a:sym typeface="Trebuchet MS"/>
                  </a:rPr>
                  <a:t>Student discounts are available on our Facebook page.</a:t>
                </a:r>
                <a:br>
                  <a:rPr lang="en-US" sz="2400" b="0" i="0" u="none" strike="noStrike" cap="none">
                    <a:solidFill>
                      <a:schemeClr val="dk2"/>
                    </a:solidFill>
                    <a:latin typeface="Trebuchet MS"/>
                    <a:ea typeface="Trebuchet MS"/>
                    <a:cs typeface="Trebuchet MS"/>
                    <a:sym typeface="Trebuchet MS"/>
                  </a:rPr>
                </a:br>
                <a:r>
                  <a:rPr lang="en-US" sz="2400" b="0" i="0" u="none" strike="noStrike" cap="none">
                    <a:solidFill>
                      <a:schemeClr val="dk2"/>
                    </a:solidFill>
                    <a:latin typeface="Trebuchet MS"/>
                    <a:ea typeface="Trebuchet MS"/>
                    <a:cs typeface="Trebuchet MS"/>
                    <a:sym typeface="Trebuchet MS"/>
                  </a:rPr>
                  <a:t>Go to </a:t>
                </a:r>
                <a:r>
                  <a:rPr lang="en-US" sz="2400" b="0" i="0" u="sng" strike="noStrike" cap="none">
                    <a:solidFill>
                      <a:schemeClr val="dk2"/>
                    </a:solidFill>
                    <a:latin typeface="Trebuchet MS"/>
                    <a:ea typeface="Trebuchet MS"/>
                    <a:cs typeface="Trebuchet MS"/>
                    <a:sym typeface="Trebuchet MS"/>
                  </a:rPr>
                  <a:t>PosterPresentations.com</a:t>
                </a:r>
                <a:r>
                  <a:rPr lang="en-US" sz="2400" b="0" i="0" u="none" strike="noStrike" cap="none">
                    <a:solidFill>
                      <a:schemeClr val="dk2"/>
                    </a:solidFill>
                    <a:latin typeface="Trebuchet MS"/>
                    <a:ea typeface="Trebuchet MS"/>
                    <a:cs typeface="Trebuchet MS"/>
                    <a:sym typeface="Trebuchet MS"/>
                  </a:rPr>
                  <a:t> and click on the FB icon. </a:t>
                </a:r>
              </a:p>
            </p:txBody>
          </p:sp>
        </p:grpSp>
      </p:grpSp>
      <p:grpSp>
        <p:nvGrpSpPr>
          <p:cNvPr id="50" name="Shape 50"/>
          <p:cNvGrpSpPr/>
          <p:nvPr/>
        </p:nvGrpSpPr>
        <p:grpSpPr>
          <a:xfrm>
            <a:off x="-11225189" y="0"/>
            <a:ext cx="11018865" cy="32918400"/>
            <a:chOff x="-11225189" y="0"/>
            <a:chExt cx="11018865" cy="32918400"/>
          </a:xfrm>
        </p:grpSpPr>
        <p:sp>
          <p:nvSpPr>
            <p:cNvPr id="51" name="Shape 51"/>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52" name="Shape 52"/>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53" name="Shape 53"/>
            <p:cNvPicPr preferRelativeResize="0"/>
            <p:nvPr/>
          </p:nvPicPr>
          <p:blipFill rotWithShape="1">
            <a:blip r:embed="rId7">
              <a:alphaModFix/>
            </a:blip>
            <a:srcRect/>
            <a:stretch/>
          </p:blipFill>
          <p:spPr>
            <a:xfrm>
              <a:off x="-10740739" y="10261717"/>
              <a:ext cx="1597666" cy="1201934"/>
            </a:xfrm>
            <a:prstGeom prst="rect">
              <a:avLst/>
            </a:prstGeom>
            <a:noFill/>
            <a:ln>
              <a:noFill/>
            </a:ln>
          </p:spPr>
        </p:pic>
        <p:pic>
          <p:nvPicPr>
            <p:cNvPr id="54" name="Shape 54"/>
            <p:cNvPicPr preferRelativeResize="0"/>
            <p:nvPr/>
          </p:nvPicPr>
          <p:blipFill rotWithShape="1">
            <a:blip r:embed="rId8">
              <a:alphaModFix/>
            </a:blip>
            <a:srcRect/>
            <a:stretch/>
          </p:blipFill>
          <p:spPr>
            <a:xfrm>
              <a:off x="-10732764" y="15696926"/>
              <a:ext cx="9986808" cy="1053596"/>
            </a:xfrm>
            <a:prstGeom prst="rect">
              <a:avLst/>
            </a:prstGeom>
            <a:noFill/>
            <a:ln>
              <a:noFill/>
            </a:ln>
          </p:spPr>
        </p:pic>
        <p:grpSp>
          <p:nvGrpSpPr>
            <p:cNvPr id="55" name="Shape 55"/>
            <p:cNvGrpSpPr/>
            <p:nvPr/>
          </p:nvGrpSpPr>
          <p:grpSpPr>
            <a:xfrm>
              <a:off x="-9744992" y="23540955"/>
              <a:ext cx="7531181" cy="2120440"/>
              <a:chOff x="-4470426" y="11016657"/>
              <a:chExt cx="3470784" cy="974220"/>
            </a:xfrm>
          </p:grpSpPr>
          <p:grpSp>
            <p:nvGrpSpPr>
              <p:cNvPr id="56" name="Shape 56"/>
              <p:cNvGrpSpPr/>
              <p:nvPr/>
            </p:nvGrpSpPr>
            <p:grpSpPr>
              <a:xfrm>
                <a:off x="-2783494" y="11060886"/>
                <a:ext cx="624430" cy="893534"/>
                <a:chOff x="-3958696" y="11117435"/>
                <a:chExt cx="779337" cy="1280429"/>
              </a:xfrm>
            </p:grpSpPr>
            <p:pic>
              <p:nvPicPr>
                <p:cNvPr id="57" name="Shape 57"/>
                <p:cNvPicPr preferRelativeResize="0"/>
                <p:nvPr/>
              </p:nvPicPr>
              <p:blipFill rotWithShape="1">
                <a:blip r:embed="rId9">
                  <a:alphaModFix/>
                </a:blip>
                <a:srcRect/>
                <a:stretch/>
              </p:blipFill>
              <p:spPr>
                <a:xfrm>
                  <a:off x="-3948160" y="11117435"/>
                  <a:ext cx="768801" cy="1090856"/>
                </a:xfrm>
                <a:prstGeom prst="rect">
                  <a:avLst/>
                </a:prstGeom>
                <a:noFill/>
                <a:ln>
                  <a:noFill/>
                </a:ln>
              </p:spPr>
            </p:pic>
            <p:sp>
              <p:nvSpPr>
                <p:cNvPr id="58" name="Shape 58"/>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59" name="Shape 59"/>
              <p:cNvGrpSpPr/>
              <p:nvPr/>
            </p:nvGrpSpPr>
            <p:grpSpPr>
              <a:xfrm>
                <a:off x="-2033158" y="11060889"/>
                <a:ext cx="1033517" cy="893528"/>
                <a:chOff x="-2921738" y="11200127"/>
                <a:chExt cx="1420279" cy="1227903"/>
              </a:xfrm>
            </p:grpSpPr>
            <p:pic>
              <p:nvPicPr>
                <p:cNvPr id="60" name="Shape 60"/>
                <p:cNvPicPr preferRelativeResize="0"/>
                <p:nvPr/>
              </p:nvPicPr>
              <p:blipFill rotWithShape="1">
                <a:blip r:embed="rId9">
                  <a:alphaModFix/>
                </a:blip>
                <a:srcRect/>
                <a:stretch/>
              </p:blipFill>
              <p:spPr>
                <a:xfrm>
                  <a:off x="-2921738" y="11200127"/>
                  <a:ext cx="1420279" cy="1029693"/>
                </a:xfrm>
                <a:prstGeom prst="rect">
                  <a:avLst/>
                </a:prstGeom>
                <a:noFill/>
                <a:ln>
                  <a:noFill/>
                </a:ln>
              </p:spPr>
            </p:pic>
            <p:sp>
              <p:nvSpPr>
                <p:cNvPr id="61" name="Shape 61"/>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62" name="Shape 62"/>
              <p:cNvPicPr preferRelativeResize="0"/>
              <p:nvPr/>
            </p:nvPicPr>
            <p:blipFill rotWithShape="1">
              <a:blip r:embed="rId10">
                <a:alphaModFix/>
              </a:blip>
              <a:srcRect/>
              <a:stretch/>
            </p:blipFill>
            <p:spPr>
              <a:xfrm>
                <a:off x="-4470426" y="11016657"/>
                <a:ext cx="1098741" cy="847760"/>
              </a:xfrm>
              <a:prstGeom prst="rect">
                <a:avLst/>
              </a:prstGeom>
              <a:noFill/>
              <a:ln>
                <a:noFill/>
              </a:ln>
            </p:spPr>
          </p:pic>
          <p:sp>
            <p:nvSpPr>
              <p:cNvPr id="63" name="Shape 63"/>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64" name="Shape 64"/>
            <p:cNvGrpSpPr/>
            <p:nvPr/>
          </p:nvGrpSpPr>
          <p:grpSpPr>
            <a:xfrm>
              <a:off x="-10398793" y="27751409"/>
              <a:ext cx="9323011" cy="2453250"/>
              <a:chOff x="-4754996" y="12734136"/>
              <a:chExt cx="4296558" cy="1127127"/>
            </a:xfrm>
          </p:grpSpPr>
          <p:pic>
            <p:nvPicPr>
              <p:cNvPr id="65" name="Shape 65"/>
              <p:cNvPicPr preferRelativeResize="0"/>
              <p:nvPr/>
            </p:nvPicPr>
            <p:blipFill rotWithShape="1">
              <a:blip r:embed="rId11">
                <a:alphaModFix/>
              </a:blip>
              <a:srcRect/>
              <a:stretch/>
            </p:blipFill>
            <p:spPr>
              <a:xfrm>
                <a:off x="-4533346" y="12734142"/>
                <a:ext cx="1828800" cy="1117599"/>
              </a:xfrm>
              <a:prstGeom prst="rect">
                <a:avLst/>
              </a:prstGeom>
              <a:noFill/>
              <a:ln>
                <a:noFill/>
              </a:ln>
            </p:spPr>
          </p:pic>
          <p:pic>
            <p:nvPicPr>
              <p:cNvPr id="66" name="Shape 66"/>
              <p:cNvPicPr preferRelativeResize="0"/>
              <p:nvPr/>
            </p:nvPicPr>
            <p:blipFill rotWithShape="1">
              <a:blip r:embed="rId12">
                <a:alphaModFix/>
              </a:blip>
              <a:srcRect/>
              <a:stretch/>
            </p:blipFill>
            <p:spPr>
              <a:xfrm>
                <a:off x="-2456641" y="12737835"/>
                <a:ext cx="1828800" cy="1117599"/>
              </a:xfrm>
              <a:prstGeom prst="rect">
                <a:avLst/>
              </a:prstGeom>
              <a:noFill/>
              <a:ln>
                <a:noFill/>
              </a:ln>
            </p:spPr>
          </p:pic>
          <p:sp>
            <p:nvSpPr>
              <p:cNvPr id="67" name="Shape 67"/>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68" name="Shape 68"/>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69" name="Shape 69"/>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70" name="Shape 70"/>
          <p:cNvSpPr/>
          <p:nvPr/>
        </p:nvSpPr>
        <p:spPr>
          <a:xfrm>
            <a:off x="29382628" y="5392017"/>
            <a:ext cx="13577436" cy="267578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71" name="Shape 71"/>
          <p:cNvSpPr/>
          <p:nvPr/>
        </p:nvSpPr>
        <p:spPr>
          <a:xfrm>
            <a:off x="15156881" y="5370817"/>
            <a:ext cx="13577436" cy="26779071"/>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72" name="Shape 72"/>
          <p:cNvSpPr/>
          <p:nvPr/>
        </p:nvSpPr>
        <p:spPr>
          <a:xfrm>
            <a:off x="931136" y="5413216"/>
            <a:ext cx="13577436" cy="26736674"/>
          </a:xfrm>
          <a:prstGeom prst="roundRect">
            <a:avLst>
              <a:gd name="adj" fmla="val 1956"/>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73" name="Shape 73"/>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74" name="Shape 74"/>
          <p:cNvSpPr txBox="1"/>
          <p:nvPr/>
        </p:nvSpPr>
        <p:spPr>
          <a:xfrm>
            <a:off x="44483668" y="31169781"/>
            <a:ext cx="7629577" cy="1399637"/>
          </a:xfrm>
          <a:prstGeom prst="rect">
            <a:avLst/>
          </a:prstGeom>
          <a:noFill/>
          <a:ln>
            <a:noFill/>
          </a:ln>
        </p:spPr>
        <p:txBody>
          <a:bodyPr lIns="65300" tIns="32650" rIns="65300" bIns="32650" anchor="t" anchorCtr="0">
            <a:noAutofit/>
          </a:bodyPr>
          <a:lstStyle/>
          <a:p>
            <a:pPr marL="400050" marR="0" lvl="0" indent="-400050" algn="l" rtl="0">
              <a:lnSpc>
                <a:spcPct val="92857"/>
              </a:lnSpc>
              <a:spcBef>
                <a:spcPts val="0"/>
              </a:spcBef>
              <a:buSzPct val="25000"/>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p>
          <a:p>
            <a:pPr marL="400050" marR="0" lvl="0" indent="-40005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p>
          <a:p>
            <a:pPr marL="400050" marR="0" lvl="0" indent="-400050" algn="l" rtl="0">
              <a:lnSpc>
                <a:spcPct val="108333"/>
              </a:lnSpc>
              <a:spcBef>
                <a:spcPts val="0"/>
              </a:spcBef>
              <a:buSzPct val="25000"/>
              <a:buNone/>
            </a:pPr>
            <a:r>
              <a:rPr lang="en-US" sz="2400" b="1">
                <a:solidFill>
                  <a:srgbClr val="FFFF00"/>
                </a:solidFill>
                <a:latin typeface="Calibri"/>
                <a:ea typeface="Calibri"/>
                <a:cs typeface="Calibri"/>
                <a:sym typeface="Calibri"/>
              </a:rPr>
              <a:t>	posterpresenter@gmail.com</a:t>
            </a: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Shape 95"/>
          <p:cNvSpPr txBox="1"/>
          <p:nvPr/>
        </p:nvSpPr>
        <p:spPr>
          <a:xfrm>
            <a:off x="1484176" y="32232600"/>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a:solidFill>
                  <a:srgbClr val="BFBFBF"/>
                </a:solidFill>
                <a:latin typeface="Arial"/>
                <a:ea typeface="Arial"/>
                <a:cs typeface="Arial"/>
                <a:sym typeface="Arial"/>
              </a:rPr>
              <a:t>RESEARCH POSTER PRESENTATION DESIGN © 2012</a:t>
            </a:r>
          </a:p>
          <a:p>
            <a:pPr marL="0" marR="0" lvl="0" indent="0" algn="l" rtl="0">
              <a:lnSpc>
                <a:spcPct val="65000"/>
              </a:lnSpc>
              <a:spcBef>
                <a:spcPts val="550"/>
              </a:spcBef>
              <a:buSzPct val="25000"/>
              <a:buNone/>
            </a:pPr>
            <a:r>
              <a:rPr lang="en-US" sz="1100" b="1">
                <a:solidFill>
                  <a:srgbClr val="BFBFBF"/>
                </a:solidFill>
                <a:latin typeface="Arial"/>
                <a:ea typeface="Arial"/>
                <a:cs typeface="Arial"/>
                <a:sym typeface="Arial"/>
              </a:rPr>
              <a:t>www.PosterPresentations.com</a:t>
            </a:r>
          </a:p>
        </p:txBody>
      </p:sp>
      <p:grpSp>
        <p:nvGrpSpPr>
          <p:cNvPr id="96" name="Shape 96"/>
          <p:cNvGrpSpPr/>
          <p:nvPr/>
        </p:nvGrpSpPr>
        <p:grpSpPr>
          <a:xfrm>
            <a:off x="44157837" y="-55065"/>
            <a:ext cx="11062138" cy="32973464"/>
            <a:chOff x="44157837" y="-55065"/>
            <a:chExt cx="11062138" cy="32973464"/>
          </a:xfrm>
        </p:grpSpPr>
        <p:sp>
          <p:nvSpPr>
            <p:cNvPr id="97" name="Shape 97"/>
            <p:cNvSpPr/>
            <p:nvPr/>
          </p:nvSpPr>
          <p:spPr>
            <a:xfrm>
              <a:off x="44157837" y="-55065"/>
              <a:ext cx="11062138" cy="32973464"/>
            </a:xfrm>
            <a:prstGeom prst="rect">
              <a:avLst/>
            </a:prstGeom>
            <a:solidFill>
              <a:srgbClr val="0C0C0C"/>
            </a:solidFill>
            <a:ln>
              <a:noFill/>
            </a:ln>
          </p:spPr>
          <p:txBody>
            <a:bodyPr lIns="457200" tIns="457200" rIns="457200" bIns="0" anchor="t" anchorCtr="0">
              <a:noAutofit/>
            </a:bodyPr>
            <a:lstStyle/>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 (cont.)</a:t>
              </a:r>
            </a:p>
            <a:p>
              <a:pPr marL="0" marR="0" lvl="0" indent="0" algn="ctr" rtl="0">
                <a:spcBef>
                  <a:spcPts val="0"/>
                </a:spcBef>
                <a:buNone/>
              </a:pPr>
              <a:endParaRPr sz="3600" b="1">
                <a:solidFill>
                  <a:schemeClr val="lt1"/>
                </a:solidFill>
                <a:latin typeface="Trebuchet MS"/>
                <a:ea typeface="Trebuchet MS"/>
                <a:cs typeface="Trebuchet MS"/>
                <a:sym typeface="Trebuchet MS"/>
              </a:endParaRPr>
            </a:p>
            <a:p>
              <a:pPr marL="0" marR="0" lvl="0" indent="0" algn="ctr" rtl="0">
                <a:spcBef>
                  <a:spcPts val="0"/>
                </a:spcBef>
                <a:spcAft>
                  <a:spcPts val="0"/>
                </a:spcAft>
                <a:buSzPct val="25000"/>
                <a:buNone/>
              </a:pPr>
              <a:r>
                <a:rPr lang="en-US" sz="3200" b="1">
                  <a:solidFill>
                    <a:srgbClr val="FFC000"/>
                  </a:solidFill>
                  <a:latin typeface="Trebuchet MS"/>
                  <a:ea typeface="Trebuchet MS"/>
                  <a:cs typeface="Trebuchet MS"/>
                  <a:sym typeface="Trebuchet MS"/>
                </a:rPr>
                <a:t>How to change the template color theme</a:t>
              </a:r>
            </a:p>
            <a:p>
              <a:pPr marL="0" marR="0" lvl="2"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p>
            <a:p>
              <a:pPr marL="0" marR="0" lvl="2"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Text</a:t>
              </a:r>
            </a:p>
            <a:p>
              <a:pPr marL="3265488" marR="0" lvl="2" indent="-1587"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p>
            <a:p>
              <a:pPr marL="1518341" marR="0" lvl="2" indent="-7041" algn="l" rtl="0">
                <a:spcBef>
                  <a:spcPts val="0"/>
                </a:spcBef>
                <a:spcAft>
                  <a:spcPts val="0"/>
                </a:spcAft>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BFBFBF"/>
                </a:buClr>
                <a:buSzPct val="25000"/>
                <a:buFont typeface="Trebuchet MS"/>
                <a:buNone/>
              </a:pPr>
              <a:r>
                <a:rPr lang="en-US" sz="2400" b="0">
                  <a:solidFill>
                    <a:srgbClr val="BFBFBF"/>
                  </a:solidFill>
                  <a:latin typeface="Trebuchet MS"/>
                  <a:ea typeface="Trebuchet MS"/>
                  <a:cs typeface="Trebuchet MS"/>
                  <a:sym typeface="Trebuchet MS"/>
                </a:rPr>
                <a:t> </a:t>
              </a:r>
              <a:r>
                <a:rPr lang="en-US" sz="3200" b="1" i="0" u="none" strike="noStrike" cap="none">
                  <a:solidFill>
                    <a:srgbClr val="FFC000"/>
                  </a:solidFill>
                  <a:latin typeface="Trebuchet MS"/>
                  <a:ea typeface="Trebuchet MS"/>
                  <a:cs typeface="Trebuchet MS"/>
                  <a:sym typeface="Trebuchet MS"/>
                </a:rPr>
                <a:t>Text size</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p>
            <a:p>
              <a:pPr marL="1518341" marR="0" lvl="2" indent="-7041" algn="l" rtl="0">
                <a:spcBef>
                  <a:spcPts val="0"/>
                </a:spcBef>
                <a:buNone/>
              </a:pPr>
              <a:endParaRPr sz="2400" b="0" i="0" u="none" strike="noStrike" cap="none">
                <a:solidFill>
                  <a:srgbClr val="BFBFBF"/>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How to add Tables</a:t>
              </a:r>
            </a:p>
            <a:p>
              <a:pPr marL="1730375" marR="0" lvl="1" indent="-3175" algn="l" rtl="0">
                <a:spcBef>
                  <a:spcPts val="0"/>
                </a:spcBef>
                <a:buSzPct val="25000"/>
                <a:buNone/>
              </a:pPr>
              <a:r>
                <a:rPr lang="en-US" sz="2400" b="0" i="0" u="none" strike="noStrike" cap="none">
                  <a:solidFill>
                    <a:srgbClr val="BFBFBF"/>
                  </a:solidFill>
                  <a:latin typeface="Trebuchet MS"/>
                  <a:ea typeface="Trebuchet MS"/>
                  <a:cs typeface="Trebuchet MS"/>
                  <a:sym typeface="Trebuchet MS"/>
                </a:rPr>
                <a:t>To add a table from scratch go to the INSERT menu and </a:t>
              </a:r>
              <a:br>
                <a:rPr lang="en-US" sz="2400" b="0" i="0" u="none" strike="noStrike" cap="none">
                  <a:solidFill>
                    <a:srgbClr val="BFBFBF"/>
                  </a:solidFill>
                  <a:latin typeface="Trebuchet MS"/>
                  <a:ea typeface="Trebuchet MS"/>
                  <a:cs typeface="Trebuchet MS"/>
                  <a:sym typeface="Trebuchet MS"/>
                </a:rPr>
              </a:br>
              <a:r>
                <a:rPr lang="en-US" sz="2400" b="0" i="0" u="none" strike="noStrike" cap="none">
                  <a:solidFill>
                    <a:srgbClr val="BFBFBF"/>
                  </a:solidFill>
                  <a:latin typeface="Trebuchet MS"/>
                  <a:ea typeface="Trebuchet MS"/>
                  <a:cs typeface="Trebuchet MS"/>
                  <a:sym typeface="Trebuchet MS"/>
                </a:rPr>
                <a:t>click on TABLE. A drop-down box will help you select rows and columns. </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p>
            <a:p>
              <a:pPr marL="0" marR="0" lvl="0" indent="0" algn="l" rtl="0">
                <a:spcBef>
                  <a:spcPts val="0"/>
                </a:spcBef>
                <a:spcAft>
                  <a:spcPts val="0"/>
                </a:spcAft>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Graphs / Charts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change the column configuration</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p>
            <a:p>
              <a:pPr marL="0" marR="0" lvl="0" indent="0" algn="ctr" rtl="0">
                <a:lnSpc>
                  <a:spcPct val="100000"/>
                </a:lnSpc>
                <a:spcBef>
                  <a:spcPts val="0"/>
                </a:spcBef>
                <a:spcAft>
                  <a:spcPts val="0"/>
                </a:spcAft>
                <a:buClr>
                  <a:schemeClr val="lt1"/>
                </a:buClr>
                <a:buFont typeface="Calibri"/>
                <a:buNone/>
              </a:pPr>
              <a:endParaRPr sz="3200" b="1" i="0" u="none" strike="noStrike" cap="none">
                <a:solidFill>
                  <a:srgbClr val="FFC00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How to remove the info bars</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rtl="0">
                <a:lnSpc>
                  <a:spcPct val="100000"/>
                </a:lnSpc>
                <a:spcBef>
                  <a:spcPts val="0"/>
                </a:spcBef>
                <a:spcAft>
                  <a:spcPts val="0"/>
                </a:spcAft>
                <a:buClr>
                  <a:schemeClr val="lt1"/>
                </a:buClr>
                <a:buFont typeface="Calibri"/>
                <a:buNone/>
              </a:pPr>
              <a:endParaRPr sz="2400" b="0" i="0" u="none" strike="noStrike" cap="none">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Save your work</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Save your template as a PowerPoint document. For printing, save as PowerPoint or “Print-quality” PDF.</a:t>
              </a:r>
            </a:p>
            <a:p>
              <a:pPr marL="0" marR="0" lvl="0" indent="0" algn="l" rtl="0">
                <a:lnSpc>
                  <a:spcPct val="100000"/>
                </a:lnSpc>
                <a:spcBef>
                  <a:spcPts val="0"/>
                </a:spcBef>
                <a:spcAft>
                  <a:spcPts val="0"/>
                </a:spcAft>
                <a:buClr>
                  <a:schemeClr val="lt1"/>
                </a:buClr>
                <a:buFont typeface="Calibri"/>
                <a:buNone/>
              </a:pPr>
              <a:endParaRPr sz="2400" b="0">
                <a:solidFill>
                  <a:srgbClr val="BFBFBF"/>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FFC000"/>
                </a:buClr>
                <a:buSzPct val="25000"/>
                <a:buFont typeface="Trebuchet MS"/>
                <a:buNone/>
              </a:pPr>
              <a:r>
                <a:rPr lang="en-US" sz="3200" b="1" i="0" u="none" strike="noStrike" cap="none">
                  <a:solidFill>
                    <a:srgbClr val="FFC000"/>
                  </a:solidFill>
                  <a:latin typeface="Trebuchet MS"/>
                  <a:ea typeface="Trebuchet MS"/>
                  <a:cs typeface="Trebuchet MS"/>
                  <a:sym typeface="Trebuchet MS"/>
                </a:rPr>
                <a:t>Print your poster</a:t>
              </a:r>
            </a:p>
            <a:p>
              <a:pPr marL="0" marR="0" lvl="0" indent="0" algn="l" rtl="0">
                <a:lnSpc>
                  <a:spcPct val="100000"/>
                </a:lnSpc>
                <a:spcBef>
                  <a:spcPts val="0"/>
                </a:spcBef>
                <a:spcAft>
                  <a:spcPts val="0"/>
                </a:spcAft>
                <a:buClr>
                  <a:srgbClr val="BFBFBF"/>
                </a:buClr>
                <a:buSzPct val="25000"/>
                <a:buFont typeface="Trebuchet MS"/>
                <a:buNone/>
              </a:pPr>
              <a:r>
                <a:rPr lang="en-US" sz="2400" b="0" i="0" u="none" strike="noStrike" cap="non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rtl="0">
                <a:lnSpc>
                  <a:spcPct val="100000"/>
                </a:lnSpc>
                <a:spcBef>
                  <a:spcPts val="0"/>
                </a:spcBef>
                <a:spcAft>
                  <a:spcPts val="0"/>
                </a:spcAft>
                <a:buClr>
                  <a:schemeClr val="lt1"/>
                </a:buClr>
                <a:buFont typeface="Calibri"/>
                <a:buNone/>
              </a:pPr>
              <a:endParaRPr sz="2800" b="0" i="0" u="none" strike="noStrike" cap="none">
                <a:solidFill>
                  <a:srgbClr val="BFBFBF"/>
                </a:solidFill>
                <a:latin typeface="Trebuchet MS"/>
                <a:ea typeface="Trebuchet MS"/>
                <a:cs typeface="Trebuchet MS"/>
                <a:sym typeface="Trebuchet MS"/>
              </a:endParaRPr>
            </a:p>
          </p:txBody>
        </p:sp>
        <p:pic>
          <p:nvPicPr>
            <p:cNvPr id="98" name="Shape 98"/>
            <p:cNvPicPr preferRelativeResize="0"/>
            <p:nvPr/>
          </p:nvPicPr>
          <p:blipFill rotWithShape="1">
            <a:blip r:embed="rId3">
              <a:alphaModFix/>
            </a:blip>
            <a:srcRect/>
            <a:stretch/>
          </p:blipFill>
          <p:spPr>
            <a:xfrm>
              <a:off x="46915678" y="3349444"/>
              <a:ext cx="5586150" cy="2063772"/>
            </a:xfrm>
            <a:prstGeom prst="rect">
              <a:avLst/>
            </a:prstGeom>
            <a:noFill/>
            <a:ln>
              <a:noFill/>
            </a:ln>
          </p:spPr>
        </p:pic>
        <p:pic>
          <p:nvPicPr>
            <p:cNvPr id="99" name="Shape 99"/>
            <p:cNvPicPr preferRelativeResize="0"/>
            <p:nvPr/>
          </p:nvPicPr>
          <p:blipFill rotWithShape="1">
            <a:blip r:embed="rId4">
              <a:alphaModFix/>
            </a:blip>
            <a:srcRect/>
            <a:stretch/>
          </p:blipFill>
          <p:spPr>
            <a:xfrm>
              <a:off x="44621818" y="7740039"/>
              <a:ext cx="2969583" cy="1370576"/>
            </a:xfrm>
            <a:prstGeom prst="rect">
              <a:avLst/>
            </a:prstGeom>
            <a:noFill/>
            <a:ln>
              <a:noFill/>
            </a:ln>
          </p:spPr>
        </p:pic>
        <p:pic>
          <p:nvPicPr>
            <p:cNvPr id="100" name="Shape 100"/>
            <p:cNvPicPr preferRelativeResize="0"/>
            <p:nvPr/>
          </p:nvPicPr>
          <p:blipFill rotWithShape="1">
            <a:blip r:embed="rId5">
              <a:alphaModFix/>
            </a:blip>
            <a:srcRect/>
            <a:stretch/>
          </p:blipFill>
          <p:spPr>
            <a:xfrm>
              <a:off x="44629618" y="12347263"/>
              <a:ext cx="1482266" cy="992161"/>
            </a:xfrm>
            <a:prstGeom prst="rect">
              <a:avLst/>
            </a:prstGeom>
            <a:noFill/>
            <a:ln>
              <a:noFill/>
            </a:ln>
          </p:spPr>
        </p:pic>
        <p:grpSp>
          <p:nvGrpSpPr>
            <p:cNvPr id="101" name="Shape 101"/>
            <p:cNvGrpSpPr/>
            <p:nvPr/>
          </p:nvGrpSpPr>
          <p:grpSpPr>
            <a:xfrm>
              <a:off x="44487209" y="29414562"/>
              <a:ext cx="10354212" cy="1265612"/>
              <a:chOff x="44200453" y="28362387"/>
              <a:chExt cx="9771398" cy="1090622"/>
            </a:xfrm>
          </p:grpSpPr>
          <p:sp>
            <p:nvSpPr>
              <p:cNvPr id="102" name="Shape 102"/>
              <p:cNvSpPr/>
              <p:nvPr/>
            </p:nvSpPr>
            <p:spPr>
              <a:xfrm>
                <a:off x="44200453" y="28362387"/>
                <a:ext cx="9771398" cy="1090622"/>
              </a:xfrm>
              <a:prstGeom prst="roundRect">
                <a:avLst>
                  <a:gd name="adj" fmla="val 16667"/>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pic>
            <p:nvPicPr>
              <p:cNvPr id="103" name="Shape 103" descr="http://t2.gstatic.com/images?q=tbn:ANd9GcR4APHC6TT9w54M2zn_pvCiBxUNcspYPoVxirLRphBoJabfSvu7zw"/>
              <p:cNvPicPr preferRelativeResize="0"/>
              <p:nvPr/>
            </p:nvPicPr>
            <p:blipFill rotWithShape="1">
              <a:blip r:embed="rId6">
                <a:alphaModFix/>
              </a:blip>
              <a:srcRect/>
              <a:stretch/>
            </p:blipFill>
            <p:spPr>
              <a:xfrm>
                <a:off x="44326393" y="28460718"/>
                <a:ext cx="914400" cy="914399"/>
              </a:xfrm>
              <a:prstGeom prst="rect">
                <a:avLst/>
              </a:prstGeom>
              <a:noFill/>
              <a:ln>
                <a:noFill/>
              </a:ln>
            </p:spPr>
          </p:pic>
          <p:sp>
            <p:nvSpPr>
              <p:cNvPr id="104" name="Shape 104"/>
              <p:cNvSpPr txBox="1"/>
              <p:nvPr/>
            </p:nvSpPr>
            <p:spPr>
              <a:xfrm>
                <a:off x="45300662" y="28552306"/>
                <a:ext cx="8671189" cy="7160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2"/>
                    </a:solidFill>
                    <a:latin typeface="Trebuchet MS"/>
                    <a:ea typeface="Trebuchet MS"/>
                    <a:cs typeface="Trebuchet MS"/>
                    <a:sym typeface="Trebuchet MS"/>
                  </a:rPr>
                  <a:t>Student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p>
            </p:txBody>
          </p:sp>
        </p:grpSp>
      </p:grpSp>
      <p:grpSp>
        <p:nvGrpSpPr>
          <p:cNvPr id="105" name="Shape 105"/>
          <p:cNvGrpSpPr/>
          <p:nvPr/>
        </p:nvGrpSpPr>
        <p:grpSpPr>
          <a:xfrm>
            <a:off x="-11225189" y="0"/>
            <a:ext cx="11018865" cy="32918400"/>
            <a:chOff x="-11225189" y="0"/>
            <a:chExt cx="11018865" cy="32918400"/>
          </a:xfrm>
        </p:grpSpPr>
        <p:sp>
          <p:nvSpPr>
            <p:cNvPr id="106" name="Shape 106"/>
            <p:cNvSpPr/>
            <p:nvPr/>
          </p:nvSpPr>
          <p:spPr>
            <a:xfrm>
              <a:off x="-11216135" y="0"/>
              <a:ext cx="11009812" cy="32918400"/>
            </a:xfrm>
            <a:prstGeom prst="rect">
              <a:avLst/>
            </a:prstGeom>
            <a:solidFill>
              <a:srgbClr val="0C0C0C"/>
            </a:solidFill>
            <a:ln>
              <a:noFill/>
            </a:ln>
          </p:spPr>
          <p:txBody>
            <a:bodyPr lIns="457200" tIns="457200" rIns="457200" bIns="0" anchor="t" anchorCtr="0">
              <a:noAutofit/>
            </a:bodyPr>
            <a:lstStyle/>
            <a:p>
              <a:pPr marL="0" marR="0" lvl="0" indent="0" algn="ctr" rtl="0">
                <a:lnSpc>
                  <a:spcPct val="100000"/>
                </a:lnSpc>
                <a:spcBef>
                  <a:spcPts val="0"/>
                </a:spcBef>
                <a:spcAft>
                  <a:spcPts val="0"/>
                </a:spcAft>
                <a:buClr>
                  <a:srgbClr val="FF0000"/>
                </a:buClr>
                <a:buSzPct val="25000"/>
                <a:buFont typeface="Trebuchet MS"/>
                <a:buNone/>
              </a:pPr>
              <a:r>
                <a:rPr lang="en-US" sz="3200" b="1">
                  <a:solidFill>
                    <a:srgbClr val="FF0000"/>
                  </a:solidFill>
                  <a:latin typeface="Trebuchet MS"/>
                  <a:ea typeface="Trebuchet MS"/>
                  <a:cs typeface="Trebuchet MS"/>
                  <a:sym typeface="Trebuchet MS"/>
                </a:rPr>
                <a:t>(—THIS SIDEBAR DOES NOT PRINT—)</a:t>
              </a: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DESIGN GUIDE</a:t>
              </a:r>
            </a:p>
            <a:p>
              <a:pPr marL="0" marR="0" lvl="0" indent="0" algn="ctr" rtl="0">
                <a:spcBef>
                  <a:spcPts val="0"/>
                </a:spcBef>
                <a:buNone/>
              </a:pPr>
              <a:endParaRPr sz="2800" b="1">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i="0">
                  <a:solidFill>
                    <a:schemeClr val="lt1"/>
                  </a:solidFill>
                  <a:latin typeface="Trebuchet MS"/>
                  <a:ea typeface="Trebuchet MS"/>
                  <a:cs typeface="Trebuchet MS"/>
                  <a:sym typeface="Trebuchet MS"/>
                </a:rPr>
                <a:t>This PowerPoint 2007 template produces a 36”x48” presentation poster. </a:t>
              </a:r>
              <a:r>
                <a:rPr lang="en-US" sz="2800">
                  <a:solidFill>
                    <a:schemeClr val="lt1"/>
                  </a:solidFill>
                  <a:latin typeface="Trebuchet MS"/>
                  <a:ea typeface="Trebuchet MS"/>
                  <a:cs typeface="Trebuchet MS"/>
                  <a:sym typeface="Trebuchet MS"/>
                </a:rPr>
                <a:t>You can use it to create your research poster and save valuable time placing titles, subtitles, text, and graphics. </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a:ea typeface="Trebuchet MS"/>
                  <a:cs typeface="Trebuchet MS"/>
                  <a:sym typeface="Trebuchet MS"/>
                </a:rPr>
                <a:t>PosterPresentations.com</a:t>
              </a:r>
              <a:r>
                <a:rPr lang="en-US" sz="2800" b="1">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p>
            <a:p>
              <a:pPr marL="0" marR="0" lvl="0" indent="0" algn="l" rtl="0">
                <a:spcBef>
                  <a:spcPts val="0"/>
                </a:spcBef>
                <a:buNone/>
              </a:pPr>
              <a:endParaRPr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a:solidFill>
                    <a:schemeClr val="lt1"/>
                  </a:solidFill>
                  <a:latin typeface="Trebuchet MS"/>
                  <a:ea typeface="Trebuchet MS"/>
                  <a:cs typeface="Trebuchet MS"/>
                  <a:sym typeface="Trebuchet MS"/>
                </a:rPr>
                <a:t>When you are ready to print your poster, go online to </a:t>
              </a:r>
              <a:r>
                <a:rPr lang="en-US" sz="2800" b="0">
                  <a:solidFill>
                    <a:schemeClr val="lt1"/>
                  </a:solidFill>
                  <a:latin typeface="Trebuchet MS"/>
                  <a:ea typeface="Trebuchet MS"/>
                  <a:cs typeface="Trebuchet MS"/>
                  <a:sym typeface="Trebuchet MS"/>
                </a:rPr>
                <a:t>PosterPresentations.com</a:t>
              </a:r>
              <a:r>
                <a:rPr lang="en-US" sz="2800">
                  <a:solidFill>
                    <a:schemeClr val="lt1"/>
                  </a:solidFill>
                  <a:latin typeface="Trebuchet MS"/>
                  <a:ea typeface="Trebuchet MS"/>
                  <a:cs typeface="Trebuchet MS"/>
                  <a:sym typeface="Trebuchet MS"/>
                </a:rPr>
                <a:t/>
              </a:r>
              <a:br>
                <a:rPr lang="en-US" sz="2800">
                  <a:solidFill>
                    <a:schemeClr val="lt1"/>
                  </a:solidFill>
                  <a:latin typeface="Trebuchet MS"/>
                  <a:ea typeface="Trebuchet MS"/>
                  <a:cs typeface="Trebuchet MS"/>
                  <a:sym typeface="Trebuchet MS"/>
                </a:rPr>
              </a:br>
              <a:endParaRPr lang="en-US" sz="2800">
                <a:solidFill>
                  <a:schemeClr val="lt1"/>
                </a:solidFill>
                <a:latin typeface="Trebuchet MS"/>
                <a:ea typeface="Trebuchet MS"/>
                <a:cs typeface="Trebuchet MS"/>
                <a:sym typeface="Trebuchet MS"/>
              </a:endParaRPr>
            </a:p>
            <a:p>
              <a:pPr marL="0" marR="0" lvl="0" indent="0" algn="l" rtl="0">
                <a:spcBef>
                  <a:spcPts val="0"/>
                </a:spcBef>
                <a:buSzPct val="25000"/>
                <a:buNone/>
              </a:pPr>
              <a:r>
                <a:rPr lang="en-US" sz="2800" b="0">
                  <a:solidFill>
                    <a:schemeClr val="lt1"/>
                  </a:solidFill>
                  <a:latin typeface="Trebuchet MS"/>
                  <a:ea typeface="Trebuchet MS"/>
                  <a:cs typeface="Trebuchet MS"/>
                  <a:sym typeface="Trebuchet MS"/>
                </a:rPr>
                <a:t>Need assistance? Call us at </a:t>
              </a:r>
              <a:r>
                <a:rPr lang="en-US" sz="2800" b="0">
                  <a:solidFill>
                    <a:srgbClr val="FFC000"/>
                  </a:solidFill>
                  <a:latin typeface="Trebuchet MS"/>
                  <a:ea typeface="Trebuchet MS"/>
                  <a:cs typeface="Trebuchet MS"/>
                  <a:sym typeface="Trebuchet MS"/>
                </a:rPr>
                <a:t>1.510.649.3001</a:t>
              </a:r>
            </a:p>
            <a:p>
              <a:pPr marL="0" marR="0" lvl="0" indent="0" algn="l" rtl="0">
                <a:spcBef>
                  <a:spcPts val="0"/>
                </a:spcBef>
                <a:buNone/>
              </a:pPr>
              <a:endParaRPr sz="3600" b="1">
                <a:solidFill>
                  <a:srgbClr val="FFFF00"/>
                </a:solidFill>
                <a:latin typeface="Trebuchet MS"/>
                <a:ea typeface="Trebuchet MS"/>
                <a:cs typeface="Trebuchet MS"/>
                <a:sym typeface="Trebuchet MS"/>
              </a:endParaRPr>
            </a:p>
            <a:p>
              <a:pPr marL="0" marR="0" lvl="0" indent="0" algn="ctr" rtl="0">
                <a:spcBef>
                  <a:spcPts val="0"/>
                </a:spcBef>
                <a:buNone/>
              </a:pPr>
              <a:endParaRPr sz="24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4000" b="1">
                  <a:solidFill>
                    <a:schemeClr val="lt1"/>
                  </a:solidFill>
                  <a:latin typeface="Trebuchet MS"/>
                  <a:ea typeface="Trebuchet MS"/>
                  <a:cs typeface="Trebuchet MS"/>
                  <a:sym typeface="Trebuchet MS"/>
                </a:rPr>
                <a:t>QUICK START</a:t>
              </a:r>
            </a:p>
            <a:p>
              <a:pPr marL="0" marR="0" lvl="0" indent="0" algn="ctr" rtl="0">
                <a:spcBef>
                  <a:spcPts val="0"/>
                </a:spcBef>
                <a:buNone/>
              </a:pPr>
              <a:endParaRPr sz="3200" b="1">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Zoom in and out</a:t>
              </a:r>
            </a:p>
            <a:p>
              <a:pPr marL="1892300" marR="0" lvl="0" indent="-1892300" algn="l" rtl="0">
                <a:spcBef>
                  <a:spcPts val="0"/>
                </a:spcBef>
                <a:buSzPct val="25000"/>
                <a:buNone/>
              </a:pPr>
              <a:r>
                <a:rPr lang="en-US" sz="2400" b="0">
                  <a:solidFill>
                    <a:schemeClr val="lt1"/>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As you work on your poster zoom in and out to the level that is more comfortable to you. </a:t>
              </a:r>
            </a:p>
            <a:p>
              <a:pPr marL="1892300" marR="0" lvl="0" indent="-1892300" algn="l" rtl="0">
                <a:spcBef>
                  <a:spcPts val="0"/>
                </a:spcBef>
                <a:buSzPct val="25000"/>
                <a:buNone/>
              </a:pPr>
              <a:r>
                <a:rPr lang="en-US" sz="2400" b="1">
                  <a:solidFill>
                    <a:srgbClr val="BFBFBF"/>
                  </a:solidFill>
                  <a:latin typeface="Trebuchet MS"/>
                  <a:ea typeface="Trebuchet MS"/>
                  <a:cs typeface="Trebuchet MS"/>
                  <a:sym typeface="Trebuchet MS"/>
                </a:rPr>
                <a:t>	</a:t>
              </a:r>
              <a:r>
                <a:rPr lang="en-US" sz="2400" b="0">
                  <a:solidFill>
                    <a:srgbClr val="BFBFBF"/>
                  </a:solidFill>
                  <a:latin typeface="Trebuchet MS"/>
                  <a:ea typeface="Trebuchet MS"/>
                  <a:cs typeface="Trebuchet MS"/>
                  <a:sym typeface="Trebuchet MS"/>
                </a:rPr>
                <a:t>Go to VIEW &gt; ZOOM.</a:t>
              </a:r>
            </a:p>
            <a:p>
              <a:pPr marL="0" marR="0" lvl="0" indent="0" algn="l" rtl="0">
                <a:spcBef>
                  <a:spcPts val="0"/>
                </a:spcBef>
                <a:buNone/>
              </a:pPr>
              <a:endParaRPr sz="28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Title, Authors, and Affiliations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The font size of your title should be bigger than your name(s) and institution name(s).</a:t>
              </a:r>
            </a:p>
            <a:p>
              <a:pPr marL="0" marR="0" lvl="0" indent="0" algn="l" rtl="0">
                <a:spcBef>
                  <a:spcPts val="0"/>
                </a:spcBef>
                <a:buSzPct val="25000"/>
                <a:buNone/>
              </a:pPr>
              <a:r>
                <a:rPr lang="en-US" sz="2800" b="1">
                  <a:solidFill>
                    <a:schemeClr val="lt1"/>
                  </a:solidFill>
                  <a:latin typeface="Trebuchet MS"/>
                  <a:ea typeface="Trebuchet MS"/>
                  <a:cs typeface="Trebuchet MS"/>
                  <a:sym typeface="Trebuchet MS"/>
                </a:rPr>
                <a:t/>
              </a:r>
              <a:br>
                <a:rPr lang="en-US" sz="2800" b="1">
                  <a:solidFill>
                    <a:schemeClr val="lt1"/>
                  </a:solidFill>
                  <a:latin typeface="Trebuchet MS"/>
                  <a:ea typeface="Trebuchet MS"/>
                  <a:cs typeface="Trebuchet MS"/>
                  <a:sym typeface="Trebuchet MS"/>
                </a:rPr>
              </a:br>
              <a:endParaRPr lang="en-US" sz="2800" b="1">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Adding Logos / Seals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marL="0" marR="0" lvl="0" indent="0" algn="l" rtl="0">
                <a:spcBef>
                  <a:spcPts val="0"/>
                </a:spcBef>
                <a:buNone/>
              </a:pPr>
              <a:endParaRPr sz="2400" b="0">
                <a:solidFill>
                  <a:srgbClr val="BFBFBF"/>
                </a:solidFill>
                <a:latin typeface="Trebuchet MS"/>
                <a:ea typeface="Trebuchet MS"/>
                <a:cs typeface="Trebuchet MS"/>
                <a:sym typeface="Trebuchet MS"/>
              </a:endParaRPr>
            </a:p>
            <a:p>
              <a:pPr marL="0" marR="0" lvl="0" indent="0" algn="l" rtl="0">
                <a:spcBef>
                  <a:spcPts val="0"/>
                </a:spcBef>
                <a:buSzPct val="25000"/>
                <a:buNone/>
              </a:pPr>
              <a:r>
                <a:rPr lang="en-US" sz="2400" b="1">
                  <a:solidFill>
                    <a:srgbClr val="FFC000"/>
                  </a:solidFill>
                  <a:latin typeface="Trebuchet MS"/>
                  <a:ea typeface="Trebuchet MS"/>
                  <a:cs typeface="Trebuchet MS"/>
                  <a:sym typeface="Trebuchet MS"/>
                </a:rPr>
                <a:t>TIP: </a:t>
              </a:r>
              <a:r>
                <a:rPr lang="en-US" sz="2400" b="0">
                  <a:solidFill>
                    <a:srgbClr val="BFBFBF"/>
                  </a:solidFill>
                  <a:latin typeface="Trebuchet MS"/>
                  <a:ea typeface="Trebuchet MS"/>
                  <a:cs typeface="Trebuchet MS"/>
                  <a:sym typeface="Trebuchet MS"/>
                </a:rPr>
                <a:t>See if your school’s logo is available on our free poster templates page.</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Photographs / Graphics</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p>
            <a:p>
              <a:pPr marL="0" marR="0" lvl="0" indent="0" algn="l" rtl="0">
                <a:spcBef>
                  <a:spcPts val="0"/>
                </a:spcBef>
                <a:buNone/>
              </a:pPr>
              <a:endParaRPr sz="2400" b="0">
                <a:solidFill>
                  <a:schemeClr val="lt1"/>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None/>
              </a:pPr>
              <a:endParaRPr sz="2800" b="1">
                <a:solidFill>
                  <a:srgbClr val="FFC000"/>
                </a:solidFill>
                <a:latin typeface="Trebuchet MS"/>
                <a:ea typeface="Trebuchet MS"/>
                <a:cs typeface="Trebuchet MS"/>
                <a:sym typeface="Trebuchet MS"/>
              </a:endParaRPr>
            </a:p>
            <a:p>
              <a:pPr marL="0" marR="0" lvl="0" indent="0" algn="ctr" rtl="0">
                <a:spcBef>
                  <a:spcPts val="0"/>
                </a:spcBef>
                <a:buSzPct val="25000"/>
                <a:buNone/>
              </a:pPr>
              <a:r>
                <a:rPr lang="en-US" sz="3200" b="1">
                  <a:solidFill>
                    <a:srgbClr val="FFC000"/>
                  </a:solidFill>
                  <a:latin typeface="Trebuchet MS"/>
                  <a:ea typeface="Trebuchet MS"/>
                  <a:cs typeface="Trebuchet MS"/>
                  <a:sym typeface="Trebuchet MS"/>
                </a:rPr>
                <a:t>Image Quality Check</a:t>
              </a:r>
            </a:p>
            <a:p>
              <a:pPr marL="0" marR="0" lvl="0" indent="0" algn="l" rtl="0">
                <a:spcBef>
                  <a:spcPts val="0"/>
                </a:spcBef>
                <a:buSzPct val="25000"/>
                <a:buNone/>
              </a:pPr>
              <a:r>
                <a:rPr lang="en-US" sz="2400" b="0">
                  <a:solidFill>
                    <a:srgbClr val="BFBFBF"/>
                  </a:solidFill>
                  <a:latin typeface="Trebuchet MS"/>
                  <a:ea typeface="Trebuchet MS"/>
                  <a:cs typeface="Trebuchet MS"/>
                  <a:sym typeface="Trebuchet MS"/>
                </a:rPr>
                <a:t>Zoom in and look at your images at 100% magnification. If they look good they will print well. </a:t>
              </a:r>
            </a:p>
          </p:txBody>
        </p:sp>
        <p:cxnSp>
          <p:nvCxnSpPr>
            <p:cNvPr id="107" name="Shape 107"/>
            <p:cNvCxnSpPr/>
            <p:nvPr/>
          </p:nvCxnSpPr>
          <p:spPr>
            <a:xfrm>
              <a:off x="-11225189" y="8422500"/>
              <a:ext cx="10999746" cy="3341"/>
            </a:xfrm>
            <a:prstGeom prst="straightConnector1">
              <a:avLst/>
            </a:prstGeom>
            <a:noFill/>
            <a:ln w="9525" cap="flat" cmpd="sng">
              <a:solidFill>
                <a:srgbClr val="FFC000"/>
              </a:solidFill>
              <a:prstDash val="solid"/>
              <a:round/>
              <a:headEnd type="none" w="med" len="med"/>
              <a:tailEnd type="none" w="med" len="med"/>
            </a:ln>
          </p:spPr>
        </p:cxnSp>
        <p:pic>
          <p:nvPicPr>
            <p:cNvPr id="108" name="Shape 108"/>
            <p:cNvPicPr preferRelativeResize="0"/>
            <p:nvPr/>
          </p:nvPicPr>
          <p:blipFill rotWithShape="1">
            <a:blip r:embed="rId7">
              <a:alphaModFix/>
            </a:blip>
            <a:srcRect/>
            <a:stretch/>
          </p:blipFill>
          <p:spPr>
            <a:xfrm>
              <a:off x="-10740739" y="10261717"/>
              <a:ext cx="1597666" cy="1201934"/>
            </a:xfrm>
            <a:prstGeom prst="rect">
              <a:avLst/>
            </a:prstGeom>
            <a:noFill/>
            <a:ln>
              <a:noFill/>
            </a:ln>
          </p:spPr>
        </p:pic>
        <p:pic>
          <p:nvPicPr>
            <p:cNvPr id="109" name="Shape 109"/>
            <p:cNvPicPr preferRelativeResize="0"/>
            <p:nvPr/>
          </p:nvPicPr>
          <p:blipFill rotWithShape="1">
            <a:blip r:embed="rId8">
              <a:alphaModFix/>
            </a:blip>
            <a:srcRect/>
            <a:stretch/>
          </p:blipFill>
          <p:spPr>
            <a:xfrm>
              <a:off x="-10732764" y="15696926"/>
              <a:ext cx="9986808" cy="1053596"/>
            </a:xfrm>
            <a:prstGeom prst="rect">
              <a:avLst/>
            </a:prstGeom>
            <a:noFill/>
            <a:ln>
              <a:noFill/>
            </a:ln>
          </p:spPr>
        </p:pic>
        <p:grpSp>
          <p:nvGrpSpPr>
            <p:cNvPr id="110" name="Shape 110"/>
            <p:cNvGrpSpPr/>
            <p:nvPr/>
          </p:nvGrpSpPr>
          <p:grpSpPr>
            <a:xfrm>
              <a:off x="-9744992" y="23540955"/>
              <a:ext cx="7531181" cy="2120440"/>
              <a:chOff x="-4470426" y="11016657"/>
              <a:chExt cx="3470784" cy="974220"/>
            </a:xfrm>
          </p:grpSpPr>
          <p:grpSp>
            <p:nvGrpSpPr>
              <p:cNvPr id="111" name="Shape 111"/>
              <p:cNvGrpSpPr/>
              <p:nvPr/>
            </p:nvGrpSpPr>
            <p:grpSpPr>
              <a:xfrm>
                <a:off x="-2783494" y="11060886"/>
                <a:ext cx="624430" cy="893534"/>
                <a:chOff x="-3958696" y="11117435"/>
                <a:chExt cx="779337" cy="1280429"/>
              </a:xfrm>
            </p:grpSpPr>
            <p:pic>
              <p:nvPicPr>
                <p:cNvPr id="112" name="Shape 112"/>
                <p:cNvPicPr preferRelativeResize="0"/>
                <p:nvPr/>
              </p:nvPicPr>
              <p:blipFill rotWithShape="1">
                <a:blip r:embed="rId9">
                  <a:alphaModFix/>
                </a:blip>
                <a:srcRect/>
                <a:stretch/>
              </p:blipFill>
              <p:spPr>
                <a:xfrm>
                  <a:off x="-3948160" y="11117435"/>
                  <a:ext cx="768801" cy="1090856"/>
                </a:xfrm>
                <a:prstGeom prst="rect">
                  <a:avLst/>
                </a:prstGeom>
                <a:noFill/>
                <a:ln>
                  <a:noFill/>
                </a:ln>
              </p:spPr>
            </p:pic>
            <p:sp>
              <p:nvSpPr>
                <p:cNvPr id="113" name="Shape 113"/>
                <p:cNvSpPr txBox="1"/>
                <p:nvPr/>
              </p:nvSpPr>
              <p:spPr>
                <a:xfrm>
                  <a:off x="-3958696" y="12114178"/>
                  <a:ext cx="779337" cy="283687"/>
                </a:xfrm>
                <a:prstGeom prst="rect">
                  <a:avLst/>
                </a:prstGeom>
                <a:solidFill>
                  <a:schemeClr val="accent1"/>
                </a:solidFill>
                <a:ln>
                  <a:noFill/>
                </a:ln>
              </p:spPr>
              <p:txBody>
                <a:bodyPr lIns="91425" tIns="91425" rIns="91425" bIns="91425" anchor="t" anchorCtr="0">
                  <a:noAutofit/>
                </a:bodyPr>
                <a:lstStyle/>
                <a:p>
                  <a:pPr marL="0" marR="0" lvl="0" indent="0" algn="ctr" rtl="0">
                    <a:spcBef>
                      <a:spcPts val="0"/>
                    </a:spcBef>
                    <a:buSzPct val="25000"/>
                    <a:buNone/>
                  </a:pPr>
                  <a:r>
                    <a:rPr lang="en-US" sz="1600" b="1">
                      <a:solidFill>
                        <a:schemeClr val="dk1"/>
                      </a:solidFill>
                      <a:latin typeface="Calibri"/>
                      <a:ea typeface="Calibri"/>
                      <a:cs typeface="Calibri"/>
                      <a:sym typeface="Calibri"/>
                    </a:rPr>
                    <a:t>ORIGINAL</a:t>
                  </a:r>
                </a:p>
              </p:txBody>
            </p:sp>
          </p:grpSp>
          <p:grpSp>
            <p:nvGrpSpPr>
              <p:cNvPr id="114" name="Shape 114"/>
              <p:cNvGrpSpPr/>
              <p:nvPr/>
            </p:nvGrpSpPr>
            <p:grpSpPr>
              <a:xfrm>
                <a:off x="-2033158" y="11060889"/>
                <a:ext cx="1033517" cy="893528"/>
                <a:chOff x="-2921738" y="11200127"/>
                <a:chExt cx="1420279" cy="1227903"/>
              </a:xfrm>
            </p:grpSpPr>
            <p:pic>
              <p:nvPicPr>
                <p:cNvPr id="115" name="Shape 115"/>
                <p:cNvPicPr preferRelativeResize="0"/>
                <p:nvPr/>
              </p:nvPicPr>
              <p:blipFill rotWithShape="1">
                <a:blip r:embed="rId9">
                  <a:alphaModFix/>
                </a:blip>
                <a:srcRect/>
                <a:stretch/>
              </p:blipFill>
              <p:spPr>
                <a:xfrm>
                  <a:off x="-2921738" y="11200127"/>
                  <a:ext cx="1420279" cy="1029693"/>
                </a:xfrm>
                <a:prstGeom prst="rect">
                  <a:avLst/>
                </a:prstGeom>
                <a:noFill/>
                <a:ln>
                  <a:noFill/>
                </a:ln>
              </p:spPr>
            </p:pic>
            <p:sp>
              <p:nvSpPr>
                <p:cNvPr id="116" name="Shape 116"/>
                <p:cNvSpPr txBox="1"/>
                <p:nvPr/>
              </p:nvSpPr>
              <p:spPr>
                <a:xfrm>
                  <a:off x="-2918991" y="12175417"/>
                  <a:ext cx="1417531" cy="252612"/>
                </a:xfrm>
                <a:prstGeom prst="rect">
                  <a:avLst/>
                </a:prstGeom>
                <a:solidFill>
                  <a:srgbClr val="FF0000"/>
                </a:solidFill>
                <a:ln>
                  <a:noFill/>
                </a:ln>
              </p:spPr>
              <p:txBody>
                <a:bodyPr lIns="457200" tIns="91425" rIns="457200" bIns="91425" anchor="t" anchorCtr="0">
                  <a:noAutofit/>
                </a:bodyPr>
                <a:lstStyle/>
                <a:p>
                  <a:pPr marL="0" marR="0" lvl="0" indent="0" algn="ctr" rtl="0">
                    <a:spcBef>
                      <a:spcPts val="0"/>
                    </a:spcBef>
                    <a:buSzPct val="25000"/>
                    <a:buNone/>
                  </a:pPr>
                  <a:r>
                    <a:rPr lang="en-US" sz="1400" b="1">
                      <a:solidFill>
                        <a:schemeClr val="lt1"/>
                      </a:solidFill>
                      <a:latin typeface="Calibri"/>
                      <a:ea typeface="Calibri"/>
                      <a:cs typeface="Calibri"/>
                      <a:sym typeface="Calibri"/>
                    </a:rPr>
                    <a:t>DISTORTED</a:t>
                  </a:r>
                </a:p>
              </p:txBody>
            </p:sp>
          </p:grpSp>
          <p:pic>
            <p:nvPicPr>
              <p:cNvPr id="117" name="Shape 117"/>
              <p:cNvPicPr preferRelativeResize="0"/>
              <p:nvPr/>
            </p:nvPicPr>
            <p:blipFill rotWithShape="1">
              <a:blip r:embed="rId10">
                <a:alphaModFix/>
              </a:blip>
              <a:srcRect/>
              <a:stretch/>
            </p:blipFill>
            <p:spPr>
              <a:xfrm>
                <a:off x="-4470426" y="11016657"/>
                <a:ext cx="1098741" cy="847760"/>
              </a:xfrm>
              <a:prstGeom prst="rect">
                <a:avLst/>
              </a:prstGeom>
              <a:noFill/>
              <a:ln>
                <a:noFill/>
              </a:ln>
            </p:spPr>
          </p:pic>
          <p:sp>
            <p:nvSpPr>
              <p:cNvPr id="118" name="Shape 118"/>
              <p:cNvSpPr txBox="1"/>
              <p:nvPr/>
            </p:nvSpPr>
            <p:spPr>
              <a:xfrm>
                <a:off x="-4440600" y="11665645"/>
                <a:ext cx="1035685" cy="325232"/>
              </a:xfrm>
              <a:prstGeom prst="rect">
                <a:avLst/>
              </a:prstGeom>
              <a:noFill/>
              <a:ln>
                <a:noFill/>
              </a:ln>
            </p:spPr>
            <p:txBody>
              <a:bodyPr lIns="457200" tIns="457200" rIns="457200" bIns="0" anchor="t" anchorCtr="0">
                <a:noAutofit/>
              </a:bodyPr>
              <a:lstStyle/>
              <a:p>
                <a:pPr marL="0" marR="0" lvl="0" indent="0" algn="ctr" rtl="0">
                  <a:spcBef>
                    <a:spcPts val="0"/>
                  </a:spcBef>
                  <a:buSzPct val="25000"/>
                  <a:buNone/>
                </a:pPr>
                <a:r>
                  <a:rPr lang="en-US" sz="1600">
                    <a:solidFill>
                      <a:schemeClr val="lt1"/>
                    </a:solidFill>
                    <a:latin typeface="Calibri"/>
                    <a:ea typeface="Calibri"/>
                    <a:cs typeface="Calibri"/>
                    <a:sym typeface="Calibri"/>
                  </a:rPr>
                  <a:t>Corner handles</a:t>
                </a:r>
              </a:p>
            </p:txBody>
          </p:sp>
        </p:grpSp>
        <p:grpSp>
          <p:nvGrpSpPr>
            <p:cNvPr id="119" name="Shape 119"/>
            <p:cNvGrpSpPr/>
            <p:nvPr/>
          </p:nvGrpSpPr>
          <p:grpSpPr>
            <a:xfrm>
              <a:off x="-10398793" y="27751409"/>
              <a:ext cx="9323011" cy="2453250"/>
              <a:chOff x="-4754996" y="12734136"/>
              <a:chExt cx="4296558" cy="1127127"/>
            </a:xfrm>
          </p:grpSpPr>
          <p:pic>
            <p:nvPicPr>
              <p:cNvPr id="120" name="Shape 120"/>
              <p:cNvPicPr preferRelativeResize="0"/>
              <p:nvPr/>
            </p:nvPicPr>
            <p:blipFill rotWithShape="1">
              <a:blip r:embed="rId11">
                <a:alphaModFix/>
              </a:blip>
              <a:srcRect/>
              <a:stretch/>
            </p:blipFill>
            <p:spPr>
              <a:xfrm>
                <a:off x="-4533346" y="12734142"/>
                <a:ext cx="1828800" cy="1117599"/>
              </a:xfrm>
              <a:prstGeom prst="rect">
                <a:avLst/>
              </a:prstGeom>
              <a:noFill/>
              <a:ln>
                <a:noFill/>
              </a:ln>
            </p:spPr>
          </p:pic>
          <p:pic>
            <p:nvPicPr>
              <p:cNvPr id="121" name="Shape 121"/>
              <p:cNvPicPr preferRelativeResize="0"/>
              <p:nvPr/>
            </p:nvPicPr>
            <p:blipFill rotWithShape="1">
              <a:blip r:embed="rId12">
                <a:alphaModFix/>
              </a:blip>
              <a:srcRect/>
              <a:stretch/>
            </p:blipFill>
            <p:spPr>
              <a:xfrm>
                <a:off x="-2456641" y="12737835"/>
                <a:ext cx="1828800" cy="1117599"/>
              </a:xfrm>
              <a:prstGeom prst="rect">
                <a:avLst/>
              </a:prstGeom>
              <a:noFill/>
              <a:ln>
                <a:noFill/>
              </a:ln>
            </p:spPr>
          </p:pic>
          <p:sp>
            <p:nvSpPr>
              <p:cNvPr id="122" name="Shape 122"/>
              <p:cNvSpPr txBox="1"/>
              <p:nvPr/>
            </p:nvSpPr>
            <p:spPr>
              <a:xfrm rot="-5400000">
                <a:off x="-5235785" y="13214924"/>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92D050"/>
                    </a:solidFill>
                    <a:latin typeface="Calibri"/>
                    <a:ea typeface="Calibri"/>
                    <a:cs typeface="Calibri"/>
                    <a:sym typeface="Calibri"/>
                  </a:rPr>
                  <a:t>Good </a:t>
                </a:r>
                <a:r>
                  <a:rPr lang="en-US" sz="1600">
                    <a:solidFill>
                      <a:schemeClr val="lt1"/>
                    </a:solidFill>
                    <a:latin typeface="Calibri"/>
                    <a:ea typeface="Calibri"/>
                    <a:cs typeface="Calibri"/>
                    <a:sym typeface="Calibri"/>
                  </a:rPr>
                  <a:t>printing quality</a:t>
                </a:r>
              </a:p>
            </p:txBody>
          </p:sp>
          <p:sp>
            <p:nvSpPr>
              <p:cNvPr id="123" name="Shape 123"/>
              <p:cNvSpPr txBox="1"/>
              <p:nvPr/>
            </p:nvSpPr>
            <p:spPr>
              <a:xfrm rot="-5400000">
                <a:off x="-1095250" y="13224451"/>
                <a:ext cx="1117601" cy="156023"/>
              </a:xfrm>
              <a:prstGeom prst="rect">
                <a:avLst/>
              </a:prstGeom>
              <a:noFill/>
              <a:ln>
                <a:noFill/>
              </a:ln>
            </p:spPr>
            <p:txBody>
              <a:bodyPr lIns="91425" tIns="91425" rIns="91425" bIns="0" anchor="t" anchorCtr="0">
                <a:noAutofit/>
              </a:bodyPr>
              <a:lstStyle/>
              <a:p>
                <a:pPr marL="0" marR="0" lvl="0" indent="0" algn="ctr" rtl="0">
                  <a:spcBef>
                    <a:spcPts val="0"/>
                  </a:spcBef>
                  <a:buSzPct val="25000"/>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p>
            </p:txBody>
          </p:sp>
        </p:grpSp>
      </p:grpSp>
      <p:sp>
        <p:nvSpPr>
          <p:cNvPr id="124" name="Shape 124"/>
          <p:cNvSpPr/>
          <p:nvPr/>
        </p:nvSpPr>
        <p:spPr>
          <a:xfrm rot="10800000">
            <a:off x="-6417" y="31869601"/>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25" name="Shape 125"/>
          <p:cNvSpPr/>
          <p:nvPr/>
        </p:nvSpPr>
        <p:spPr>
          <a:xfrm>
            <a:off x="0" y="-55065"/>
            <a:ext cx="43891199" cy="1042617"/>
          </a:xfrm>
          <a:prstGeom prst="rect">
            <a:avLst/>
          </a:prstGeom>
          <a:gradFill>
            <a:gsLst>
              <a:gs pos="0">
                <a:srgbClr val="98C2F5"/>
              </a:gs>
              <a:gs pos="100000">
                <a:schemeClr val="lt1"/>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26" name="Shape 126"/>
          <p:cNvSpPr/>
          <p:nvPr/>
        </p:nvSpPr>
        <p:spPr>
          <a:xfrm>
            <a:off x="6095" y="4742487"/>
            <a:ext cx="43891199" cy="274521"/>
          </a:xfrm>
          <a:prstGeom prst="rect">
            <a:avLst/>
          </a:prstGeom>
          <a:gradFill>
            <a:gsLst>
              <a:gs pos="0">
                <a:srgbClr val="98C2F5"/>
              </a:gs>
              <a:gs pos="51000">
                <a:schemeClr val="lt1"/>
              </a:gs>
              <a:gs pos="100000">
                <a:srgbClr val="DAE9F6"/>
              </a:gs>
            </a:gsLst>
            <a:lin ang="5400000" scaled="0"/>
          </a:gradFill>
          <a:ln>
            <a:noFill/>
          </a:ln>
        </p:spPr>
        <p:txBody>
          <a:bodyPr lIns="91425" tIns="45700" rIns="91425" bIns="45700" anchor="ctr" anchorCtr="0">
            <a:noAutofit/>
          </a:bodyPr>
          <a:lstStyle/>
          <a:p>
            <a:pPr marL="0" marR="0" lvl="0" indent="0" algn="ctr" rtl="0">
              <a:spcBef>
                <a:spcPts val="0"/>
              </a:spcBef>
              <a:buNone/>
            </a:pPr>
            <a:endParaRPr sz="8600">
              <a:solidFill>
                <a:schemeClr val="lt1"/>
              </a:solidFill>
              <a:latin typeface="Calibri"/>
              <a:ea typeface="Calibri"/>
              <a:cs typeface="Calibri"/>
              <a:sym typeface="Calibri"/>
            </a:endParaRPr>
          </a:p>
        </p:txBody>
      </p:sp>
      <p:sp>
        <p:nvSpPr>
          <p:cNvPr id="127" name="Shape 127"/>
          <p:cNvSpPr txBox="1"/>
          <p:nvPr/>
        </p:nvSpPr>
        <p:spPr>
          <a:xfrm>
            <a:off x="44487206" y="31298534"/>
            <a:ext cx="7629577" cy="1399637"/>
          </a:xfrm>
          <a:prstGeom prst="rect">
            <a:avLst/>
          </a:prstGeom>
          <a:noFill/>
          <a:ln>
            <a:noFill/>
          </a:ln>
        </p:spPr>
        <p:txBody>
          <a:bodyPr lIns="65300" tIns="32650" rIns="65300" bIns="32650" anchor="t" anchorCtr="0">
            <a:noAutofit/>
          </a:bodyPr>
          <a:lstStyle/>
          <a:p>
            <a:pPr marL="400050" marR="0" lvl="0" indent="-400050" algn="l" rtl="0">
              <a:lnSpc>
                <a:spcPct val="92857"/>
              </a:lnSpc>
              <a:spcBef>
                <a:spcPts val="0"/>
              </a:spcBef>
              <a:buSzPct val="25000"/>
              <a:buNone/>
            </a:pPr>
            <a:r>
              <a:rPr lang="en-US" sz="2800">
                <a:solidFill>
                  <a:schemeClr val="lt1"/>
                </a:solidFill>
                <a:latin typeface="Calibri"/>
                <a:ea typeface="Calibri"/>
                <a:cs typeface="Calibri"/>
                <a:sym typeface="Calibri"/>
              </a:rPr>
              <a:t>© 2015 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 Unit C</a:t>
            </a:r>
          </a:p>
          <a:p>
            <a:pPr marL="400050" marR="0" lvl="0" indent="-400050" algn="l" rtl="0">
              <a:lnSpc>
                <a:spcPct val="108333"/>
              </a:lnSpc>
              <a:spcBef>
                <a:spcPts val="0"/>
              </a:spcBef>
              <a:buSzPct val="25000"/>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p>
          <a:p>
            <a:pPr marL="400050" marR="0" lvl="0" indent="-400050" algn="l" rtl="0">
              <a:lnSpc>
                <a:spcPct val="108333"/>
              </a:lnSpc>
              <a:spcBef>
                <a:spcPts val="0"/>
              </a:spcBef>
              <a:buSzPct val="25000"/>
              <a:buNone/>
            </a:pPr>
            <a:r>
              <a:rPr lang="en-US" sz="2400" b="1">
                <a:solidFill>
                  <a:srgbClr val="FFFF00"/>
                </a:solidFill>
                <a:latin typeface="Calibri"/>
                <a:ea typeface="Calibri"/>
                <a:cs typeface="Calibri"/>
                <a:sym typeface="Calibri"/>
              </a:rPr>
              <a:t>	posterpresenter@gmail.com</a:t>
            </a:r>
          </a:p>
        </p:txBody>
      </p:sp>
      <p:sp>
        <p:nvSpPr>
          <p:cNvPr id="128" name="Shape 128"/>
          <p:cNvSpPr txBox="1"/>
          <p:nvPr/>
        </p:nvSpPr>
        <p:spPr>
          <a:xfrm>
            <a:off x="1484176" y="32306271"/>
            <a:ext cx="2514599" cy="336819"/>
          </a:xfrm>
          <a:prstGeom prst="rect">
            <a:avLst/>
          </a:prstGeom>
          <a:noFill/>
          <a:ln>
            <a:noFill/>
          </a:ln>
        </p:spPr>
        <p:txBody>
          <a:bodyPr lIns="91250" tIns="45600" rIns="91250" bIns="45600" anchor="t" anchorCtr="0">
            <a:noAutofit/>
          </a:bodyPr>
          <a:lstStyle/>
          <a:p>
            <a:pPr marL="0" marR="0" lvl="0" indent="0" algn="l" rtl="0">
              <a:lnSpc>
                <a:spcPct val="65000"/>
              </a:lnSpc>
              <a:spcBef>
                <a:spcPts val="0"/>
              </a:spcBef>
              <a:spcAft>
                <a:spcPts val="0"/>
              </a:spcAft>
              <a:buSzPct val="25000"/>
              <a:buNone/>
            </a:pPr>
            <a:r>
              <a:rPr lang="en-US" sz="500" b="1">
                <a:solidFill>
                  <a:srgbClr val="BFBFBF"/>
                </a:solidFill>
                <a:latin typeface="Arial"/>
                <a:ea typeface="Arial"/>
                <a:cs typeface="Arial"/>
                <a:sym typeface="Arial"/>
              </a:rPr>
              <a:t>RESEARCH POSTER PRESENTATION DESIGN © 2015</a:t>
            </a:r>
          </a:p>
          <a:p>
            <a:pPr marL="0" marR="0" lvl="0" indent="0" algn="l" rtl="0">
              <a:lnSpc>
                <a:spcPct val="65000"/>
              </a:lnSpc>
              <a:spcBef>
                <a:spcPts val="550"/>
              </a:spcBef>
              <a:buSzPct val="25000"/>
              <a:buNone/>
            </a:pPr>
            <a:r>
              <a:rPr lang="en-US" sz="1100" b="1">
                <a:solidFill>
                  <a:srgbClr val="BFBFBF"/>
                </a:solidFill>
                <a:latin typeface="Arial"/>
                <a:ea typeface="Arial"/>
                <a:cs typeface="Arial"/>
                <a:sym typeface="Arial"/>
              </a:rPr>
              <a:t>www.PosterPresentations.com</a:t>
            </a: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4.jp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jpg"/><Relationship Id="rId15" Type="http://schemas.openxmlformats.org/officeDocument/2006/relationships/image" Target="../media/image23.png"/><Relationship Id="rId10" Type="http://schemas.openxmlformats.org/officeDocument/2006/relationships/image" Target="../media/image18.jpg"/><Relationship Id="rId4" Type="http://schemas.openxmlformats.org/officeDocument/2006/relationships/image" Target="../media/image12.png"/><Relationship Id="rId9" Type="http://schemas.openxmlformats.org/officeDocument/2006/relationships/image" Target="../media/image17.jpg"/><Relationship Id="rId1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1171224" y="10697425"/>
            <a:ext cx="9563100" cy="2994000"/>
          </a:xfrm>
          <a:prstGeom prst="rect">
            <a:avLst/>
          </a:prstGeom>
          <a:noFill/>
          <a:ln>
            <a:noFill/>
          </a:ln>
        </p:spPr>
        <p:txBody>
          <a:bodyPr lIns="228575" tIns="228575" rIns="228575" bIns="228575" anchor="t" anchorCtr="0">
            <a:noAutofit/>
          </a:bodyPr>
          <a:lstStyle/>
          <a:p>
            <a:pPr lvl="0" rtl="0">
              <a:lnSpc>
                <a:spcPct val="115000"/>
              </a:lnSpc>
              <a:spcBef>
                <a:spcPts val="0"/>
              </a:spcBef>
              <a:buNone/>
            </a:pPr>
            <a:r>
              <a:rPr lang="en-US" dirty="0">
                <a:solidFill>
                  <a:schemeClr val="dk1"/>
                </a:solidFill>
                <a:latin typeface="Times New Roman" panose="02020603050405020304" pitchFamily="18" charset="0"/>
                <a:cs typeface="Times New Roman" panose="02020603050405020304" pitchFamily="18" charset="0"/>
              </a:rPr>
              <a:t>The objective of this project is to create a bridge truss structure that supports the largest amount of weight relative to the bridge’s mass and optimizes performance metric.</a:t>
            </a:r>
          </a:p>
        </p:txBody>
      </p:sp>
      <p:sp>
        <p:nvSpPr>
          <p:cNvPr id="153" name="Shape 153"/>
          <p:cNvSpPr txBox="1">
            <a:spLocks noGrp="1"/>
          </p:cNvSpPr>
          <p:nvPr>
            <p:ph type="body" idx="2"/>
          </p:nvPr>
        </p:nvSpPr>
        <p:spPr>
          <a:xfrm>
            <a:off x="912328" y="10019698"/>
            <a:ext cx="10048800" cy="7539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a:solidFill>
                  <a:srgbClr val="002060"/>
                </a:solidFill>
                <a:latin typeface="Times New Roman" panose="02020603050405020304" pitchFamily="18" charset="0"/>
                <a:cs typeface="Times New Roman" panose="02020603050405020304" pitchFamily="18" charset="0"/>
              </a:rPr>
              <a:t>Objectives</a:t>
            </a:r>
          </a:p>
        </p:txBody>
      </p:sp>
      <p:sp>
        <p:nvSpPr>
          <p:cNvPr id="154" name="Shape 154"/>
          <p:cNvSpPr txBox="1">
            <a:spLocks noGrp="1"/>
          </p:cNvSpPr>
          <p:nvPr>
            <p:ph type="body" idx="3"/>
          </p:nvPr>
        </p:nvSpPr>
        <p:spPr>
          <a:xfrm>
            <a:off x="914276" y="12840924"/>
            <a:ext cx="10050600" cy="6981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dirty="0">
                <a:solidFill>
                  <a:srgbClr val="002060"/>
                </a:solidFill>
                <a:latin typeface="Times New Roman" panose="02020603050405020304" pitchFamily="18" charset="0"/>
                <a:cs typeface="Times New Roman" panose="02020603050405020304" pitchFamily="18" charset="0"/>
              </a:rPr>
              <a:t>Constraints</a:t>
            </a:r>
          </a:p>
        </p:txBody>
      </p:sp>
      <p:sp>
        <p:nvSpPr>
          <p:cNvPr id="155" name="Shape 155"/>
          <p:cNvSpPr txBox="1">
            <a:spLocks noGrp="1"/>
          </p:cNvSpPr>
          <p:nvPr>
            <p:ph type="body" idx="4"/>
          </p:nvPr>
        </p:nvSpPr>
        <p:spPr>
          <a:xfrm>
            <a:off x="11939716" y="10710961"/>
            <a:ext cx="9070200" cy="770284"/>
          </a:xfrm>
          <a:prstGeom prst="rect">
            <a:avLst/>
          </a:prstGeom>
          <a:noFill/>
          <a:ln>
            <a:noFill/>
          </a:ln>
        </p:spPr>
        <p:txBody>
          <a:bodyPr lIns="228575" tIns="228575" rIns="228575" bIns="228575" anchor="t" anchorCtr="0">
            <a:noAutofit/>
          </a:bodyPr>
          <a:lstStyle/>
          <a:p>
            <a:pPr lvl="0" algn="ctr">
              <a:spcBef>
                <a:spcPts val="0"/>
              </a:spcBef>
              <a:buSzPct val="25000"/>
            </a:pPr>
            <a:r>
              <a:rPr lang="en-US" sz="2400" b="1" dirty="0">
                <a:solidFill>
                  <a:srgbClr val="002060"/>
                </a:solidFill>
                <a:latin typeface="Times New Roman" panose="02020603050405020304" pitchFamily="18" charset="0"/>
                <a:ea typeface="Calibri"/>
                <a:cs typeface="Times New Roman" panose="02020603050405020304" pitchFamily="18" charset="0"/>
              </a:rPr>
              <a:t>Figure 2: </a:t>
            </a:r>
            <a:r>
              <a:rPr lang="en-US" sz="2400" b="1" dirty="0" smtClean="0">
                <a:solidFill>
                  <a:srgbClr val="002060"/>
                </a:solidFill>
                <a:latin typeface="Times New Roman" panose="02020603050405020304" pitchFamily="18" charset="0"/>
                <a:ea typeface="Calibri"/>
                <a:cs typeface="Times New Roman" panose="02020603050405020304" pitchFamily="18" charset="0"/>
              </a:rPr>
              <a:t>3D View of full bridge </a:t>
            </a:r>
            <a:r>
              <a:rPr lang="en-US" sz="2400" b="1" dirty="0">
                <a:solidFill>
                  <a:srgbClr val="002060"/>
                </a:solidFill>
                <a:latin typeface="Times New Roman" panose="02020603050405020304" pitchFamily="18" charset="0"/>
                <a:ea typeface="Calibri"/>
                <a:cs typeface="Times New Roman" panose="02020603050405020304" pitchFamily="18" charset="0"/>
              </a:rPr>
              <a:t>CAD </a:t>
            </a:r>
            <a:r>
              <a:rPr lang="en-US" sz="2400" b="1" dirty="0">
                <a:solidFill>
                  <a:srgbClr val="002060"/>
                </a:solidFill>
                <a:latin typeface="Times New Roman" panose="02020603050405020304" pitchFamily="18" charset="0"/>
                <a:ea typeface="Calibri"/>
                <a:cs typeface="Times New Roman" panose="02020603050405020304" pitchFamily="18" charset="0"/>
              </a:rPr>
              <a:t>assembly</a:t>
            </a:r>
            <a:endParaRPr lang="en-US" sz="2400" b="1" dirty="0">
              <a:solidFill>
                <a:srgbClr val="002060"/>
              </a:solidFill>
              <a:latin typeface="Times New Roman" panose="02020603050405020304" pitchFamily="18" charset="0"/>
              <a:ea typeface="Calibri"/>
              <a:cs typeface="Times New Roman" panose="02020603050405020304" pitchFamily="18" charset="0"/>
            </a:endParaRPr>
          </a:p>
        </p:txBody>
      </p:sp>
      <p:sp>
        <p:nvSpPr>
          <p:cNvPr id="156" name="Shape 156"/>
          <p:cNvSpPr txBox="1">
            <a:spLocks noGrp="1"/>
          </p:cNvSpPr>
          <p:nvPr>
            <p:ph type="body" idx="5"/>
          </p:nvPr>
        </p:nvSpPr>
        <p:spPr>
          <a:xfrm>
            <a:off x="11661537" y="5401674"/>
            <a:ext cx="10048800" cy="1280100"/>
          </a:xfrm>
          <a:prstGeom prst="rect">
            <a:avLst/>
          </a:prstGeom>
          <a:noFill/>
          <a:ln>
            <a:noFill/>
          </a:ln>
        </p:spPr>
        <p:txBody>
          <a:bodyPr lIns="91425" tIns="91425" rIns="91425" bIns="91425" anchor="ctr" anchorCtr="0">
            <a:noAutofit/>
          </a:bodyPr>
          <a:lstStyle/>
          <a:p>
            <a:pPr lvl="0" rtl="0">
              <a:lnSpc>
                <a:spcPct val="115000"/>
              </a:lnSpc>
              <a:spcBef>
                <a:spcPts val="0"/>
              </a:spcBef>
              <a:buClr>
                <a:schemeClr val="dk1"/>
              </a:buClr>
              <a:buSzPct val="29729"/>
              <a:buFont typeface="Arial"/>
              <a:buNone/>
            </a:pPr>
            <a:r>
              <a:rPr lang="en-US">
                <a:solidFill>
                  <a:srgbClr val="002060"/>
                </a:solidFill>
                <a:latin typeface="Times New Roman" panose="02020603050405020304" pitchFamily="18" charset="0"/>
                <a:ea typeface="Cambria"/>
                <a:cs typeface="Times New Roman" panose="02020603050405020304" pitchFamily="18" charset="0"/>
                <a:sym typeface="Cambria"/>
              </a:rPr>
              <a:t>Final Design</a:t>
            </a:r>
          </a:p>
        </p:txBody>
      </p:sp>
      <mc:AlternateContent xmlns:mc="http://schemas.openxmlformats.org/markup-compatibility/2006">
        <mc:Choice xmlns:a14="http://schemas.microsoft.com/office/drawing/2010/main" Requires="a14">
          <p:sp>
            <p:nvSpPr>
              <p:cNvPr id="157" name="Shape 157"/>
              <p:cNvSpPr txBox="1">
                <a:spLocks noGrp="1"/>
              </p:cNvSpPr>
              <p:nvPr>
                <p:ph type="body" idx="6"/>
              </p:nvPr>
            </p:nvSpPr>
            <p:spPr>
              <a:xfrm>
                <a:off x="32888250" y="6302225"/>
                <a:ext cx="10048800" cy="5928000"/>
              </a:xfrm>
              <a:prstGeom prst="rect">
                <a:avLst/>
              </a:prstGeom>
              <a:noFill/>
              <a:ln>
                <a:noFill/>
              </a:ln>
            </p:spPr>
            <p:txBody>
              <a:bodyPr lIns="228575" tIns="228575" rIns="228575" bIns="228575" anchor="t" anchorCtr="0">
                <a:noAutofit/>
              </a:bodyPr>
              <a:lstStyle/>
              <a:p>
                <a:pPr lvl="0">
                  <a:lnSpc>
                    <a:spcPct val="115000"/>
                  </a:lnSpc>
                  <a:spcBef>
                    <a:spcPts val="0"/>
                  </a:spcBef>
                  <a:buClr>
                    <a:schemeClr val="dk1"/>
                  </a:buClr>
                  <a:buSzPct val="45833"/>
                </a:pPr>
                <a:r>
                  <a:rPr lang="en-CA" sz="2400" b="0" dirty="0" smtClean="0">
                    <a:solidFill>
                      <a:schemeClr val="dk1"/>
                    </a:solidFill>
                    <a:ea typeface="Arial"/>
                    <a:cs typeface="Times New Roman" panose="02020603050405020304" pitchFamily="18" charset="0"/>
                    <a:sym typeface="Arial"/>
                  </a:rPr>
                  <a:t>                </a:t>
                </a:r>
                <a14:m>
                  <m:oMath xmlns:m="http://schemas.openxmlformats.org/officeDocument/2006/math">
                    <m:r>
                      <a:rPr lang="en-CA" sz="2400" b="0" i="0" smtClean="0">
                        <a:solidFill>
                          <a:schemeClr val="dk1"/>
                        </a:solidFill>
                        <a:latin typeface="Cambria Math" panose="02040503050406030204" pitchFamily="18" charset="0"/>
                        <a:ea typeface="Arial"/>
                        <a:cs typeface="Times New Roman" panose="02020603050405020304" pitchFamily="18" charset="0"/>
                        <a:sym typeface="Arial"/>
                      </a:rPr>
                      <m:t>            </m:t>
                    </m:r>
                    <m:r>
                      <a:rPr lang="en-CA" sz="2400" b="0" i="1" smtClean="0">
                        <a:solidFill>
                          <a:schemeClr val="dk1"/>
                        </a:solidFill>
                        <a:latin typeface="Cambria Math" panose="02040503050406030204" pitchFamily="18" charset="0"/>
                        <a:ea typeface="Arial"/>
                        <a:cs typeface="Times New Roman" panose="02020603050405020304" pitchFamily="18" charset="0"/>
                        <a:sym typeface="Arial"/>
                      </a:rPr>
                      <m:t>𝑃𝑀</m:t>
                    </m:r>
                    <m:r>
                      <a:rPr lang="en-CA" sz="2400" b="0" i="1" smtClean="0">
                        <a:solidFill>
                          <a:schemeClr val="dk1"/>
                        </a:solidFill>
                        <a:latin typeface="Cambria Math" panose="02040503050406030204" pitchFamily="18" charset="0"/>
                        <a:ea typeface="Arial"/>
                        <a:cs typeface="Times New Roman" panose="02020603050405020304" pitchFamily="18" charset="0"/>
                        <a:sym typeface="Arial"/>
                      </a:rPr>
                      <m:t>=</m:t>
                    </m:r>
                    <m:f>
                      <m:fPr>
                        <m:ctrlPr>
                          <a:rPr lang="en-CA" sz="2400" b="0" i="1" smtClean="0">
                            <a:solidFill>
                              <a:schemeClr val="dk1"/>
                            </a:solidFill>
                            <a:latin typeface="Cambria Math" panose="02040503050406030204" pitchFamily="18" charset="0"/>
                            <a:cs typeface="Times New Roman" panose="02020603050405020304" pitchFamily="18" charset="0"/>
                            <a:sym typeface="Arial"/>
                          </a:rPr>
                        </m:ctrlPr>
                      </m:fPr>
                      <m:num>
                        <m:r>
                          <a:rPr lang="en-CA" sz="2400" b="0" i="1" smtClean="0">
                            <a:solidFill>
                              <a:schemeClr val="dk1"/>
                            </a:solidFill>
                            <a:latin typeface="Cambria Math" panose="02040503050406030204" pitchFamily="18" charset="0"/>
                            <a:cs typeface="Times New Roman" panose="02020603050405020304" pitchFamily="18" charset="0"/>
                            <a:sym typeface="Arial"/>
                          </a:rPr>
                          <m:t>𝑃</m:t>
                        </m:r>
                      </m:num>
                      <m:den>
                        <m:sSup>
                          <m:sSupPr>
                            <m:ctrlPr>
                              <a:rPr lang="en-CA" sz="2400" b="0" i="1" smtClean="0">
                                <a:solidFill>
                                  <a:schemeClr val="dk1"/>
                                </a:solidFill>
                                <a:latin typeface="Cambria Math" panose="02040503050406030204" pitchFamily="18" charset="0"/>
                                <a:cs typeface="Times New Roman" panose="02020603050405020304" pitchFamily="18" charset="0"/>
                                <a:sym typeface="Arial"/>
                              </a:rPr>
                            </m:ctrlPr>
                          </m:sSupPr>
                          <m:e>
                            <m:r>
                              <a:rPr lang="en-CA" sz="2400" i="1">
                                <a:solidFill>
                                  <a:schemeClr val="dk1"/>
                                </a:solidFill>
                                <a:latin typeface="Cambria Math" panose="02040503050406030204" pitchFamily="18" charset="0"/>
                                <a:cs typeface="Times New Roman" panose="02020603050405020304" pitchFamily="18" charset="0"/>
                                <a:sym typeface="Arial"/>
                              </a:rPr>
                              <m:t>(</m:t>
                            </m:r>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𝜌</m:t>
                                </m:r>
                              </m:e>
                              <m:sub>
                                <m:r>
                                  <a:rPr lang="en-CA" sz="24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𝑝</m:t>
                                </m:r>
                              </m:sub>
                            </m:sSub>
                            <m:nary>
                              <m:naryPr>
                                <m:chr m:val="∑"/>
                                <m:ctrlPr>
                                  <a:rPr lang="en-CA" sz="2400" i="1">
                                    <a:solidFill>
                                      <a:schemeClr val="dk1"/>
                                    </a:solidFill>
                                    <a:latin typeface="Cambria Math" panose="02040503050406030204" pitchFamily="18" charset="0"/>
                                    <a:cs typeface="Times New Roman" panose="02020603050405020304" pitchFamily="18" charset="0"/>
                                    <a:sym typeface="Arial"/>
                                  </a:rPr>
                                </m:ctrlPr>
                              </m:naryPr>
                              <m:sub>
                                <m:r>
                                  <m:rPr>
                                    <m:brk m:alnAt="23"/>
                                  </m:rPr>
                                  <a:rPr lang="en-CA" sz="2400" i="1">
                                    <a:solidFill>
                                      <a:schemeClr val="dk1"/>
                                    </a:solidFill>
                                    <a:latin typeface="Cambria Math" panose="02040503050406030204" pitchFamily="18" charset="0"/>
                                    <a:cs typeface="Times New Roman" panose="02020603050405020304" pitchFamily="18" charset="0"/>
                                    <a:sym typeface="Arial"/>
                                  </a:rPr>
                                  <m:t>𝑖</m:t>
                                </m:r>
                                <m:r>
                                  <a:rPr lang="en-CA" sz="2400" i="1">
                                    <a:solidFill>
                                      <a:schemeClr val="dk1"/>
                                    </a:solidFill>
                                    <a:latin typeface="Cambria Math" panose="02040503050406030204" pitchFamily="18" charset="0"/>
                                    <a:cs typeface="Times New Roman" panose="02020603050405020304" pitchFamily="18" charset="0"/>
                                    <a:sym typeface="Arial"/>
                                  </a:rPr>
                                  <m:t>=1</m:t>
                                </m:r>
                              </m:sub>
                              <m:sup>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𝑛</m:t>
                                    </m:r>
                                  </m:e>
                                  <m:sub>
                                    <m:r>
                                      <a:rPr lang="en-CA" sz="2400" b="0" i="1" smtClean="0">
                                        <a:solidFill>
                                          <a:schemeClr val="dk1"/>
                                        </a:solidFill>
                                        <a:latin typeface="Cambria Math" panose="02040503050406030204" pitchFamily="18" charset="0"/>
                                        <a:cs typeface="Times New Roman" panose="02020603050405020304" pitchFamily="18" charset="0"/>
                                        <a:sym typeface="Arial"/>
                                      </a:rPr>
                                      <m:t>𝑝</m:t>
                                    </m:r>
                                  </m:sub>
                                </m:sSub>
                              </m:sup>
                              <m:e>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𝐴</m:t>
                                    </m:r>
                                  </m:e>
                                  <m:sub>
                                    <m:r>
                                      <a:rPr lang="en-CA" sz="2400" b="0" i="1" smtClean="0">
                                        <a:solidFill>
                                          <a:schemeClr val="dk1"/>
                                        </a:solidFill>
                                        <a:latin typeface="Cambria Math" panose="02040503050406030204" pitchFamily="18" charset="0"/>
                                        <a:cs typeface="Times New Roman" panose="02020603050405020304" pitchFamily="18" charset="0"/>
                                        <a:sym typeface="Arial"/>
                                      </a:rPr>
                                      <m:t>𝑝</m:t>
                                    </m:r>
                                    <m:r>
                                      <a:rPr lang="en-CA" sz="2400" i="1">
                                        <a:solidFill>
                                          <a:schemeClr val="dk1"/>
                                        </a:solidFill>
                                        <a:latin typeface="Cambria Math" panose="02040503050406030204" pitchFamily="18" charset="0"/>
                                        <a:cs typeface="Times New Roman" panose="02020603050405020304" pitchFamily="18" charset="0"/>
                                        <a:sym typeface="Arial"/>
                                      </a:rPr>
                                      <m:t>,</m:t>
                                    </m:r>
                                    <m:r>
                                      <a:rPr lang="en-CA" sz="2400" i="1">
                                        <a:solidFill>
                                          <a:schemeClr val="dk1"/>
                                        </a:solidFill>
                                        <a:latin typeface="Cambria Math" panose="02040503050406030204" pitchFamily="18" charset="0"/>
                                        <a:cs typeface="Times New Roman" panose="02020603050405020304" pitchFamily="18" charset="0"/>
                                        <a:sym typeface="Arial"/>
                                      </a:rPr>
                                      <m:t>𝑖</m:t>
                                    </m:r>
                                  </m:sub>
                                </m:sSub>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𝑙</m:t>
                                    </m:r>
                                  </m:e>
                                  <m:sub>
                                    <m:r>
                                      <a:rPr lang="en-CA" sz="2400" b="0" i="1" smtClean="0">
                                        <a:solidFill>
                                          <a:schemeClr val="dk1"/>
                                        </a:solidFill>
                                        <a:latin typeface="Cambria Math" panose="02040503050406030204" pitchFamily="18" charset="0"/>
                                        <a:cs typeface="Times New Roman" panose="02020603050405020304" pitchFamily="18" charset="0"/>
                                        <a:sym typeface="Arial"/>
                                      </a:rPr>
                                      <m:t>𝑝</m:t>
                                    </m:r>
                                    <m:r>
                                      <a:rPr lang="en-CA" sz="2400" i="1">
                                        <a:solidFill>
                                          <a:schemeClr val="dk1"/>
                                        </a:solidFill>
                                        <a:latin typeface="Cambria Math" panose="02040503050406030204" pitchFamily="18" charset="0"/>
                                        <a:cs typeface="Times New Roman" panose="02020603050405020304" pitchFamily="18" charset="0"/>
                                        <a:sym typeface="Arial"/>
                                      </a:rPr>
                                      <m:t>,</m:t>
                                    </m:r>
                                    <m:r>
                                      <a:rPr lang="en-CA" sz="2400" i="1">
                                        <a:solidFill>
                                          <a:schemeClr val="dk1"/>
                                        </a:solidFill>
                                        <a:latin typeface="Cambria Math" panose="02040503050406030204" pitchFamily="18" charset="0"/>
                                        <a:cs typeface="Times New Roman" panose="02020603050405020304" pitchFamily="18" charset="0"/>
                                        <a:sym typeface="Arial"/>
                                      </a:rPr>
                                      <m:t>𝑖</m:t>
                                    </m:r>
                                  </m:sub>
                                </m:sSub>
                              </m:e>
                            </m:nary>
                            <m:r>
                              <a:rPr lang="en-CA" sz="2400" i="1">
                                <a:solidFill>
                                  <a:schemeClr val="dk1"/>
                                </a:solidFill>
                                <a:latin typeface="Cambria Math" panose="02040503050406030204" pitchFamily="18" charset="0"/>
                                <a:cs typeface="Times New Roman" panose="02020603050405020304" pitchFamily="18" charset="0"/>
                                <a:sym typeface="Arial"/>
                              </a:rPr>
                              <m:t>+2</m:t>
                            </m:r>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𝜌</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nary>
                              <m:naryPr>
                                <m:chr m:val="∑"/>
                                <m:ctrlPr>
                                  <a:rPr lang="en-CA" sz="2400" i="1">
                                    <a:solidFill>
                                      <a:schemeClr val="dk1"/>
                                    </a:solidFill>
                                    <a:latin typeface="Cambria Math" panose="02040503050406030204" pitchFamily="18" charset="0"/>
                                    <a:cs typeface="Times New Roman" panose="02020603050405020304" pitchFamily="18" charset="0"/>
                                    <a:sym typeface="Arial"/>
                                  </a:rPr>
                                </m:ctrlPr>
                              </m:naryPr>
                              <m:sub>
                                <m:r>
                                  <m:rPr>
                                    <m:brk m:alnAt="23"/>
                                  </m:rPr>
                                  <a:rPr lang="en-CA" sz="2400" i="1">
                                    <a:solidFill>
                                      <a:schemeClr val="dk1"/>
                                    </a:solidFill>
                                    <a:latin typeface="Cambria Math" panose="02040503050406030204" pitchFamily="18" charset="0"/>
                                    <a:cs typeface="Times New Roman" panose="02020603050405020304" pitchFamily="18" charset="0"/>
                                    <a:sym typeface="Arial"/>
                                  </a:rPr>
                                  <m:t>𝑖</m:t>
                                </m:r>
                                <m:r>
                                  <a:rPr lang="en-CA" sz="2400" i="1">
                                    <a:solidFill>
                                      <a:schemeClr val="dk1"/>
                                    </a:solidFill>
                                    <a:latin typeface="Cambria Math" panose="02040503050406030204" pitchFamily="18" charset="0"/>
                                    <a:cs typeface="Times New Roman" panose="02020603050405020304" pitchFamily="18" charset="0"/>
                                    <a:sym typeface="Arial"/>
                                  </a:rPr>
                                  <m:t>=1</m:t>
                                </m:r>
                              </m:sub>
                              <m:sup>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𝑛</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sup>
                              <m:e>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𝐴</m:t>
                                    </m:r>
                                  </m:e>
                                  <m:sub>
                                    <m:r>
                                      <a:rPr lang="en-CA" sz="2400" i="1">
                                        <a:solidFill>
                                          <a:schemeClr val="dk1"/>
                                        </a:solidFill>
                                        <a:latin typeface="Cambria Math" panose="02040503050406030204" pitchFamily="18" charset="0"/>
                                        <a:cs typeface="Times New Roman" panose="02020603050405020304" pitchFamily="18" charset="0"/>
                                        <a:sym typeface="Arial"/>
                                      </a:rPr>
                                      <m:t>𝑚</m:t>
                                    </m:r>
                                    <m:r>
                                      <a:rPr lang="en-CA" sz="2400" i="1">
                                        <a:solidFill>
                                          <a:schemeClr val="dk1"/>
                                        </a:solidFill>
                                        <a:latin typeface="Cambria Math" panose="02040503050406030204" pitchFamily="18" charset="0"/>
                                        <a:cs typeface="Times New Roman" panose="02020603050405020304" pitchFamily="18" charset="0"/>
                                        <a:sym typeface="Arial"/>
                                      </a:rPr>
                                      <m:t>,</m:t>
                                    </m:r>
                                    <m:r>
                                      <a:rPr lang="en-CA" sz="2400" i="1">
                                        <a:solidFill>
                                          <a:schemeClr val="dk1"/>
                                        </a:solidFill>
                                        <a:latin typeface="Cambria Math" panose="02040503050406030204" pitchFamily="18" charset="0"/>
                                        <a:cs typeface="Times New Roman" panose="02020603050405020304" pitchFamily="18" charset="0"/>
                                        <a:sym typeface="Arial"/>
                                      </a:rPr>
                                      <m:t>𝑖</m:t>
                                    </m:r>
                                  </m:sub>
                                </m:sSub>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𝑙</m:t>
                                    </m:r>
                                  </m:e>
                                  <m:sub>
                                    <m:r>
                                      <a:rPr lang="en-CA" sz="2400" i="1">
                                        <a:solidFill>
                                          <a:schemeClr val="dk1"/>
                                        </a:solidFill>
                                        <a:latin typeface="Cambria Math" panose="02040503050406030204" pitchFamily="18" charset="0"/>
                                        <a:cs typeface="Times New Roman" panose="02020603050405020304" pitchFamily="18" charset="0"/>
                                        <a:sym typeface="Arial"/>
                                      </a:rPr>
                                      <m:t>𝑚</m:t>
                                    </m:r>
                                    <m:r>
                                      <a:rPr lang="en-CA" sz="2400" i="1">
                                        <a:solidFill>
                                          <a:schemeClr val="dk1"/>
                                        </a:solidFill>
                                        <a:latin typeface="Cambria Math" panose="02040503050406030204" pitchFamily="18" charset="0"/>
                                        <a:cs typeface="Times New Roman" panose="02020603050405020304" pitchFamily="18" charset="0"/>
                                        <a:sym typeface="Arial"/>
                                      </a:rPr>
                                      <m:t>,</m:t>
                                    </m:r>
                                    <m:r>
                                      <a:rPr lang="en-CA" sz="2400" i="1">
                                        <a:solidFill>
                                          <a:schemeClr val="dk1"/>
                                        </a:solidFill>
                                        <a:latin typeface="Cambria Math" panose="02040503050406030204" pitchFamily="18" charset="0"/>
                                        <a:cs typeface="Times New Roman" panose="02020603050405020304" pitchFamily="18" charset="0"/>
                                        <a:sym typeface="Arial"/>
                                      </a:rPr>
                                      <m:t>𝑖</m:t>
                                    </m:r>
                                  </m:sub>
                                </m:sSub>
                                <m:r>
                                  <a:rPr lang="en-CA" sz="2400" i="1">
                                    <a:solidFill>
                                      <a:schemeClr val="dk1"/>
                                    </a:solidFill>
                                    <a:latin typeface="Cambria Math" panose="02040503050406030204" pitchFamily="18" charset="0"/>
                                    <a:cs typeface="Times New Roman" panose="02020603050405020304" pitchFamily="18" charset="0"/>
                                    <a:sym typeface="Arial"/>
                                  </a:rPr>
                                  <m:t>)</m:t>
                                </m:r>
                              </m:e>
                            </m:nary>
                          </m:e>
                          <m:sup>
                            <m:r>
                              <a:rPr lang="en-CA" sz="2400" b="0" i="1" smtClean="0">
                                <a:solidFill>
                                  <a:schemeClr val="dk1"/>
                                </a:solidFill>
                                <a:latin typeface="Cambria Math" panose="02040503050406030204" pitchFamily="18" charset="0"/>
                                <a:cs typeface="Times New Roman" panose="02020603050405020304" pitchFamily="18" charset="0"/>
                                <a:sym typeface="Arial"/>
                              </a:rPr>
                              <m:t>(</m:t>
                            </m:r>
                            <m:f>
                              <m:fPr>
                                <m:ctrlPr>
                                  <a:rPr lang="en-CA" sz="2400" b="0" i="1" smtClean="0">
                                    <a:solidFill>
                                      <a:schemeClr val="dk1"/>
                                    </a:solidFill>
                                    <a:latin typeface="Cambria Math" panose="02040503050406030204" pitchFamily="18" charset="0"/>
                                    <a:cs typeface="Times New Roman" panose="02020603050405020304" pitchFamily="18" charset="0"/>
                                    <a:sym typeface="Arial"/>
                                  </a:rPr>
                                </m:ctrlPr>
                              </m:fPr>
                              <m:num>
                                <m:r>
                                  <a:rPr lang="en-CA" sz="2400" b="0" i="1" smtClean="0">
                                    <a:solidFill>
                                      <a:schemeClr val="dk1"/>
                                    </a:solidFill>
                                    <a:latin typeface="Cambria Math" panose="02040503050406030204" pitchFamily="18" charset="0"/>
                                    <a:cs typeface="Times New Roman" panose="02020603050405020304" pitchFamily="18" charset="0"/>
                                    <a:sym typeface="Arial"/>
                                  </a:rPr>
                                  <m:t>1.2</m:t>
                                </m:r>
                              </m:num>
                              <m:den>
                                <m:r>
                                  <a:rPr lang="en-CA" sz="2400" b="0" i="1" smtClean="0">
                                    <a:solidFill>
                                      <a:schemeClr val="dk1"/>
                                    </a:solidFill>
                                    <a:latin typeface="Cambria Math" panose="02040503050406030204" pitchFamily="18" charset="0"/>
                                    <a:cs typeface="Times New Roman" panose="02020603050405020304" pitchFamily="18" charset="0"/>
                                    <a:sym typeface="Arial"/>
                                  </a:rPr>
                                  <m:t>𝑋𝑌</m:t>
                                </m:r>
                              </m:den>
                            </m:f>
                            <m:r>
                              <a:rPr lang="en-CA" sz="2400" b="0" i="1" smtClean="0">
                                <a:solidFill>
                                  <a:schemeClr val="dk1"/>
                                </a:solidFill>
                                <a:latin typeface="Cambria Math" panose="02040503050406030204" pitchFamily="18" charset="0"/>
                                <a:cs typeface="Times New Roman" panose="02020603050405020304" pitchFamily="18" charset="0"/>
                                <a:sym typeface="Arial"/>
                              </a:rPr>
                              <m:t>)</m:t>
                            </m:r>
                          </m:sup>
                        </m:sSup>
                      </m:den>
                    </m:f>
                  </m:oMath>
                </a14:m>
                <a:r>
                  <a:rPr lang="en-CA" sz="2400" dirty="0" smtClean="0">
                    <a:solidFill>
                      <a:schemeClr val="dk1"/>
                    </a:solidFill>
                    <a:latin typeface="Times New Roman" panose="02020603050405020304" pitchFamily="18" charset="0"/>
                    <a:ea typeface="Arial"/>
                    <a:cs typeface="Times New Roman" panose="02020603050405020304" pitchFamily="18" charset="0"/>
                    <a:sym typeface="Arial"/>
                  </a:rPr>
                  <a:t>                            (2)</a:t>
                </a:r>
                <a:endParaRPr lang="en-CA" sz="2400" dirty="0">
                  <a:solidFill>
                    <a:schemeClr val="dk1"/>
                  </a:solidFill>
                  <a:latin typeface="Times New Roman" panose="02020603050405020304" pitchFamily="18" charset="0"/>
                  <a:ea typeface="Arial"/>
                  <a:cs typeface="Times New Roman" panose="02020603050405020304" pitchFamily="18" charset="0"/>
                  <a:sym typeface="Arial"/>
                </a:endParaRPr>
              </a:p>
              <a:p>
                <a:pPr>
                  <a:lnSpc>
                    <a:spcPct val="115000"/>
                  </a:lnSpc>
                  <a:spcBef>
                    <a:spcPts val="0"/>
                  </a:spcBef>
                  <a:buClr>
                    <a:schemeClr val="dk1"/>
                  </a:buClr>
                  <a:buSzPct val="45833"/>
                </a:pP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a:lnSpc>
                    <a:spcPct val="115000"/>
                  </a:lnSpc>
                  <a:spcBef>
                    <a:spcPts val="0"/>
                  </a:spcBef>
                  <a:buClr>
                    <a:schemeClr val="dk1"/>
                  </a:buClr>
                  <a:buSzPct val="45833"/>
                </a:pPr>
                <a14:m>
                  <m:oMath xmlns:m="http://schemas.openxmlformats.org/officeDocument/2006/math">
                    <m:r>
                      <a:rPr lang="en-CA" sz="2400" i="1">
                        <a:solidFill>
                          <a:schemeClr val="dk1"/>
                        </a:solidFill>
                        <a:latin typeface="Cambria Math" panose="02040503050406030204" pitchFamily="18" charset="0"/>
                        <a:cs typeface="Times New Roman" panose="02020603050405020304" pitchFamily="18" charset="0"/>
                        <a:sym typeface="Arial"/>
                      </a:rPr>
                      <m:t>𝑃</m:t>
                    </m:r>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Maximum Load before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Failure</a:t>
                </a:r>
                <a:endPar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rtl="0">
                  <a:lnSpc>
                    <a:spcPct val="115000"/>
                  </a:lnSpc>
                  <a:spcBef>
                    <a:spcPts val="0"/>
                  </a:spcBef>
                  <a:buClr>
                    <a:schemeClr val="dk1"/>
                  </a:buClr>
                  <a:buSzPct val="45833"/>
                  <a:buFont typeface="Arial"/>
                  <a:buNone/>
                </a:pPr>
                <a14:m>
                  <m:oMath xmlns:m="http://schemas.openxmlformats.org/officeDocument/2006/math">
                    <m:r>
                      <a:rPr lang="en-CA" sz="24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𝑋</m:t>
                    </m:r>
                    <m:r>
                      <a:rPr lang="en-CA" sz="24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m:t>
                    </m:r>
                    <m:r>
                      <a:rPr lang="en-CA" sz="24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𝑌</m:t>
                    </m:r>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Loading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type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m</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ultipliers </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𝑛</m:t>
                        </m:r>
                      </m:e>
                      <m:sub>
                        <m:r>
                          <a:rPr lang="en-CA" sz="2400" b="0" i="1" smtClean="0">
                            <a:solidFill>
                              <a:schemeClr val="dk1"/>
                            </a:solidFill>
                            <a:latin typeface="Cambria Math" panose="02040503050406030204" pitchFamily="18" charset="0"/>
                            <a:cs typeface="Times New Roman" panose="02020603050405020304" pitchFamily="18" charset="0"/>
                            <a:sym typeface="Arial"/>
                          </a:rPr>
                          <m:t>𝑝</m:t>
                        </m:r>
                      </m:sub>
                    </m:sSub>
                  </m:oMath>
                </a14:m>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Number of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pins</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𝜌</m:t>
                        </m:r>
                      </m:e>
                      <m:sub>
                        <m:r>
                          <a:rPr lang="en-CA" sz="2400" i="1">
                            <a:solidFill>
                              <a:schemeClr val="dk1"/>
                            </a:solidFill>
                            <a:latin typeface="Cambria Math" panose="02040503050406030204" pitchFamily="18" charset="0"/>
                            <a:cs typeface="Times New Roman" panose="02020603050405020304" pitchFamily="18" charset="0"/>
                            <a:sym typeface="Arial"/>
                          </a:rPr>
                          <m:t>𝑑</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D</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ensity of the pin (hardwood</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a:t>
                </a:r>
              </a:p>
              <a:p>
                <a:pPr lvl="0">
                  <a:lnSpc>
                    <a:spcPct val="115000"/>
                  </a:lnSpc>
                  <a:spcBef>
                    <a:spcPts val="0"/>
                  </a:spcBef>
                  <a:buClr>
                    <a:schemeClr val="dk1"/>
                  </a:buClr>
                  <a:buSzPct val="45833"/>
                </a:pPr>
                <a14:m>
                  <m:oMath xmlns:m="http://schemas.openxmlformats.org/officeDocument/2006/math">
                    <m:sSub>
                      <m:sSubPr>
                        <m:ctrlPr>
                          <a:rPr lang="en-CA" sz="2400" i="1" smtClean="0">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𝐴</m:t>
                        </m:r>
                      </m:e>
                      <m:sub>
                        <m:r>
                          <a:rPr lang="en-CA" sz="2400" i="1">
                            <a:solidFill>
                              <a:schemeClr val="dk1"/>
                            </a:solidFill>
                            <a:latin typeface="Cambria Math" panose="02040503050406030204" pitchFamily="18" charset="0"/>
                            <a:cs typeface="Times New Roman" panose="02020603050405020304" pitchFamily="18" charset="0"/>
                            <a:sym typeface="Arial"/>
                          </a:rPr>
                          <m:t>𝑑</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Cross sectional area of the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pin</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smtClean="0">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𝑙</m:t>
                        </m:r>
                      </m:e>
                      <m:sub>
                        <m:r>
                          <a:rPr lang="en-CA" sz="2400" i="1">
                            <a:solidFill>
                              <a:schemeClr val="dk1"/>
                            </a:solidFill>
                            <a:latin typeface="Cambria Math" panose="02040503050406030204" pitchFamily="18" charset="0"/>
                            <a:cs typeface="Times New Roman" panose="02020603050405020304" pitchFamily="18" charset="0"/>
                            <a:sym typeface="Arial"/>
                          </a:rPr>
                          <m:t>𝑑</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L</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ength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of the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pin</a:t>
                </a:r>
              </a:p>
              <a:p>
                <a:pPr>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𝑛</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Number of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members</a:t>
                </a:r>
                <a:endPar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m:t>𝜌</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D</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ensity </a:t>
                </a:r>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of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the member</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𝐴</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Cross sectional area of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the member</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a:lnSpc>
                    <a:spcPct val="115000"/>
                  </a:lnSpc>
                  <a:spcBef>
                    <a:spcPts val="0"/>
                  </a:spcBef>
                  <a:buClr>
                    <a:schemeClr val="dk1"/>
                  </a:buClr>
                  <a:buSzPct val="45833"/>
                </a:pPr>
                <a14:m>
                  <m:oMath xmlns:m="http://schemas.openxmlformats.org/officeDocument/2006/math">
                    <m:sSub>
                      <m:sSubPr>
                        <m:ctrlPr>
                          <a:rPr lang="en-CA" sz="2400" i="1">
                            <a:solidFill>
                              <a:schemeClr val="dk1"/>
                            </a:solidFill>
                            <a:latin typeface="Cambria Math" panose="02040503050406030204" pitchFamily="18" charset="0"/>
                            <a:cs typeface="Times New Roman" panose="02020603050405020304" pitchFamily="18" charset="0"/>
                            <a:sym typeface="Arial"/>
                          </a:rPr>
                        </m:ctrlPr>
                      </m:sSubPr>
                      <m:e>
                        <m:r>
                          <a:rPr lang="en-CA" sz="2400" i="1">
                            <a:solidFill>
                              <a:schemeClr val="dk1"/>
                            </a:solidFill>
                            <a:latin typeface="Cambria Math" panose="02040503050406030204" pitchFamily="18" charset="0"/>
                            <a:cs typeface="Times New Roman" panose="02020603050405020304" pitchFamily="18" charset="0"/>
                            <a:sym typeface="Arial"/>
                          </a:rPr>
                          <m:t>𝑙</m:t>
                        </m:r>
                      </m:e>
                      <m:sub>
                        <m:r>
                          <a:rPr lang="en-CA" sz="2400" i="1">
                            <a:solidFill>
                              <a:schemeClr val="dk1"/>
                            </a:solidFill>
                            <a:latin typeface="Cambria Math" panose="02040503050406030204" pitchFamily="18" charset="0"/>
                            <a:cs typeface="Times New Roman" panose="02020603050405020304" pitchFamily="18" charset="0"/>
                            <a:sym typeface="Arial"/>
                          </a:rPr>
                          <m:t>𝑚</m:t>
                        </m:r>
                      </m:sub>
                    </m:sSub>
                  </m:oMath>
                </a14:m>
                <a:r>
                  <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 - Length of the </a:t>
                </a:r>
                <a:r>
                  <a:rPr lang="en-CA" sz="2400" dirty="0"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rPr>
                  <a:t>member</a:t>
                </a:r>
                <a:endParaRPr lang="en-CA" sz="24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Arial"/>
                </a:endParaRPr>
              </a:p>
              <a:p>
                <a:pPr lvl="0" rtl="0">
                  <a:lnSpc>
                    <a:spcPct val="115000"/>
                  </a:lnSpc>
                  <a:spcBef>
                    <a:spcPts val="0"/>
                  </a:spcBef>
                  <a:buClr>
                    <a:schemeClr val="dk1"/>
                  </a:buClr>
                  <a:buSzPct val="45833"/>
                  <a:buFont typeface="Arial"/>
                  <a:buNone/>
                </a:pPr>
                <a:endParaRPr lang="en-CA" sz="2400" dirty="0">
                  <a:solidFill>
                    <a:schemeClr val="dk1"/>
                  </a:solidFill>
                  <a:latin typeface="Times New Roman" panose="02020603050405020304" pitchFamily="18" charset="0"/>
                  <a:ea typeface="Arial"/>
                  <a:cs typeface="Times New Roman" panose="02020603050405020304" pitchFamily="18" charset="0"/>
                  <a:sym typeface="Arial"/>
                </a:endParaRPr>
              </a:p>
              <a:p>
                <a:pPr lvl="0" rtl="0">
                  <a:lnSpc>
                    <a:spcPct val="115000"/>
                  </a:lnSpc>
                  <a:spcBef>
                    <a:spcPts val="0"/>
                  </a:spcBef>
                  <a:buClr>
                    <a:schemeClr val="dk1"/>
                  </a:buClr>
                  <a:buSzPct val="45833"/>
                  <a:buFont typeface="Arial"/>
                  <a:buNone/>
                </a:pPr>
                <a:endParaRPr lang="en-CA" sz="2400" dirty="0">
                  <a:solidFill>
                    <a:schemeClr val="dk1"/>
                  </a:solidFill>
                  <a:latin typeface="Times New Roman" panose="02020603050405020304" pitchFamily="18" charset="0"/>
                  <a:ea typeface="Arial"/>
                  <a:cs typeface="Times New Roman" panose="02020603050405020304" pitchFamily="18" charset="0"/>
                  <a:sym typeface="Arial"/>
                </a:endParaRPr>
              </a:p>
            </p:txBody>
          </p:sp>
        </mc:Choice>
        <mc:Fallback>
          <p:sp>
            <p:nvSpPr>
              <p:cNvPr id="157" name="Shape 157"/>
              <p:cNvSpPr txBox="1">
                <a:spLocks noGrp="1" noRot="1" noChangeAspect="1" noMove="1" noResize="1" noEditPoints="1" noAdjustHandles="1" noChangeArrowheads="1" noChangeShapeType="1" noTextEdit="1"/>
              </p:cNvSpPr>
              <p:nvPr>
                <p:ph type="body" idx="6"/>
              </p:nvPr>
            </p:nvSpPr>
            <p:spPr>
              <a:xfrm>
                <a:off x="32888250" y="6302225"/>
                <a:ext cx="10048800" cy="5928000"/>
              </a:xfrm>
              <a:prstGeom prst="rect">
                <a:avLst/>
              </a:prstGeom>
              <a:blipFill rotWithShape="0">
                <a:blip r:embed="rId3"/>
                <a:stretch>
                  <a:fillRect b="-926"/>
                </a:stretch>
              </a:blipFill>
              <a:ln>
                <a:noFill/>
              </a:ln>
            </p:spPr>
            <p:txBody>
              <a:bodyPr/>
              <a:lstStyle/>
              <a:p>
                <a:r>
                  <a:rPr lang="en-CA">
                    <a:noFill/>
                  </a:rPr>
                  <a:t> </a:t>
                </a:r>
              </a:p>
            </p:txBody>
          </p:sp>
        </mc:Fallback>
      </mc:AlternateContent>
      <p:sp>
        <p:nvSpPr>
          <p:cNvPr id="158" name="Shape 158"/>
          <p:cNvSpPr txBox="1">
            <a:spLocks noGrp="1"/>
          </p:cNvSpPr>
          <p:nvPr>
            <p:ph type="body" idx="7"/>
          </p:nvPr>
        </p:nvSpPr>
        <p:spPr>
          <a:xfrm>
            <a:off x="32880300" y="5472548"/>
            <a:ext cx="10058400" cy="7539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a:solidFill>
                  <a:srgbClr val="002060"/>
                </a:solidFill>
                <a:latin typeface="Times New Roman" panose="02020603050405020304" pitchFamily="18" charset="0"/>
                <a:cs typeface="Times New Roman" panose="02020603050405020304" pitchFamily="18" charset="0"/>
              </a:rPr>
              <a:t>Performance Metric</a:t>
            </a:r>
          </a:p>
        </p:txBody>
      </p:sp>
      <p:sp>
        <p:nvSpPr>
          <p:cNvPr id="159" name="Shape 159"/>
          <p:cNvSpPr txBox="1">
            <a:spLocks noGrp="1"/>
          </p:cNvSpPr>
          <p:nvPr>
            <p:ph type="body" idx="17"/>
          </p:nvPr>
        </p:nvSpPr>
        <p:spPr>
          <a:xfrm>
            <a:off x="908275" y="13759370"/>
            <a:ext cx="10056900" cy="6158700"/>
          </a:xfrm>
          <a:prstGeom prst="rect">
            <a:avLst/>
          </a:prstGeom>
          <a:noFill/>
          <a:ln>
            <a:noFill/>
          </a:ln>
        </p:spPr>
        <p:txBody>
          <a:bodyPr lIns="228575" tIns="228575" rIns="228575" bIns="228575" anchor="t" anchorCtr="0">
            <a:noAutofit/>
          </a:bodyPr>
          <a:lstStyle/>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Truss structure must be constructed only using two force members, connected at their ends using pin joints</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All pins must allow for free rotation</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A pin must be provided at most 9 cm from the center span of the structure</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The length of the bridge must be 40 ± 1 cm apart</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The height of the bridge must be 10 ± 0.5cm</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The truss width of the bridge must be 8 ± 0,5 cm</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All members must be made with the ⅛” thick balsa wood provided</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All pins must be constructed using the ⅛” hardwood dowel material provided</a:t>
            </a:r>
          </a:p>
          <a:p>
            <a:pPr marL="457200" lvl="0" indent="-228600" rtl="0">
              <a:lnSpc>
                <a:spcPct val="115000"/>
              </a:lnSpc>
              <a:spcBef>
                <a:spcPts val="0"/>
              </a:spcBef>
              <a:buClr>
                <a:schemeClr val="dk1"/>
              </a:buClr>
              <a:buFont typeface="Times New Roman"/>
              <a:buChar char="●"/>
            </a:pPr>
            <a:r>
              <a:rPr lang="en-US" dirty="0">
                <a:solidFill>
                  <a:schemeClr val="dk1"/>
                </a:solidFill>
                <a:latin typeface="Times New Roman" panose="02020603050405020304" pitchFamily="18" charset="0"/>
                <a:cs typeface="Times New Roman" panose="02020603050405020304" pitchFamily="18" charset="0"/>
              </a:rPr>
              <a:t>Adhesives can only be used to build a complex cross section geometry</a:t>
            </a:r>
          </a:p>
        </p:txBody>
      </p:sp>
      <p:sp>
        <p:nvSpPr>
          <p:cNvPr id="160" name="Shape 160"/>
          <p:cNvSpPr txBox="1">
            <a:spLocks noGrp="1"/>
          </p:cNvSpPr>
          <p:nvPr>
            <p:ph type="body" idx="18"/>
          </p:nvPr>
        </p:nvSpPr>
        <p:spPr>
          <a:xfrm>
            <a:off x="5932592" y="3383946"/>
            <a:ext cx="31998968" cy="1280159"/>
          </a:xfrm>
          <a:prstGeom prst="rect">
            <a:avLst/>
          </a:prstGeom>
          <a:noFill/>
          <a:ln>
            <a:noFill/>
          </a:ln>
        </p:spPr>
        <p:txBody>
          <a:bodyPr lIns="91425" tIns="45700" rIns="91425" bIns="45700" anchor="t" anchorCtr="0">
            <a:noAutofit/>
          </a:bodyPr>
          <a:lstStyle/>
          <a:p>
            <a:pPr marL="0" marR="0" lvl="0" indent="0" algn="ctr" rtl="0">
              <a:spcBef>
                <a:spcPts val="0"/>
              </a:spcBef>
              <a:buClr>
                <a:srgbClr val="1F3864"/>
              </a:buClr>
              <a:buSzPct val="25000"/>
              <a:buFont typeface="Arial"/>
              <a:buNone/>
            </a:pPr>
            <a:r>
              <a:rPr lang="en-US">
                <a:solidFill>
                  <a:srgbClr val="002060"/>
                </a:solidFill>
                <a:latin typeface="Times New Roman" panose="02020603050405020304" pitchFamily="18" charset="0"/>
                <a:cs typeface="Times New Roman" panose="02020603050405020304" pitchFamily="18" charset="0"/>
              </a:rPr>
              <a:t> Raj Lad, Maharshi Patel, Cody Reading, Joshua Sayavong, Johnathan Van Gorp</a:t>
            </a:r>
          </a:p>
        </p:txBody>
      </p:sp>
      <p:sp>
        <p:nvSpPr>
          <p:cNvPr id="161" name="Shape 161"/>
          <p:cNvSpPr txBox="1">
            <a:spLocks noGrp="1"/>
          </p:cNvSpPr>
          <p:nvPr>
            <p:ph type="body" idx="19"/>
          </p:nvPr>
        </p:nvSpPr>
        <p:spPr>
          <a:xfrm>
            <a:off x="5932592" y="2103786"/>
            <a:ext cx="31998968" cy="1280159"/>
          </a:xfrm>
          <a:prstGeom prst="rect">
            <a:avLst/>
          </a:prstGeom>
          <a:noFill/>
          <a:ln>
            <a:noFill/>
          </a:ln>
        </p:spPr>
        <p:txBody>
          <a:bodyPr lIns="91425" tIns="45700" rIns="91425" bIns="45700" anchor="t" anchorCtr="1">
            <a:noAutofit/>
          </a:bodyPr>
          <a:lstStyle/>
          <a:p>
            <a:pPr marL="0" marR="0" lvl="0" indent="0" algn="ctr" rtl="0">
              <a:lnSpc>
                <a:spcPct val="90000"/>
              </a:lnSpc>
              <a:spcBef>
                <a:spcPts val="0"/>
              </a:spcBef>
              <a:buClr>
                <a:srgbClr val="1F3864"/>
              </a:buClr>
              <a:buSzPct val="25000"/>
              <a:buFont typeface="Arial"/>
              <a:buNone/>
            </a:pPr>
            <a:r>
              <a:rPr lang="en-US" sz="8140">
                <a:solidFill>
                  <a:srgbClr val="002060"/>
                </a:solidFill>
                <a:latin typeface="Times New Roman" panose="02020603050405020304" pitchFamily="18" charset="0"/>
                <a:cs typeface="Times New Roman" panose="02020603050405020304" pitchFamily="18" charset="0"/>
              </a:rPr>
              <a:t>Group 15</a:t>
            </a:r>
          </a:p>
        </p:txBody>
      </p:sp>
      <p:sp>
        <p:nvSpPr>
          <p:cNvPr id="162" name="Shape 162"/>
          <p:cNvSpPr txBox="1">
            <a:spLocks noGrp="1"/>
          </p:cNvSpPr>
          <p:nvPr>
            <p:ph type="body" idx="20"/>
          </p:nvPr>
        </p:nvSpPr>
        <p:spPr>
          <a:xfrm>
            <a:off x="931700" y="465825"/>
            <a:ext cx="42010200" cy="1638000"/>
          </a:xfrm>
          <a:prstGeom prst="rect">
            <a:avLst/>
          </a:prstGeom>
          <a:noFill/>
          <a:ln>
            <a:noFill/>
          </a:ln>
        </p:spPr>
        <p:txBody>
          <a:bodyPr lIns="91425" tIns="45700" rIns="91425" bIns="45700" anchor="t" anchorCtr="1">
            <a:noAutofit/>
          </a:bodyPr>
          <a:lstStyle/>
          <a:p>
            <a:pPr marL="0" marR="0" lvl="0" indent="0" rtl="0">
              <a:lnSpc>
                <a:spcPct val="90000"/>
              </a:lnSpc>
              <a:spcBef>
                <a:spcPts val="0"/>
              </a:spcBef>
              <a:buClr>
                <a:srgbClr val="1F3864"/>
              </a:buClr>
              <a:buSzPct val="25000"/>
              <a:buFont typeface="Arial"/>
              <a:buNone/>
            </a:pPr>
            <a:r>
              <a:rPr lang="en-US" sz="10637" dirty="0">
                <a:solidFill>
                  <a:srgbClr val="002060"/>
                </a:solidFill>
                <a:latin typeface="Times New Roman" panose="02020603050405020304" pitchFamily="18" charset="0"/>
                <a:cs typeface="Times New Roman" panose="02020603050405020304" pitchFamily="18" charset="0"/>
              </a:rPr>
              <a:t>MTE 204 Bridge Project </a:t>
            </a:r>
          </a:p>
        </p:txBody>
      </p:sp>
      <p:sp>
        <p:nvSpPr>
          <p:cNvPr id="163" name="Shape 163"/>
          <p:cNvSpPr txBox="1">
            <a:spLocks noGrp="1"/>
          </p:cNvSpPr>
          <p:nvPr>
            <p:ph type="body" idx="3"/>
          </p:nvPr>
        </p:nvSpPr>
        <p:spPr>
          <a:xfrm>
            <a:off x="931701" y="5692674"/>
            <a:ext cx="10050600" cy="6981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a:solidFill>
                  <a:srgbClr val="002060"/>
                </a:solidFill>
                <a:latin typeface="Times New Roman" panose="02020603050405020304" pitchFamily="18" charset="0"/>
                <a:ea typeface="Cambria"/>
                <a:cs typeface="Times New Roman" panose="02020603050405020304" pitchFamily="18" charset="0"/>
                <a:sym typeface="Cambria"/>
              </a:rPr>
              <a:t>Introduction</a:t>
            </a:r>
          </a:p>
        </p:txBody>
      </p:sp>
      <p:sp>
        <p:nvSpPr>
          <p:cNvPr id="164" name="Shape 164"/>
          <p:cNvSpPr txBox="1">
            <a:spLocks noGrp="1"/>
          </p:cNvSpPr>
          <p:nvPr>
            <p:ph type="body" idx="3"/>
          </p:nvPr>
        </p:nvSpPr>
        <p:spPr>
          <a:xfrm>
            <a:off x="900076" y="19452149"/>
            <a:ext cx="10050600" cy="6981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dirty="0">
                <a:solidFill>
                  <a:srgbClr val="002060"/>
                </a:solidFill>
                <a:latin typeface="Times New Roman" panose="02020603050405020304" pitchFamily="18" charset="0"/>
                <a:cs typeface="Times New Roman" panose="02020603050405020304" pitchFamily="18" charset="0"/>
              </a:rPr>
              <a:t>Criteria Optimal Design</a:t>
            </a:r>
          </a:p>
        </p:txBody>
      </p:sp>
      <p:sp>
        <p:nvSpPr>
          <p:cNvPr id="165" name="Shape 165"/>
          <p:cNvSpPr txBox="1">
            <a:spLocks noGrp="1"/>
          </p:cNvSpPr>
          <p:nvPr>
            <p:ph type="body" idx="4"/>
          </p:nvPr>
        </p:nvSpPr>
        <p:spPr>
          <a:xfrm>
            <a:off x="22389600" y="5472555"/>
            <a:ext cx="10048800" cy="753900"/>
          </a:xfrm>
          <a:prstGeom prst="rect">
            <a:avLst/>
          </a:prstGeom>
          <a:noFill/>
          <a:ln>
            <a:noFill/>
          </a:ln>
        </p:spPr>
        <p:txBody>
          <a:bodyPr lIns="228575" tIns="228575" rIns="228575" bIns="228575" anchor="t" anchorCtr="0">
            <a:noAutofit/>
          </a:bodyPr>
          <a:lstStyle/>
          <a:p>
            <a:pPr marL="0" marR="0" lvl="0" indent="0" algn="ctr" rtl="0">
              <a:spcBef>
                <a:spcPts val="0"/>
              </a:spcBef>
              <a:buClr>
                <a:srgbClr val="1F3864"/>
              </a:buClr>
              <a:buSzPct val="25000"/>
              <a:buFont typeface="Arial"/>
              <a:buNone/>
            </a:pPr>
            <a:r>
              <a:rPr lang="en-US" sz="3600" b="1" u="sng">
                <a:solidFill>
                  <a:srgbClr val="002060"/>
                </a:solidFill>
                <a:latin typeface="Times New Roman" panose="02020603050405020304" pitchFamily="18" charset="0"/>
                <a:ea typeface="Calibri"/>
                <a:cs typeface="Times New Roman" panose="02020603050405020304" pitchFamily="18" charset="0"/>
                <a:sym typeface="Calibri"/>
              </a:rPr>
              <a:t>Structural Analysis of Members</a:t>
            </a:r>
          </a:p>
        </p:txBody>
      </p:sp>
      <p:sp>
        <p:nvSpPr>
          <p:cNvPr id="166" name="Shape 166"/>
          <p:cNvSpPr txBox="1">
            <a:spLocks noGrp="1"/>
          </p:cNvSpPr>
          <p:nvPr>
            <p:ph type="body" idx="7"/>
          </p:nvPr>
        </p:nvSpPr>
        <p:spPr>
          <a:xfrm>
            <a:off x="32988200" y="13240384"/>
            <a:ext cx="10058400" cy="7539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dirty="0">
                <a:solidFill>
                  <a:srgbClr val="002060"/>
                </a:solidFill>
                <a:latin typeface="Times New Roman" panose="02020603050405020304" pitchFamily="18" charset="0"/>
                <a:cs typeface="Times New Roman" panose="02020603050405020304" pitchFamily="18" charset="0"/>
              </a:rPr>
              <a:t>Convergence to </a:t>
            </a:r>
            <a:r>
              <a:rPr lang="en-US" dirty="0" smtClean="0">
                <a:solidFill>
                  <a:srgbClr val="002060"/>
                </a:solidFill>
                <a:latin typeface="Times New Roman" panose="02020603050405020304" pitchFamily="18" charset="0"/>
                <a:cs typeface="Times New Roman" panose="02020603050405020304" pitchFamily="18" charset="0"/>
              </a:rPr>
              <a:t>Solution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67" name="Shape 167"/>
          <p:cNvSpPr txBox="1">
            <a:spLocks noGrp="1"/>
          </p:cNvSpPr>
          <p:nvPr>
            <p:ph type="body" idx="4"/>
          </p:nvPr>
        </p:nvSpPr>
        <p:spPr>
          <a:xfrm>
            <a:off x="900975" y="21940913"/>
            <a:ext cx="10048800" cy="4004700"/>
          </a:xfrm>
          <a:prstGeom prst="rect">
            <a:avLst/>
          </a:prstGeom>
          <a:noFill/>
          <a:ln>
            <a:noFill/>
          </a:ln>
        </p:spPr>
        <p:txBody>
          <a:bodyPr lIns="228575" tIns="228575" rIns="228575" bIns="228575" anchor="t" anchorCtr="0">
            <a:noAutofit/>
          </a:bodyPr>
          <a:lstStyle/>
          <a:p>
            <a:pPr marL="0" marR="0" lvl="0" indent="0" algn="l" rtl="0">
              <a:spcBef>
                <a:spcPts val="0"/>
              </a:spcBef>
              <a:buClr>
                <a:srgbClr val="1F3864"/>
              </a:buClr>
              <a:buSzPct val="25000"/>
              <a:buFont typeface="Arial"/>
              <a:buNone/>
            </a:pPr>
            <a:r>
              <a:rPr lang="en-US" dirty="0">
                <a:solidFill>
                  <a:srgbClr val="000000"/>
                </a:solidFill>
                <a:latin typeface="Times New Roman" panose="02020603050405020304" pitchFamily="18" charset="0"/>
                <a:cs typeface="Times New Roman" panose="02020603050405020304" pitchFamily="18" charset="0"/>
              </a:rPr>
              <a:t>In order to achieve the goal of maximizing performance metric, as seen in Equation 1, many properties were considered. First of all, the truss itself must be as light as possible. Secondly, the amount of load that the truss can take must be maximized. Finally, the load should be placed furthest from the lowest centre location in order to maximize the X and Y multipliers. The factor of safety that was used is 3.</a:t>
            </a:r>
          </a:p>
          <a:p>
            <a:pPr marL="0" marR="0" lvl="0" indent="0" algn="l" rtl="0">
              <a:spcBef>
                <a:spcPts val="0"/>
              </a:spcBef>
              <a:buClr>
                <a:srgbClr val="1F3864"/>
              </a:buClr>
              <a:buSzPct val="25000"/>
              <a:buFont typeface="Arial"/>
              <a:buNone/>
            </a:pPr>
            <a:endParaRPr dirty="0">
              <a:solidFill>
                <a:srgbClr val="000000"/>
              </a:solidFill>
              <a:latin typeface="Times New Roman" panose="02020603050405020304" pitchFamily="18" charset="0"/>
              <a:cs typeface="Times New Roman" panose="02020603050405020304" pitchFamily="18" charset="0"/>
            </a:endParaRPr>
          </a:p>
          <a:p>
            <a:pPr marL="0" marR="0" lvl="0" indent="0" algn="l" rtl="0">
              <a:spcBef>
                <a:spcPts val="0"/>
              </a:spcBef>
              <a:buClr>
                <a:srgbClr val="1F3864"/>
              </a:buClr>
              <a:buSzPct val="25000"/>
              <a:buFont typeface="Arial"/>
              <a:buNone/>
            </a:pPr>
            <a:r>
              <a:rPr lang="en-US" dirty="0">
                <a:solidFill>
                  <a:srgbClr val="000000"/>
                </a:solidFill>
                <a:latin typeface="Times New Roman" panose="02020603050405020304" pitchFamily="18" charset="0"/>
                <a:cs typeface="Times New Roman" panose="02020603050405020304" pitchFamily="18" charset="0"/>
              </a:rPr>
              <a:t>Figure 1 shows the development process than was used in this project in order to maximize performance metric. </a:t>
            </a:r>
          </a:p>
        </p:txBody>
      </p:sp>
      <p:sp>
        <p:nvSpPr>
          <p:cNvPr id="168" name="Shape 168"/>
          <p:cNvSpPr txBox="1">
            <a:spLocks noGrp="1"/>
          </p:cNvSpPr>
          <p:nvPr>
            <p:ph type="body" idx="7"/>
          </p:nvPr>
        </p:nvSpPr>
        <p:spPr>
          <a:xfrm>
            <a:off x="32878650" y="28465283"/>
            <a:ext cx="10058400" cy="753900"/>
          </a:xfrm>
          <a:prstGeom prst="rect">
            <a:avLst/>
          </a:prstGeom>
          <a:noFill/>
          <a:ln>
            <a:noFill/>
          </a:ln>
        </p:spPr>
        <p:txBody>
          <a:bodyPr lIns="91425" tIns="91425" rIns="91425" bIns="91425" anchor="ctr" anchorCtr="0">
            <a:noAutofit/>
          </a:bodyPr>
          <a:lstStyle/>
          <a:p>
            <a:pPr marL="0" marR="0" lvl="0" indent="0" algn="ctr" rtl="0">
              <a:spcBef>
                <a:spcPts val="0"/>
              </a:spcBef>
              <a:buClr>
                <a:srgbClr val="1F3864"/>
              </a:buClr>
              <a:buSzPct val="25000"/>
              <a:buFont typeface="Arial"/>
              <a:buNone/>
            </a:pPr>
            <a:r>
              <a:rPr lang="en-US" dirty="0">
                <a:solidFill>
                  <a:srgbClr val="002060"/>
                </a:solidFill>
                <a:latin typeface="Times New Roman" panose="02020603050405020304" pitchFamily="18" charset="0"/>
                <a:cs typeface="Times New Roman" panose="02020603050405020304" pitchFamily="18" charset="0"/>
              </a:rPr>
              <a:t>Prediction</a:t>
            </a:r>
          </a:p>
        </p:txBody>
      </p:sp>
      <p:pic>
        <p:nvPicPr>
          <p:cNvPr id="169" name="Shape 169" descr="Components.PNG"/>
          <p:cNvPicPr preferRelativeResize="0"/>
          <p:nvPr/>
        </p:nvPicPr>
        <p:blipFill>
          <a:blip r:embed="rId4">
            <a:alphaModFix/>
          </a:blip>
          <a:stretch>
            <a:fillRect/>
          </a:stretch>
        </p:blipFill>
        <p:spPr>
          <a:xfrm>
            <a:off x="12425474" y="11954524"/>
            <a:ext cx="7826476" cy="5456592"/>
          </a:xfrm>
          <a:prstGeom prst="rect">
            <a:avLst/>
          </a:prstGeom>
          <a:noFill/>
          <a:ln>
            <a:noFill/>
          </a:ln>
        </p:spPr>
      </p:pic>
      <p:sp>
        <p:nvSpPr>
          <p:cNvPr id="170" name="Shape 170"/>
          <p:cNvSpPr txBox="1"/>
          <p:nvPr/>
        </p:nvSpPr>
        <p:spPr>
          <a:xfrm>
            <a:off x="33131675" y="14210373"/>
            <a:ext cx="9563100" cy="4460952"/>
          </a:xfrm>
          <a:prstGeom prst="rect">
            <a:avLst/>
          </a:prstGeom>
          <a:noFill/>
          <a:ln>
            <a:noFill/>
          </a:ln>
        </p:spPr>
        <p:txBody>
          <a:bodyPr lIns="91425" tIns="91425" rIns="91425" bIns="91425" anchor="t" anchorCtr="0">
            <a:noAutofit/>
          </a:bodyPr>
          <a:lstStyle/>
          <a:p>
            <a:pPr lvl="0">
              <a:spcBef>
                <a:spcPts val="0"/>
              </a:spcBef>
              <a:buNone/>
            </a:pPr>
            <a:r>
              <a:rPr lang="en-US" sz="2400" dirty="0">
                <a:latin typeface="Times New Roman" panose="02020603050405020304" pitchFamily="18" charset="0"/>
                <a:cs typeface="Times New Roman" panose="02020603050405020304" pitchFamily="18" charset="0"/>
              </a:rPr>
              <a:t>The brute force method was used with the above equation to converge to the final design. This was achieved by running multiple designs through the MATLAB solver and selecting the design that will achieve the highest PM. The equation converged to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final design due to the higher multiplier gained by loading off centre, in addition to the lower mass.</a:t>
            </a:r>
          </a:p>
          <a:p>
            <a:pPr lvl="0">
              <a:spcBef>
                <a:spcPts val="0"/>
              </a:spcBef>
              <a:buNone/>
            </a:pPr>
            <a:endParaRPr sz="2400" dirty="0">
              <a:latin typeface="Times New Roman" panose="02020603050405020304" pitchFamily="18" charset="0"/>
              <a:cs typeface="Times New Roman" panose="02020603050405020304" pitchFamily="18" charset="0"/>
            </a:endParaRPr>
          </a:p>
          <a:p>
            <a:pPr lvl="0">
              <a:spcBef>
                <a:spcPts val="0"/>
              </a:spcBef>
              <a:buNone/>
            </a:pPr>
            <a:r>
              <a:rPr lang="en-US" sz="2400" dirty="0">
                <a:latin typeface="Times New Roman" panose="02020603050405020304" pitchFamily="18" charset="0"/>
                <a:cs typeface="Times New Roman" panose="02020603050405020304" pitchFamily="18" charset="0"/>
              </a:rPr>
              <a:t>Next, the cross sectional area of the members and the second moment of area of the loading dowel were </a:t>
            </a:r>
            <a:r>
              <a:rPr lang="en-US" sz="2400" dirty="0" smtClean="0">
                <a:latin typeface="Times New Roman" panose="02020603050405020304" pitchFamily="18" charset="0"/>
                <a:cs typeface="Times New Roman" panose="02020603050405020304" pitchFamily="18" charset="0"/>
              </a:rPr>
              <a:t>varied, </a:t>
            </a:r>
            <a:r>
              <a:rPr lang="en-US" sz="2400" dirty="0">
                <a:latin typeface="Times New Roman" panose="02020603050405020304" pitchFamily="18" charset="0"/>
                <a:cs typeface="Times New Roman" panose="02020603050405020304" pitchFamily="18" charset="0"/>
              </a:rPr>
              <a:t>and the brute force technique was used again running each case through MATLAB.  </a:t>
            </a:r>
            <a:r>
              <a:rPr lang="en-US" sz="2400" dirty="0">
                <a:solidFill>
                  <a:schemeClr val="dk1"/>
                </a:solidFill>
                <a:latin typeface="Times New Roman" panose="02020603050405020304" pitchFamily="18" charset="0"/>
                <a:cs typeface="Times New Roman" panose="02020603050405020304" pitchFamily="18" charset="0"/>
              </a:rPr>
              <a:t>(See Figure 10)</a:t>
            </a:r>
            <a:r>
              <a:rPr lang="en-US" sz="2400" dirty="0">
                <a:latin typeface="Times New Roman" panose="02020603050405020304" pitchFamily="18" charset="0"/>
                <a:cs typeface="Times New Roman" panose="02020603050405020304" pitchFamily="18" charset="0"/>
              </a:rPr>
              <a:t>. The moment of inertia for the loading dowel could be varied by using more than one dowel. </a:t>
            </a:r>
          </a:p>
          <a:p>
            <a:pPr lvl="0">
              <a:spcBef>
                <a:spcPts val="0"/>
              </a:spcBef>
              <a:buNone/>
            </a:pPr>
            <a:endParaRPr sz="2400" dirty="0">
              <a:latin typeface="Times New Roman" panose="02020603050405020304" pitchFamily="18" charset="0"/>
              <a:cs typeface="Times New Roman" panose="02020603050405020304" pitchFamily="18" charset="0"/>
            </a:endParaRPr>
          </a:p>
          <a:p>
            <a:pPr lvl="0">
              <a:spcBef>
                <a:spcPts val="0"/>
              </a:spcBef>
              <a:buNone/>
            </a:pPr>
            <a:endParaRPr sz="2400" dirty="0">
              <a:latin typeface="Times New Roman" panose="02020603050405020304" pitchFamily="18" charset="0"/>
              <a:cs typeface="Times New Roman" panose="02020603050405020304" pitchFamily="18" charset="0"/>
            </a:endParaRPr>
          </a:p>
          <a:p>
            <a:pPr lvl="0">
              <a:spcBef>
                <a:spcPts val="0"/>
              </a:spcBef>
              <a:buNone/>
            </a:pPr>
            <a:r>
              <a:rPr lang="en-US" sz="2400" dirty="0">
                <a:latin typeface="Times New Roman" panose="02020603050405020304" pitchFamily="18" charset="0"/>
                <a:cs typeface="Times New Roman" panose="02020603050405020304" pitchFamily="18" charset="0"/>
              </a:rPr>
              <a:t>   </a:t>
            </a:r>
          </a:p>
          <a:p>
            <a:pPr lvl="0">
              <a:spcBef>
                <a:spcPts val="0"/>
              </a:spcBef>
              <a:buNone/>
            </a:pPr>
            <a:endParaRPr sz="2400" dirty="0">
              <a:latin typeface="Times New Roman" panose="02020603050405020304" pitchFamily="18" charset="0"/>
              <a:cs typeface="Times New Roman" panose="02020603050405020304" pitchFamily="18" charset="0"/>
            </a:endParaRPr>
          </a:p>
        </p:txBody>
      </p:sp>
      <p:pic>
        <p:nvPicPr>
          <p:cNvPr id="171" name="Shape 171" descr="200Mem_w_zoom.jpg"/>
          <p:cNvPicPr preferRelativeResize="0"/>
          <p:nvPr/>
        </p:nvPicPr>
        <p:blipFill>
          <a:blip r:embed="rId5">
            <a:alphaModFix/>
          </a:blip>
          <a:stretch>
            <a:fillRect/>
          </a:stretch>
        </p:blipFill>
        <p:spPr>
          <a:xfrm>
            <a:off x="22617712" y="26179303"/>
            <a:ext cx="9392399" cy="5029926"/>
          </a:xfrm>
          <a:prstGeom prst="rect">
            <a:avLst/>
          </a:prstGeom>
          <a:noFill/>
          <a:ln>
            <a:noFill/>
          </a:ln>
        </p:spPr>
      </p:pic>
      <p:sp>
        <p:nvSpPr>
          <p:cNvPr id="172" name="Shape 172"/>
          <p:cNvSpPr txBox="1">
            <a:spLocks noGrp="1"/>
          </p:cNvSpPr>
          <p:nvPr>
            <p:ph type="body" idx="1"/>
          </p:nvPr>
        </p:nvSpPr>
        <p:spPr>
          <a:xfrm>
            <a:off x="1171250" y="6291450"/>
            <a:ext cx="9563100" cy="3478200"/>
          </a:xfrm>
          <a:prstGeom prst="rect">
            <a:avLst/>
          </a:prstGeom>
          <a:noFill/>
          <a:ln>
            <a:noFill/>
          </a:ln>
        </p:spPr>
        <p:txBody>
          <a:bodyPr lIns="228575" tIns="228575" rIns="228575" bIns="228575" anchor="t" anchorCtr="0">
            <a:noAutofit/>
          </a:bodyPr>
          <a:lstStyle/>
          <a:p>
            <a:pPr lvl="0" rtl="0">
              <a:lnSpc>
                <a:spcPct val="115000"/>
              </a:lnSpc>
              <a:spcBef>
                <a:spcPts val="0"/>
              </a:spcBef>
              <a:buNone/>
            </a:pPr>
            <a:r>
              <a:rPr lang="en-US">
                <a:solidFill>
                  <a:schemeClr val="dk1"/>
                </a:solidFill>
                <a:latin typeface="Times New Roman" panose="02020603050405020304" pitchFamily="18" charset="0"/>
                <a:cs typeface="Times New Roman" panose="02020603050405020304" pitchFamily="18" charset="0"/>
              </a:rPr>
              <a:t>Numerical methods is a powerful tool that allows individuals to discretize problems that are normally solved analytically. Through time integration, taylor series expansion and use of linear algebra, physics can be replicated by simulation through the means of computation using tools such as MATLAB and ANSYS. The following describes the iterative design process of a wooden truss bridge using tools from numerical methods.</a:t>
            </a:r>
          </a:p>
        </p:txBody>
      </p:sp>
      <p:sp>
        <p:nvSpPr>
          <p:cNvPr id="173" name="Shape 173"/>
          <p:cNvSpPr txBox="1"/>
          <p:nvPr/>
        </p:nvSpPr>
        <p:spPr>
          <a:xfrm>
            <a:off x="33085129" y="29322709"/>
            <a:ext cx="9563100" cy="1638000"/>
          </a:xfrm>
          <a:prstGeom prst="rect">
            <a:avLst/>
          </a:prstGeom>
          <a:noFill/>
          <a:ln>
            <a:noFill/>
          </a:ln>
        </p:spPr>
        <p:txBody>
          <a:bodyPr lIns="91425" tIns="91425" rIns="91425" bIns="91425" anchor="t" anchorCtr="0">
            <a:noAutofit/>
          </a:bodyPr>
          <a:lstStyle/>
          <a:p>
            <a:pPr lvl="0" rtl="0">
              <a:spcBef>
                <a:spcPts val="0"/>
              </a:spcBef>
              <a:buNone/>
            </a:pPr>
            <a:r>
              <a:rPr lang="en-US" sz="2400" dirty="0" smtClean="0">
                <a:latin typeface="Times New Roman" panose="02020603050405020304" pitchFamily="18" charset="0"/>
                <a:cs typeface="Times New Roman" panose="02020603050405020304" pitchFamily="18" charset="0"/>
              </a:rPr>
              <a:t>After testing, the </a:t>
            </a:r>
            <a:r>
              <a:rPr lang="en-US" sz="2400" dirty="0">
                <a:latin typeface="Times New Roman" panose="02020603050405020304" pitchFamily="18" charset="0"/>
                <a:cs typeface="Times New Roman" panose="02020603050405020304" pitchFamily="18" charset="0"/>
              </a:rPr>
              <a:t>predicted load that the truss structure should support is </a:t>
            </a:r>
            <a:r>
              <a:rPr lang="en-US" sz="2400" b="1" dirty="0">
                <a:latin typeface="Times New Roman" panose="02020603050405020304" pitchFamily="18" charset="0"/>
                <a:cs typeface="Times New Roman" panose="02020603050405020304" pitchFamily="18" charset="0"/>
              </a:rPr>
              <a:t>11 kg</a:t>
            </a:r>
            <a:r>
              <a:rPr lang="en-US" sz="2400" dirty="0">
                <a:latin typeface="Times New Roman" panose="02020603050405020304" pitchFamily="18" charset="0"/>
                <a:cs typeface="Times New Roman" panose="02020603050405020304" pitchFamily="18" charset="0"/>
              </a:rPr>
              <a:t>. The mechanism of failure will be bending of the loading dowel. </a:t>
            </a:r>
            <a:r>
              <a:rPr lang="en-US" sz="2400" dirty="0" smtClean="0">
                <a:latin typeface="Times New Roman" panose="02020603050405020304" pitchFamily="18" charset="0"/>
                <a:cs typeface="Times New Roman" panose="02020603050405020304" pitchFamily="18" charset="0"/>
              </a:rPr>
              <a:t>The 11 </a:t>
            </a:r>
            <a:r>
              <a:rPr lang="en-US" sz="2400" smtClean="0">
                <a:latin typeface="Times New Roman" panose="02020603050405020304" pitchFamily="18" charset="0"/>
                <a:cs typeface="Times New Roman" panose="02020603050405020304" pitchFamily="18" charset="0"/>
              </a:rPr>
              <a:t>kgg </a:t>
            </a:r>
            <a:r>
              <a:rPr lang="en-US" sz="2400" dirty="0">
                <a:latin typeface="Times New Roman" panose="02020603050405020304" pitchFamily="18" charset="0"/>
                <a:cs typeface="Times New Roman" panose="02020603050405020304" pitchFamily="18" charset="0"/>
              </a:rPr>
              <a:t>load placed upon our design will yield a performance metric of </a:t>
            </a:r>
            <a:r>
              <a:rPr lang="en-US" sz="2400" b="1" dirty="0">
                <a:latin typeface="Times New Roman" panose="02020603050405020304" pitchFamily="18" charset="0"/>
                <a:cs typeface="Times New Roman" panose="02020603050405020304" pitchFamily="18" charset="0"/>
              </a:rPr>
              <a:t>634.2.</a:t>
            </a:r>
            <a:r>
              <a:rPr lang="en-US" sz="2400" dirty="0">
                <a:latin typeface="Times New Roman" panose="02020603050405020304" pitchFamily="18" charset="0"/>
                <a:cs typeface="Times New Roman" panose="02020603050405020304" pitchFamily="18" charset="0"/>
              </a:rPr>
              <a:t> </a:t>
            </a:r>
          </a:p>
          <a:p>
            <a:pPr lvl="0" rtl="0">
              <a:spcBef>
                <a:spcPts val="0"/>
              </a:spcBef>
              <a:buNone/>
            </a:pPr>
            <a:endParaRPr sz="2400" dirty="0">
              <a:latin typeface="Times New Roman" panose="02020603050405020304" pitchFamily="18" charset="0"/>
              <a:cs typeface="Times New Roman" panose="02020603050405020304" pitchFamily="18" charset="0"/>
            </a:endParaRPr>
          </a:p>
        </p:txBody>
      </p:sp>
      <p:sp>
        <p:nvSpPr>
          <p:cNvPr id="174" name="Shape 174"/>
          <p:cNvSpPr/>
          <p:nvPr/>
        </p:nvSpPr>
        <p:spPr>
          <a:xfrm>
            <a:off x="4866351" y="26138637"/>
            <a:ext cx="2651400" cy="1344899"/>
          </a:xfrm>
          <a:prstGeom prst="ellipse">
            <a:avLst/>
          </a:prstGeom>
          <a:solidFill>
            <a:srgbClr val="D9EAD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latin typeface="Times New Roman" panose="02020603050405020304" pitchFamily="18" charset="0"/>
                <a:cs typeface="Times New Roman" panose="02020603050405020304" pitchFamily="18" charset="0"/>
              </a:rPr>
              <a:t>Brainstorm New Design</a:t>
            </a:r>
          </a:p>
        </p:txBody>
      </p:sp>
      <p:sp>
        <p:nvSpPr>
          <p:cNvPr id="175" name="Shape 175"/>
          <p:cNvSpPr/>
          <p:nvPr/>
        </p:nvSpPr>
        <p:spPr>
          <a:xfrm>
            <a:off x="2753662" y="27908120"/>
            <a:ext cx="2515200" cy="1275900"/>
          </a:xfrm>
          <a:prstGeom prst="ellipse">
            <a:avLst/>
          </a:prstGeom>
          <a:solidFill>
            <a:srgbClr val="D9EAD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latin typeface="Times New Roman" panose="02020603050405020304" pitchFamily="18" charset="0"/>
                <a:cs typeface="Times New Roman" panose="02020603050405020304" pitchFamily="18" charset="0"/>
              </a:rPr>
              <a:t>Simulate using MATLab</a:t>
            </a:r>
          </a:p>
        </p:txBody>
      </p:sp>
      <p:sp>
        <p:nvSpPr>
          <p:cNvPr id="176" name="Shape 176"/>
          <p:cNvSpPr/>
          <p:nvPr/>
        </p:nvSpPr>
        <p:spPr>
          <a:xfrm>
            <a:off x="4866230" y="29671279"/>
            <a:ext cx="2651400" cy="1344900"/>
          </a:xfrm>
          <a:prstGeom prst="ellipse">
            <a:avLst/>
          </a:prstGeom>
          <a:solidFill>
            <a:srgbClr val="D9EAD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latin typeface="Times New Roman" panose="02020603050405020304" pitchFamily="18" charset="0"/>
                <a:cs typeface="Times New Roman" panose="02020603050405020304" pitchFamily="18" charset="0"/>
              </a:rPr>
              <a:t>Simulate using ANSYS</a:t>
            </a:r>
          </a:p>
        </p:txBody>
      </p:sp>
      <p:sp>
        <p:nvSpPr>
          <p:cNvPr id="177" name="Shape 177"/>
          <p:cNvSpPr/>
          <p:nvPr/>
        </p:nvSpPr>
        <p:spPr>
          <a:xfrm>
            <a:off x="6882196" y="27908120"/>
            <a:ext cx="2515200" cy="1275900"/>
          </a:xfrm>
          <a:prstGeom prst="ellipse">
            <a:avLst/>
          </a:prstGeom>
          <a:solidFill>
            <a:srgbClr val="D9EAD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latin typeface="Times New Roman" panose="02020603050405020304" pitchFamily="18" charset="0"/>
                <a:cs typeface="Times New Roman" panose="02020603050405020304" pitchFamily="18" charset="0"/>
              </a:rPr>
              <a:t>Build the Bridge</a:t>
            </a:r>
          </a:p>
        </p:txBody>
      </p:sp>
      <p:cxnSp>
        <p:nvCxnSpPr>
          <p:cNvPr id="178" name="Shape 178"/>
          <p:cNvCxnSpPr>
            <a:stCxn id="175" idx="4"/>
            <a:endCxn id="176" idx="2"/>
          </p:cNvCxnSpPr>
          <p:nvPr/>
        </p:nvCxnSpPr>
        <p:spPr>
          <a:xfrm rot="-5400000" flipH="1">
            <a:off x="3858862" y="29336420"/>
            <a:ext cx="1159800" cy="855000"/>
          </a:xfrm>
          <a:prstGeom prst="curvedConnector2">
            <a:avLst/>
          </a:prstGeom>
          <a:noFill/>
          <a:ln w="38100" cap="flat" cmpd="sng">
            <a:solidFill>
              <a:srgbClr val="000000"/>
            </a:solidFill>
            <a:prstDash val="solid"/>
            <a:round/>
            <a:headEnd type="none" w="lg" len="lg"/>
            <a:tailEnd type="triangle" w="lg" len="lg"/>
          </a:ln>
        </p:spPr>
      </p:cxnSp>
      <p:cxnSp>
        <p:nvCxnSpPr>
          <p:cNvPr id="179" name="Shape 179"/>
          <p:cNvCxnSpPr>
            <a:stCxn id="176" idx="6"/>
            <a:endCxn id="177" idx="4"/>
          </p:cNvCxnSpPr>
          <p:nvPr/>
        </p:nvCxnSpPr>
        <p:spPr>
          <a:xfrm rot="10800000" flipH="1">
            <a:off x="7517630" y="29183929"/>
            <a:ext cx="622200" cy="1159800"/>
          </a:xfrm>
          <a:prstGeom prst="curvedConnector2">
            <a:avLst/>
          </a:prstGeom>
          <a:noFill/>
          <a:ln w="38100" cap="flat" cmpd="sng">
            <a:solidFill>
              <a:srgbClr val="000000"/>
            </a:solidFill>
            <a:prstDash val="solid"/>
            <a:round/>
            <a:headEnd type="none" w="lg" len="lg"/>
            <a:tailEnd type="triangle" w="lg" len="lg"/>
          </a:ln>
        </p:spPr>
      </p:cxnSp>
      <p:cxnSp>
        <p:nvCxnSpPr>
          <p:cNvPr id="180" name="Shape 180"/>
          <p:cNvCxnSpPr>
            <a:stCxn id="177" idx="0"/>
            <a:endCxn id="174" idx="6"/>
          </p:cNvCxnSpPr>
          <p:nvPr/>
        </p:nvCxnSpPr>
        <p:spPr>
          <a:xfrm rot="5400000" flipH="1">
            <a:off x="7280296" y="27048620"/>
            <a:ext cx="1097100" cy="621900"/>
          </a:xfrm>
          <a:prstGeom prst="curvedConnector2">
            <a:avLst/>
          </a:prstGeom>
          <a:noFill/>
          <a:ln w="38100" cap="flat" cmpd="sng">
            <a:solidFill>
              <a:srgbClr val="000000"/>
            </a:solidFill>
            <a:prstDash val="solid"/>
            <a:round/>
            <a:headEnd type="none" w="lg" len="lg"/>
            <a:tailEnd type="triangle" w="lg" len="lg"/>
          </a:ln>
        </p:spPr>
      </p:cxnSp>
      <p:cxnSp>
        <p:nvCxnSpPr>
          <p:cNvPr id="181" name="Shape 181"/>
          <p:cNvCxnSpPr>
            <a:stCxn id="174" idx="2"/>
            <a:endCxn id="175" idx="0"/>
          </p:cNvCxnSpPr>
          <p:nvPr/>
        </p:nvCxnSpPr>
        <p:spPr>
          <a:xfrm flipH="1">
            <a:off x="4011351" y="26811087"/>
            <a:ext cx="855000" cy="1097100"/>
          </a:xfrm>
          <a:prstGeom prst="curvedConnector2">
            <a:avLst/>
          </a:prstGeom>
          <a:noFill/>
          <a:ln w="38100" cap="flat" cmpd="sng">
            <a:solidFill>
              <a:srgbClr val="000000"/>
            </a:solidFill>
            <a:prstDash val="solid"/>
            <a:round/>
            <a:headEnd type="none" w="lg" len="lg"/>
            <a:tailEnd type="triangle" w="lg" len="lg"/>
          </a:ln>
        </p:spPr>
      </p:cxnSp>
      <p:cxnSp>
        <p:nvCxnSpPr>
          <p:cNvPr id="182" name="Shape 182"/>
          <p:cNvCxnSpPr>
            <a:stCxn id="175" idx="6"/>
            <a:endCxn id="174" idx="3"/>
          </p:cNvCxnSpPr>
          <p:nvPr/>
        </p:nvCxnSpPr>
        <p:spPr>
          <a:xfrm rot="10800000">
            <a:off x="5254762" y="27286670"/>
            <a:ext cx="14100" cy="1259400"/>
          </a:xfrm>
          <a:prstGeom prst="curvedConnector4">
            <a:avLst>
              <a:gd name="adj1" fmla="val -1688830"/>
              <a:gd name="adj2" fmla="val 67512"/>
            </a:avLst>
          </a:prstGeom>
          <a:noFill/>
          <a:ln w="38100" cap="flat" cmpd="sng">
            <a:solidFill>
              <a:srgbClr val="000000"/>
            </a:solidFill>
            <a:prstDash val="solid"/>
            <a:round/>
            <a:headEnd type="none" w="lg" len="lg"/>
            <a:tailEnd type="triangle" w="lg" len="lg"/>
          </a:ln>
        </p:spPr>
      </p:cxnSp>
      <p:cxnSp>
        <p:nvCxnSpPr>
          <p:cNvPr id="183" name="Shape 183"/>
          <p:cNvCxnSpPr>
            <a:stCxn id="176" idx="0"/>
            <a:endCxn id="174" idx="4"/>
          </p:cNvCxnSpPr>
          <p:nvPr/>
        </p:nvCxnSpPr>
        <p:spPr>
          <a:xfrm rot="-5400000">
            <a:off x="5098430" y="28577179"/>
            <a:ext cx="2187600" cy="600"/>
          </a:xfrm>
          <a:prstGeom prst="curvedConnector3">
            <a:avLst>
              <a:gd name="adj1" fmla="val 50003"/>
            </a:avLst>
          </a:prstGeom>
          <a:noFill/>
          <a:ln w="38100" cap="flat" cmpd="sng">
            <a:solidFill>
              <a:srgbClr val="000000"/>
            </a:solidFill>
            <a:prstDash val="solid"/>
            <a:round/>
            <a:headEnd type="none" w="lg" len="lg"/>
            <a:tailEnd type="triangle" w="lg" len="lg"/>
          </a:ln>
        </p:spPr>
      </p:cxnSp>
      <p:pic>
        <p:nvPicPr>
          <p:cNvPr id="184" name="Shape 184"/>
          <p:cNvPicPr preferRelativeResize="0"/>
          <p:nvPr/>
        </p:nvPicPr>
        <p:blipFill>
          <a:blip r:embed="rId6">
            <a:alphaModFix/>
          </a:blip>
          <a:stretch>
            <a:fillRect/>
          </a:stretch>
        </p:blipFill>
        <p:spPr>
          <a:xfrm>
            <a:off x="1293975" y="20326326"/>
            <a:ext cx="8244175" cy="593319"/>
          </a:xfrm>
          <a:prstGeom prst="rect">
            <a:avLst/>
          </a:prstGeom>
          <a:noFill/>
          <a:ln>
            <a:noFill/>
          </a:ln>
        </p:spPr>
      </p:pic>
      <p:sp>
        <p:nvSpPr>
          <p:cNvPr id="185" name="Shape 185"/>
          <p:cNvSpPr txBox="1">
            <a:spLocks noGrp="1"/>
          </p:cNvSpPr>
          <p:nvPr>
            <p:ph type="body" idx="1"/>
          </p:nvPr>
        </p:nvSpPr>
        <p:spPr>
          <a:xfrm>
            <a:off x="1293975" y="31209175"/>
            <a:ext cx="9563100" cy="1366500"/>
          </a:xfrm>
          <a:prstGeom prst="rect">
            <a:avLst/>
          </a:prstGeom>
          <a:noFill/>
          <a:ln>
            <a:noFill/>
          </a:ln>
        </p:spPr>
        <p:txBody>
          <a:bodyPr lIns="228575" tIns="228575" rIns="228575" bIns="228575" anchor="t" anchorCtr="0">
            <a:noAutofit/>
          </a:bodyPr>
          <a:lstStyle/>
          <a:p>
            <a:pPr algn="ctr">
              <a:spcBef>
                <a:spcPts val="0"/>
              </a:spcBef>
              <a:buSzPct val="25000"/>
            </a:pPr>
            <a:r>
              <a:rPr lang="en-US" sz="2400" b="1" dirty="0">
                <a:solidFill>
                  <a:srgbClr val="002060"/>
                </a:solidFill>
                <a:latin typeface="Times New Roman" panose="02020603050405020304" pitchFamily="18" charset="0"/>
                <a:ea typeface="Calibri"/>
                <a:cs typeface="Times New Roman" panose="02020603050405020304" pitchFamily="18" charset="0"/>
                <a:sym typeface="Calibri"/>
              </a:rPr>
              <a:t>Figure 1: General workflow for design reiteration</a:t>
            </a:r>
          </a:p>
        </p:txBody>
      </p:sp>
      <p:sp>
        <p:nvSpPr>
          <p:cNvPr id="186" name="Shape 186"/>
          <p:cNvSpPr txBox="1">
            <a:spLocks noGrp="1"/>
          </p:cNvSpPr>
          <p:nvPr>
            <p:ph type="body" idx="1"/>
          </p:nvPr>
        </p:nvSpPr>
        <p:spPr>
          <a:xfrm>
            <a:off x="1175450" y="20758743"/>
            <a:ext cx="9563100" cy="1114800"/>
          </a:xfrm>
          <a:prstGeom prst="rect">
            <a:avLst/>
          </a:prstGeom>
          <a:noFill/>
          <a:ln>
            <a:noFill/>
          </a:ln>
        </p:spPr>
        <p:txBody>
          <a:bodyPr lIns="228575" tIns="228575" rIns="228575" bIns="228575" anchor="t" anchorCtr="0">
            <a:noAutofit/>
          </a:bodyPr>
          <a:lstStyle/>
          <a:p>
            <a:pPr lvl="0" rtl="0">
              <a:lnSpc>
                <a:spcPct val="115000"/>
              </a:lnSpc>
              <a:spcBef>
                <a:spcPts val="0"/>
              </a:spcBef>
              <a:buNone/>
            </a:pPr>
            <a:r>
              <a:rPr lang="en-US" sz="1800" dirty="0">
                <a:solidFill>
                  <a:schemeClr val="dk1"/>
                </a:solidFill>
                <a:latin typeface="Times New Roman" panose="02020603050405020304" pitchFamily="18" charset="0"/>
                <a:ea typeface="Cambria"/>
                <a:cs typeface="Times New Roman" panose="02020603050405020304" pitchFamily="18" charset="0"/>
                <a:sym typeface="Cambria"/>
              </a:rPr>
              <a:t>Where X increases with an offset of loading horizontally, and Y increases with an offset in loading vertically</a:t>
            </a:r>
          </a:p>
        </p:txBody>
      </p:sp>
      <p:sp>
        <p:nvSpPr>
          <p:cNvPr id="187" name="Shape 187"/>
          <p:cNvSpPr txBox="1"/>
          <p:nvPr/>
        </p:nvSpPr>
        <p:spPr>
          <a:xfrm>
            <a:off x="22264914" y="31209175"/>
            <a:ext cx="10097536" cy="1097100"/>
          </a:xfrm>
          <a:prstGeom prst="rect">
            <a:avLst/>
          </a:prstGeom>
          <a:noFill/>
          <a:ln>
            <a:noFill/>
          </a:ln>
        </p:spPr>
        <p:txBody>
          <a:bodyPr lIns="91425" tIns="91425" rIns="91425" bIns="91425" anchor="t" anchorCtr="0">
            <a:noAutofit/>
          </a:bodyPr>
          <a:lstStyle/>
          <a:p>
            <a:pPr algn="ctr">
              <a:buClr>
                <a:schemeClr val="dk1"/>
              </a:buClr>
              <a:buSzPct val="45833"/>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10: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Stress analysis of a 200 mm Member with mesh size of 0.09 mm</a:t>
            </a:r>
          </a:p>
        </p:txBody>
      </p:sp>
      <p:sp>
        <p:nvSpPr>
          <p:cNvPr id="188" name="Shape 188"/>
          <p:cNvSpPr txBox="1"/>
          <p:nvPr/>
        </p:nvSpPr>
        <p:spPr>
          <a:xfrm>
            <a:off x="9538150" y="20219636"/>
            <a:ext cx="1717500" cy="806700"/>
          </a:xfrm>
          <a:prstGeom prst="rect">
            <a:avLst/>
          </a:prstGeom>
          <a:noFill/>
          <a:ln>
            <a:noFill/>
          </a:ln>
        </p:spPr>
        <p:txBody>
          <a:bodyPr lIns="91425" tIns="91425" rIns="91425" bIns="91425" anchor="ctr" anchorCtr="0">
            <a:noAutofit/>
          </a:bodyPr>
          <a:lstStyle/>
          <a:p>
            <a:pPr lvl="0" rtl="0">
              <a:lnSpc>
                <a:spcPct val="115000"/>
              </a:lnSpc>
              <a:spcBef>
                <a:spcPts val="0"/>
              </a:spcBef>
              <a:buNone/>
            </a:pPr>
            <a:r>
              <a:rPr lang="en-US" sz="1800" b="1">
                <a:solidFill>
                  <a:schemeClr val="dk1"/>
                </a:solidFill>
                <a:latin typeface="Times New Roman" panose="02020603050405020304" pitchFamily="18" charset="0"/>
                <a:ea typeface="Cambria"/>
                <a:cs typeface="Times New Roman" panose="02020603050405020304" pitchFamily="18" charset="0"/>
                <a:sym typeface="Cambria"/>
              </a:rPr>
              <a:t>(1)</a:t>
            </a:r>
          </a:p>
        </p:txBody>
      </p:sp>
      <p:sp>
        <p:nvSpPr>
          <p:cNvPr id="189" name="Shape 189"/>
          <p:cNvSpPr txBox="1"/>
          <p:nvPr/>
        </p:nvSpPr>
        <p:spPr>
          <a:xfrm>
            <a:off x="22374497" y="15952935"/>
            <a:ext cx="9720600" cy="593400"/>
          </a:xfrm>
          <a:prstGeom prst="rect">
            <a:avLst/>
          </a:prstGeom>
          <a:noFill/>
          <a:ln>
            <a:noFill/>
          </a:ln>
        </p:spPr>
        <p:txBody>
          <a:bodyPr lIns="91425" tIns="91425" rIns="91425" bIns="91425" anchor="t" anchorCtr="0">
            <a:noAutofit/>
          </a:bodyPr>
          <a:lstStyle/>
          <a:p>
            <a:pPr lvl="0">
              <a:buClr>
                <a:schemeClr val="dk1"/>
              </a:buClr>
              <a:buSzPct val="45833"/>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7: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Stress analysis of a 300 mm member with mesh size of 0.09 mm </a:t>
            </a:r>
          </a:p>
        </p:txBody>
      </p:sp>
      <p:pic>
        <p:nvPicPr>
          <p:cNvPr id="191" name="Shape 191" descr="140meme_09mm.png"/>
          <p:cNvPicPr preferRelativeResize="0"/>
          <p:nvPr/>
        </p:nvPicPr>
        <p:blipFill>
          <a:blip r:embed="rId7">
            <a:alphaModFix/>
          </a:blip>
          <a:stretch>
            <a:fillRect/>
          </a:stretch>
        </p:blipFill>
        <p:spPr>
          <a:xfrm>
            <a:off x="23025525" y="6558500"/>
            <a:ext cx="8061850" cy="4505499"/>
          </a:xfrm>
          <a:prstGeom prst="rect">
            <a:avLst/>
          </a:prstGeom>
          <a:noFill/>
          <a:ln>
            <a:noFill/>
          </a:ln>
        </p:spPr>
      </p:pic>
      <p:sp>
        <p:nvSpPr>
          <p:cNvPr id="192" name="Shape 192"/>
          <p:cNvSpPr txBox="1"/>
          <p:nvPr/>
        </p:nvSpPr>
        <p:spPr>
          <a:xfrm>
            <a:off x="22447473" y="10947725"/>
            <a:ext cx="9462189" cy="586725"/>
          </a:xfrm>
          <a:prstGeom prst="rect">
            <a:avLst/>
          </a:prstGeom>
          <a:noFill/>
          <a:ln>
            <a:noFill/>
          </a:ln>
        </p:spPr>
        <p:txBody>
          <a:bodyPr lIns="91425" tIns="91425" rIns="91425" bIns="91425" anchor="t" anchorCtr="0">
            <a:noAutofit/>
          </a:bodyPr>
          <a:lstStyle/>
          <a:p>
            <a:pPr>
              <a:buClr>
                <a:schemeClr val="dk1"/>
              </a:buClr>
              <a:buSzPct val="45833"/>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6</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Stress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analysis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of a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140 mm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m</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ember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with mesh size of 0.09</a:t>
            </a:r>
          </a:p>
        </p:txBody>
      </p:sp>
      <p:sp>
        <p:nvSpPr>
          <p:cNvPr id="193" name="Shape 193"/>
          <p:cNvSpPr txBox="1">
            <a:spLocks noGrp="1"/>
          </p:cNvSpPr>
          <p:nvPr>
            <p:ph type="body" idx="4"/>
          </p:nvPr>
        </p:nvSpPr>
        <p:spPr>
          <a:xfrm>
            <a:off x="11521611" y="11322614"/>
            <a:ext cx="10048800" cy="1638000"/>
          </a:xfrm>
          <a:prstGeom prst="rect">
            <a:avLst/>
          </a:prstGeom>
          <a:noFill/>
          <a:ln>
            <a:noFill/>
          </a:ln>
        </p:spPr>
        <p:txBody>
          <a:bodyPr lIns="228575" tIns="228575" rIns="228575" bIns="228575" anchor="t" anchorCtr="0">
            <a:noAutofit/>
          </a:bodyPr>
          <a:lstStyle/>
          <a:p>
            <a:pPr algn="ctr">
              <a:spcBef>
                <a:spcPts val="0"/>
              </a:spcBef>
              <a:buSzPct val="25000"/>
            </a:pPr>
            <a:r>
              <a:rPr lang="en-US" sz="3200" b="1" dirty="0">
                <a:solidFill>
                  <a:srgbClr val="002060"/>
                </a:solidFill>
                <a:latin typeface="Times New Roman" panose="02020603050405020304" pitchFamily="18" charset="0"/>
                <a:ea typeface="Calibri"/>
                <a:cs typeface="Times New Roman" panose="02020603050405020304" pitchFamily="18" charset="0"/>
                <a:sym typeface="Calibri"/>
              </a:rPr>
              <a:t>Component CAD Diagrams</a:t>
            </a:r>
          </a:p>
        </p:txBody>
      </p:sp>
      <p:pic>
        <p:nvPicPr>
          <p:cNvPr id="196" name="Shape 196"/>
          <p:cNvPicPr preferRelativeResize="0"/>
          <p:nvPr/>
        </p:nvPicPr>
        <p:blipFill rotWithShape="1">
          <a:blip r:embed="rId8">
            <a:alphaModFix/>
          </a:blip>
          <a:srcRect t="21608"/>
          <a:stretch/>
        </p:blipFill>
        <p:spPr>
          <a:xfrm>
            <a:off x="13328998" y="27714272"/>
            <a:ext cx="6291636" cy="3474401"/>
          </a:xfrm>
          <a:prstGeom prst="rect">
            <a:avLst/>
          </a:prstGeom>
          <a:noFill/>
          <a:ln>
            <a:noFill/>
          </a:ln>
        </p:spPr>
      </p:pic>
      <p:sp>
        <p:nvSpPr>
          <p:cNvPr id="197" name="Shape 197"/>
          <p:cNvSpPr txBox="1">
            <a:spLocks noGrp="1"/>
          </p:cNvSpPr>
          <p:nvPr>
            <p:ph type="body" idx="4"/>
          </p:nvPr>
        </p:nvSpPr>
        <p:spPr>
          <a:xfrm>
            <a:off x="11464778" y="17851523"/>
            <a:ext cx="10048800" cy="1105189"/>
          </a:xfrm>
          <a:prstGeom prst="rect">
            <a:avLst/>
          </a:prstGeom>
          <a:noFill/>
          <a:ln>
            <a:noFill/>
          </a:ln>
        </p:spPr>
        <p:txBody>
          <a:bodyPr lIns="228575" tIns="228575" rIns="228575" bIns="228575" anchor="t" anchorCtr="0">
            <a:noAutofit/>
          </a:bodyPr>
          <a:lstStyle/>
          <a:p>
            <a:pPr lvl="0" algn="ctr">
              <a:spcBef>
                <a:spcPts val="0"/>
              </a:spcBef>
              <a:buSzPct val="25000"/>
            </a:pPr>
            <a:r>
              <a:rPr lang="en-US" sz="3200" b="1" dirty="0">
                <a:solidFill>
                  <a:srgbClr val="002060"/>
                </a:solidFill>
                <a:latin typeface="Times New Roman" panose="02020603050405020304" pitchFamily="18" charset="0"/>
                <a:ea typeface="Calibri"/>
                <a:cs typeface="Times New Roman" panose="02020603050405020304" pitchFamily="18" charset="0"/>
                <a:sym typeface="Calibri"/>
              </a:rPr>
              <a:t>Member Models with Variable Mesh</a:t>
            </a:r>
          </a:p>
        </p:txBody>
      </p:sp>
      <p:sp>
        <p:nvSpPr>
          <p:cNvPr id="198" name="Shape 198"/>
          <p:cNvSpPr txBox="1">
            <a:spLocks noGrp="1"/>
          </p:cNvSpPr>
          <p:nvPr>
            <p:ph type="body" idx="4"/>
          </p:nvPr>
        </p:nvSpPr>
        <p:spPr>
          <a:xfrm>
            <a:off x="11604911" y="17149991"/>
            <a:ext cx="9070200" cy="872400"/>
          </a:xfrm>
          <a:prstGeom prst="rect">
            <a:avLst/>
          </a:prstGeom>
          <a:noFill/>
          <a:ln>
            <a:noFill/>
          </a:ln>
        </p:spPr>
        <p:txBody>
          <a:bodyPr lIns="228575" tIns="228575" rIns="228575" bIns="228575" anchor="t" anchorCtr="0">
            <a:noAutofit/>
          </a:bodyPr>
          <a:lstStyle/>
          <a:p>
            <a:pPr algn="ctr">
              <a:spcBef>
                <a:spcPts val="0"/>
              </a:spcBef>
              <a:buSzPct val="25000"/>
            </a:pPr>
            <a:r>
              <a:rPr lang="en-US" sz="2400" b="1" dirty="0">
                <a:solidFill>
                  <a:srgbClr val="002060"/>
                </a:solidFill>
                <a:latin typeface="Times New Roman" panose="02020603050405020304" pitchFamily="18" charset="0"/>
                <a:ea typeface="Calibri"/>
                <a:cs typeface="Times New Roman" panose="02020603050405020304" pitchFamily="18" charset="0"/>
              </a:rPr>
              <a:t>Figure 3: AutoCAD </a:t>
            </a:r>
            <a:r>
              <a:rPr lang="en-US" sz="2400" b="1" dirty="0" smtClean="0">
                <a:solidFill>
                  <a:srgbClr val="002060"/>
                </a:solidFill>
                <a:latin typeface="Times New Roman" panose="02020603050405020304" pitchFamily="18" charset="0"/>
                <a:ea typeface="Calibri"/>
                <a:cs typeface="Times New Roman" panose="02020603050405020304" pitchFamily="18" charset="0"/>
              </a:rPr>
              <a:t>Drawing </a:t>
            </a:r>
            <a:r>
              <a:rPr lang="en-US" sz="2400" b="1" dirty="0">
                <a:solidFill>
                  <a:srgbClr val="002060"/>
                </a:solidFill>
                <a:latin typeface="Times New Roman" panose="02020603050405020304" pitchFamily="18" charset="0"/>
                <a:ea typeface="Calibri"/>
                <a:cs typeface="Times New Roman" panose="02020603050405020304" pitchFamily="18" charset="0"/>
              </a:rPr>
              <a:t>of Truss Elements</a:t>
            </a:r>
          </a:p>
        </p:txBody>
      </p:sp>
      <p:sp>
        <p:nvSpPr>
          <p:cNvPr id="199" name="Shape 199"/>
          <p:cNvSpPr txBox="1">
            <a:spLocks noGrp="1"/>
          </p:cNvSpPr>
          <p:nvPr>
            <p:ph type="body" idx="4"/>
          </p:nvPr>
        </p:nvSpPr>
        <p:spPr>
          <a:xfrm>
            <a:off x="11839980" y="26743217"/>
            <a:ext cx="9070200" cy="872400"/>
          </a:xfrm>
          <a:prstGeom prst="rect">
            <a:avLst/>
          </a:prstGeom>
          <a:noFill/>
          <a:ln>
            <a:noFill/>
          </a:ln>
        </p:spPr>
        <p:txBody>
          <a:bodyPr lIns="228575" tIns="228575" rIns="228575" bIns="228575" anchor="t" anchorCtr="0">
            <a:noAutofit/>
          </a:bodyPr>
          <a:lstStyle/>
          <a:p>
            <a:pPr lvl="0" rtl="0">
              <a:spcBef>
                <a:spcPts val="0"/>
              </a:spcBef>
              <a:buClr>
                <a:schemeClr val="dk1"/>
              </a:buClr>
              <a:buSzPct val="45833"/>
              <a:buFont typeface="Arial"/>
              <a:buNone/>
            </a:pPr>
            <a:r>
              <a:rPr lang="en-US" sz="2400" b="1" dirty="0">
                <a:solidFill>
                  <a:srgbClr val="002060"/>
                </a:solidFill>
                <a:latin typeface="Times New Roman" panose="02020603050405020304" pitchFamily="18" charset="0"/>
                <a:ea typeface="Calibri"/>
                <a:cs typeface="Times New Roman" panose="02020603050405020304" pitchFamily="18" charset="0"/>
              </a:rPr>
              <a:t>Figure 4: </a:t>
            </a:r>
            <a:r>
              <a:rPr lang="en-US" sz="2400" b="1" dirty="0" smtClean="0">
                <a:solidFill>
                  <a:srgbClr val="002060"/>
                </a:solidFill>
                <a:latin typeface="Times New Roman" panose="02020603050405020304" pitchFamily="18" charset="0"/>
                <a:ea typeface="Calibri"/>
                <a:cs typeface="Times New Roman" panose="02020603050405020304" pitchFamily="18" charset="0"/>
              </a:rPr>
              <a:t>200 mm </a:t>
            </a:r>
            <a:r>
              <a:rPr lang="en-US" sz="2400" b="1" dirty="0">
                <a:solidFill>
                  <a:srgbClr val="002060"/>
                </a:solidFill>
                <a:latin typeface="Times New Roman" panose="02020603050405020304" pitchFamily="18" charset="0"/>
                <a:ea typeface="Calibri"/>
                <a:cs typeface="Times New Roman" panose="02020603050405020304" pitchFamily="18" charset="0"/>
              </a:rPr>
              <a:t>member with </a:t>
            </a:r>
            <a:r>
              <a:rPr lang="en-US" sz="2400" b="1" dirty="0" smtClean="0">
                <a:solidFill>
                  <a:srgbClr val="002060"/>
                </a:solidFill>
                <a:latin typeface="Times New Roman" panose="02020603050405020304" pitchFamily="18" charset="0"/>
                <a:ea typeface="Calibri"/>
                <a:cs typeface="Times New Roman" panose="02020603050405020304" pitchFamily="18" charset="0"/>
              </a:rPr>
              <a:t>0.5 mm </a:t>
            </a:r>
            <a:r>
              <a:rPr lang="en-US" sz="2400" b="1" dirty="0">
                <a:solidFill>
                  <a:srgbClr val="002060"/>
                </a:solidFill>
                <a:latin typeface="Times New Roman" panose="02020603050405020304" pitchFamily="18" charset="0"/>
                <a:ea typeface="Calibri"/>
                <a:cs typeface="Times New Roman" panose="02020603050405020304" pitchFamily="18" charset="0"/>
              </a:rPr>
              <a:t>mesh and </a:t>
            </a:r>
            <a:r>
              <a:rPr lang="en-US" sz="2400" b="1" dirty="0" smtClean="0">
                <a:solidFill>
                  <a:srgbClr val="002060"/>
                </a:solidFill>
                <a:latin typeface="Times New Roman" panose="02020603050405020304" pitchFamily="18" charset="0"/>
                <a:ea typeface="Calibri"/>
                <a:cs typeface="Times New Roman" panose="02020603050405020304" pitchFamily="18" charset="0"/>
              </a:rPr>
              <a:t>0.05 mm </a:t>
            </a:r>
            <a:r>
              <a:rPr lang="en-US" sz="2400" b="1" dirty="0">
                <a:solidFill>
                  <a:srgbClr val="002060"/>
                </a:solidFill>
                <a:latin typeface="Times New Roman" panose="02020603050405020304" pitchFamily="18" charset="0"/>
                <a:ea typeface="Calibri"/>
                <a:cs typeface="Times New Roman" panose="02020603050405020304" pitchFamily="18" charset="0"/>
              </a:rPr>
              <a:t>mesh</a:t>
            </a:r>
          </a:p>
        </p:txBody>
      </p:sp>
      <p:pic>
        <p:nvPicPr>
          <p:cNvPr id="200" name="Shape 200" descr="300mm_node_2-4.jpg"/>
          <p:cNvPicPr preferRelativeResize="0"/>
          <p:nvPr/>
        </p:nvPicPr>
        <p:blipFill>
          <a:blip r:embed="rId9">
            <a:alphaModFix/>
          </a:blip>
          <a:stretch>
            <a:fillRect/>
          </a:stretch>
        </p:blipFill>
        <p:spPr>
          <a:xfrm>
            <a:off x="22389600" y="11746223"/>
            <a:ext cx="9267474" cy="4350351"/>
          </a:xfrm>
          <a:prstGeom prst="rect">
            <a:avLst/>
          </a:prstGeom>
          <a:noFill/>
          <a:ln>
            <a:noFill/>
          </a:ln>
        </p:spPr>
      </p:pic>
      <p:sp>
        <p:nvSpPr>
          <p:cNvPr id="201" name="Shape 201"/>
          <p:cNvSpPr txBox="1"/>
          <p:nvPr/>
        </p:nvSpPr>
        <p:spPr>
          <a:xfrm>
            <a:off x="22516150" y="20160275"/>
            <a:ext cx="9846300" cy="464100"/>
          </a:xfrm>
          <a:prstGeom prst="rect">
            <a:avLst/>
          </a:prstGeom>
          <a:noFill/>
          <a:ln>
            <a:noFill/>
          </a:ln>
        </p:spPr>
        <p:txBody>
          <a:bodyPr lIns="91425" tIns="91425" rIns="91425" bIns="91425" anchor="t" anchorCtr="0">
            <a:noAutofit/>
          </a:bodyPr>
          <a:lstStyle/>
          <a:p>
            <a:pPr>
              <a:buClr>
                <a:schemeClr val="dk1"/>
              </a:buClr>
              <a:buSzPct val="45833"/>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8: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Stress analysis of a 200 mm member with mesh size of 0.09 mm </a:t>
            </a:r>
          </a:p>
        </p:txBody>
      </p:sp>
      <p:pic>
        <p:nvPicPr>
          <p:cNvPr id="202" name="Shape 202" descr="120mm_node_1-2.jpg"/>
          <p:cNvPicPr preferRelativeResize="0"/>
          <p:nvPr/>
        </p:nvPicPr>
        <p:blipFill>
          <a:blip r:embed="rId10">
            <a:alphaModFix/>
          </a:blip>
          <a:stretch>
            <a:fillRect/>
          </a:stretch>
        </p:blipFill>
        <p:spPr>
          <a:xfrm>
            <a:off x="22606625" y="16834375"/>
            <a:ext cx="9267474" cy="3428286"/>
          </a:xfrm>
          <a:prstGeom prst="rect">
            <a:avLst/>
          </a:prstGeom>
          <a:noFill/>
          <a:ln>
            <a:noFill/>
          </a:ln>
        </p:spPr>
      </p:pic>
      <p:sp>
        <p:nvSpPr>
          <p:cNvPr id="203" name="Shape 203"/>
          <p:cNvSpPr txBox="1"/>
          <p:nvPr/>
        </p:nvSpPr>
        <p:spPr>
          <a:xfrm>
            <a:off x="22264914" y="25081738"/>
            <a:ext cx="10097536" cy="1513200"/>
          </a:xfrm>
          <a:prstGeom prst="rect">
            <a:avLst/>
          </a:prstGeom>
          <a:noFill/>
          <a:ln>
            <a:noFill/>
          </a:ln>
        </p:spPr>
        <p:txBody>
          <a:bodyPr lIns="91425" tIns="91425" rIns="91425" bIns="91425" anchor="t" anchorCtr="0">
            <a:noAutofit/>
          </a:bodyPr>
          <a:lstStyle/>
          <a:p>
            <a:pPr lvl="0" algn="ctr">
              <a:buClr>
                <a:schemeClr val="dk1"/>
              </a:buClr>
              <a:buSzPct val="45833"/>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9: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Stress analysis of a 120 mm Member with mesh size of 0.09 mm </a:t>
            </a:r>
          </a:p>
        </p:txBody>
      </p:sp>
      <p:pic>
        <p:nvPicPr>
          <p:cNvPr id="204" name="Shape 204" descr="140meme_09mm.png"/>
          <p:cNvPicPr preferRelativeResize="0"/>
          <p:nvPr/>
        </p:nvPicPr>
        <p:blipFill>
          <a:blip r:embed="rId11">
            <a:alphaModFix/>
          </a:blip>
          <a:stretch>
            <a:fillRect/>
          </a:stretch>
        </p:blipFill>
        <p:spPr>
          <a:xfrm>
            <a:off x="22699697" y="21026325"/>
            <a:ext cx="9070201" cy="4047041"/>
          </a:xfrm>
          <a:prstGeom prst="rect">
            <a:avLst/>
          </a:prstGeom>
          <a:noFill/>
          <a:ln>
            <a:noFill/>
          </a:ln>
        </p:spPr>
      </p:pic>
      <p:grpSp>
        <p:nvGrpSpPr>
          <p:cNvPr id="2" name="Group 1"/>
          <p:cNvGrpSpPr/>
          <p:nvPr/>
        </p:nvGrpSpPr>
        <p:grpSpPr>
          <a:xfrm>
            <a:off x="12535199" y="6390775"/>
            <a:ext cx="7923652" cy="4458560"/>
            <a:chOff x="11957174" y="6390775"/>
            <a:chExt cx="9267475" cy="5104143"/>
          </a:xfrm>
        </p:grpSpPr>
        <p:pic>
          <p:nvPicPr>
            <p:cNvPr id="190" name="Shape 190"/>
            <p:cNvPicPr preferRelativeResize="0"/>
            <p:nvPr/>
          </p:nvPicPr>
          <p:blipFill>
            <a:blip r:embed="rId12">
              <a:alphaModFix/>
            </a:blip>
            <a:stretch>
              <a:fillRect/>
            </a:stretch>
          </p:blipFill>
          <p:spPr>
            <a:xfrm>
              <a:off x="11957174" y="6390775"/>
              <a:ext cx="9267475" cy="5104143"/>
            </a:xfrm>
            <a:prstGeom prst="rect">
              <a:avLst/>
            </a:prstGeom>
            <a:noFill/>
            <a:ln>
              <a:noFill/>
            </a:ln>
          </p:spPr>
        </p:pic>
        <p:sp>
          <p:nvSpPr>
            <p:cNvPr id="205" name="Shape 205"/>
            <p:cNvSpPr/>
            <p:nvPr/>
          </p:nvSpPr>
          <p:spPr>
            <a:xfrm>
              <a:off x="12351075" y="662457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2400" b="1">
                  <a:latin typeface="Times New Roman" panose="02020603050405020304" pitchFamily="18" charset="0"/>
                  <a:cs typeface="Times New Roman" panose="02020603050405020304" pitchFamily="18" charset="0"/>
                </a:rPr>
                <a:t>1</a:t>
              </a:r>
            </a:p>
          </p:txBody>
        </p:sp>
        <p:sp>
          <p:nvSpPr>
            <p:cNvPr id="206" name="Shape 206"/>
            <p:cNvSpPr/>
            <p:nvPr/>
          </p:nvSpPr>
          <p:spPr>
            <a:xfrm>
              <a:off x="15417050" y="768682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07" name="Shape 207"/>
            <p:cNvSpPr/>
            <p:nvPr/>
          </p:nvSpPr>
          <p:spPr>
            <a:xfrm>
              <a:off x="13729300" y="10773600"/>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2</a:t>
              </a:r>
            </a:p>
          </p:txBody>
        </p:sp>
        <p:sp>
          <p:nvSpPr>
            <p:cNvPr id="208" name="Shape 208"/>
            <p:cNvSpPr/>
            <p:nvPr/>
          </p:nvSpPr>
          <p:spPr>
            <a:xfrm>
              <a:off x="18809225" y="10019700"/>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4</a:t>
              </a:r>
            </a:p>
          </p:txBody>
        </p:sp>
        <p:sp>
          <p:nvSpPr>
            <p:cNvPr id="209" name="Shape 209"/>
            <p:cNvSpPr/>
            <p:nvPr/>
          </p:nvSpPr>
          <p:spPr>
            <a:xfrm>
              <a:off x="12972975" y="9176250"/>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US" sz="2400" b="1">
                  <a:latin typeface="Times New Roman" panose="02020603050405020304" pitchFamily="18" charset="0"/>
                  <a:cs typeface="Times New Roman" panose="02020603050405020304" pitchFamily="18" charset="0"/>
                </a:rPr>
                <a:t>1</a:t>
              </a:r>
            </a:p>
            <a:p>
              <a:pPr lvl="0">
                <a:spcBef>
                  <a:spcPts val="0"/>
                </a:spcBef>
                <a:buNone/>
              </a:pPr>
              <a:endParaRPr b="1">
                <a:latin typeface="Times New Roman" panose="02020603050405020304" pitchFamily="18" charset="0"/>
                <a:cs typeface="Times New Roman" panose="02020603050405020304" pitchFamily="18" charset="0"/>
              </a:endParaRPr>
            </a:p>
          </p:txBody>
        </p:sp>
        <p:sp>
          <p:nvSpPr>
            <p:cNvPr id="210" name="Shape 210"/>
            <p:cNvSpPr/>
            <p:nvPr/>
          </p:nvSpPr>
          <p:spPr>
            <a:xfrm>
              <a:off x="13729300" y="7217975"/>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2</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11" name="Shape 211"/>
            <p:cNvSpPr/>
            <p:nvPr/>
          </p:nvSpPr>
          <p:spPr>
            <a:xfrm>
              <a:off x="15417050" y="9580187"/>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3</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12" name="Shape 212"/>
            <p:cNvSpPr/>
            <p:nvPr/>
          </p:nvSpPr>
          <p:spPr>
            <a:xfrm>
              <a:off x="16702350" y="10450837"/>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4</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13" name="Shape 213"/>
            <p:cNvSpPr/>
            <p:nvPr/>
          </p:nvSpPr>
          <p:spPr>
            <a:xfrm>
              <a:off x="17458650" y="8494850"/>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5</a:t>
              </a:r>
            </a:p>
            <a:p>
              <a:pPr lvl="0" rtl="0">
                <a:spcBef>
                  <a:spcPts val="0"/>
                </a:spcBef>
                <a:buNone/>
              </a:pPr>
              <a:endParaRPr b="1">
                <a:latin typeface="Times New Roman" panose="02020603050405020304" pitchFamily="18" charset="0"/>
                <a:cs typeface="Times New Roman" panose="02020603050405020304" pitchFamily="18" charset="0"/>
              </a:endParaRPr>
            </a:p>
          </p:txBody>
        </p:sp>
      </p:grpSp>
      <p:grpSp>
        <p:nvGrpSpPr>
          <p:cNvPr id="3" name="Group 2"/>
          <p:cNvGrpSpPr/>
          <p:nvPr/>
        </p:nvGrpSpPr>
        <p:grpSpPr>
          <a:xfrm>
            <a:off x="12562018" y="18866829"/>
            <a:ext cx="7632357" cy="7942189"/>
            <a:chOff x="12679212" y="19845564"/>
            <a:chExt cx="7632357" cy="7942189"/>
          </a:xfrm>
        </p:grpSpPr>
        <p:pic>
          <p:nvPicPr>
            <p:cNvPr id="194" name="Shape 194" descr="200Mem_20mesh.jpg"/>
            <p:cNvPicPr preferRelativeResize="0"/>
            <p:nvPr/>
          </p:nvPicPr>
          <p:blipFill>
            <a:blip r:embed="rId13">
              <a:alphaModFix/>
            </a:blip>
            <a:stretch>
              <a:fillRect/>
            </a:stretch>
          </p:blipFill>
          <p:spPr>
            <a:xfrm>
              <a:off x="12679212" y="19845564"/>
              <a:ext cx="7626124" cy="3864553"/>
            </a:xfrm>
            <a:prstGeom prst="rect">
              <a:avLst/>
            </a:prstGeom>
            <a:noFill/>
            <a:ln>
              <a:noFill/>
            </a:ln>
          </p:spPr>
        </p:pic>
        <p:pic>
          <p:nvPicPr>
            <p:cNvPr id="195" name="Shape 195" descr="200Mem_5mm_mesh.jpg"/>
            <p:cNvPicPr preferRelativeResize="0"/>
            <p:nvPr/>
          </p:nvPicPr>
          <p:blipFill>
            <a:blip r:embed="rId14">
              <a:alphaModFix/>
            </a:blip>
            <a:stretch>
              <a:fillRect/>
            </a:stretch>
          </p:blipFill>
          <p:spPr>
            <a:xfrm>
              <a:off x="12685443" y="23885109"/>
              <a:ext cx="7626126" cy="3902644"/>
            </a:xfrm>
            <a:prstGeom prst="rect">
              <a:avLst/>
            </a:prstGeom>
            <a:noFill/>
            <a:ln>
              <a:noFill/>
            </a:ln>
          </p:spPr>
        </p:pic>
        <p:sp>
          <p:nvSpPr>
            <p:cNvPr id="214" name="Shape 214"/>
            <p:cNvSpPr/>
            <p:nvPr/>
          </p:nvSpPr>
          <p:spPr>
            <a:xfrm>
              <a:off x="13003106" y="20160147"/>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1</a:t>
              </a:r>
            </a:p>
          </p:txBody>
        </p:sp>
        <p:sp>
          <p:nvSpPr>
            <p:cNvPr id="215" name="Shape 215"/>
            <p:cNvSpPr/>
            <p:nvPr/>
          </p:nvSpPr>
          <p:spPr>
            <a:xfrm>
              <a:off x="13290156" y="24211034"/>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1</a:t>
              </a:r>
            </a:p>
          </p:txBody>
        </p:sp>
        <p:sp>
          <p:nvSpPr>
            <p:cNvPr id="216" name="Shape 216"/>
            <p:cNvSpPr/>
            <p:nvPr/>
          </p:nvSpPr>
          <p:spPr>
            <a:xfrm>
              <a:off x="18974605" y="20546722"/>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17" name="Shape 217"/>
            <p:cNvSpPr/>
            <p:nvPr/>
          </p:nvSpPr>
          <p:spPr>
            <a:xfrm>
              <a:off x="18643406" y="24486097"/>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18" name="Shape 218"/>
            <p:cNvSpPr/>
            <p:nvPr/>
          </p:nvSpPr>
          <p:spPr>
            <a:xfrm>
              <a:off x="16053431" y="20314497"/>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2</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19" name="Shape 219"/>
            <p:cNvSpPr/>
            <p:nvPr/>
          </p:nvSpPr>
          <p:spPr>
            <a:xfrm>
              <a:off x="16020256" y="24292809"/>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2</a:t>
              </a:r>
            </a:p>
            <a:p>
              <a:pPr lvl="0" rtl="0">
                <a:spcBef>
                  <a:spcPts val="0"/>
                </a:spcBef>
                <a:buNone/>
              </a:pPr>
              <a:endParaRPr b="1">
                <a:latin typeface="Times New Roman" panose="02020603050405020304" pitchFamily="18" charset="0"/>
                <a:cs typeface="Times New Roman" panose="02020603050405020304" pitchFamily="18" charset="0"/>
              </a:endParaRPr>
            </a:p>
          </p:txBody>
        </p:sp>
      </p:grpSp>
      <p:sp>
        <p:nvSpPr>
          <p:cNvPr id="220" name="Shape 220"/>
          <p:cNvSpPr/>
          <p:nvPr/>
        </p:nvSpPr>
        <p:spPr>
          <a:xfrm>
            <a:off x="23025525" y="26397862"/>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1</a:t>
            </a:r>
          </a:p>
        </p:txBody>
      </p:sp>
      <p:sp>
        <p:nvSpPr>
          <p:cNvPr id="221" name="Shape 221"/>
          <p:cNvSpPr/>
          <p:nvPr/>
        </p:nvSpPr>
        <p:spPr>
          <a:xfrm>
            <a:off x="30167825" y="2689027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22" name="Shape 222"/>
          <p:cNvSpPr/>
          <p:nvPr/>
        </p:nvSpPr>
        <p:spPr>
          <a:xfrm>
            <a:off x="26771725" y="26859812"/>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2</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23" name="Shape 223"/>
          <p:cNvSpPr/>
          <p:nvPr/>
        </p:nvSpPr>
        <p:spPr>
          <a:xfrm>
            <a:off x="26285750" y="658737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1</a:t>
            </a:r>
          </a:p>
        </p:txBody>
      </p:sp>
      <p:sp>
        <p:nvSpPr>
          <p:cNvPr id="224" name="Shape 224"/>
          <p:cNvSpPr/>
          <p:nvPr/>
        </p:nvSpPr>
        <p:spPr>
          <a:xfrm>
            <a:off x="29791350" y="8348512"/>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2</a:t>
            </a:r>
          </a:p>
        </p:txBody>
      </p:sp>
      <p:sp>
        <p:nvSpPr>
          <p:cNvPr id="225" name="Shape 225"/>
          <p:cNvSpPr/>
          <p:nvPr/>
        </p:nvSpPr>
        <p:spPr>
          <a:xfrm>
            <a:off x="27987525" y="7421925"/>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1</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26" name="Shape 226"/>
          <p:cNvSpPr/>
          <p:nvPr/>
        </p:nvSpPr>
        <p:spPr>
          <a:xfrm>
            <a:off x="26678300" y="13105075"/>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4</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27" name="Shape 227"/>
          <p:cNvSpPr/>
          <p:nvPr/>
        </p:nvSpPr>
        <p:spPr>
          <a:xfrm>
            <a:off x="30258150" y="12591450"/>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4</a:t>
            </a:r>
          </a:p>
        </p:txBody>
      </p:sp>
      <p:sp>
        <p:nvSpPr>
          <p:cNvPr id="228" name="Shape 228"/>
          <p:cNvSpPr/>
          <p:nvPr/>
        </p:nvSpPr>
        <p:spPr>
          <a:xfrm>
            <a:off x="22699700" y="1354282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2</a:t>
            </a:r>
          </a:p>
        </p:txBody>
      </p:sp>
      <p:sp>
        <p:nvSpPr>
          <p:cNvPr id="229" name="Shape 229"/>
          <p:cNvSpPr/>
          <p:nvPr/>
        </p:nvSpPr>
        <p:spPr>
          <a:xfrm>
            <a:off x="23107700" y="1734487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30" name="Shape 230"/>
          <p:cNvSpPr/>
          <p:nvPr/>
        </p:nvSpPr>
        <p:spPr>
          <a:xfrm>
            <a:off x="29970950" y="1739417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4</a:t>
            </a:r>
          </a:p>
        </p:txBody>
      </p:sp>
      <p:sp>
        <p:nvSpPr>
          <p:cNvPr id="231" name="Shape 231"/>
          <p:cNvSpPr/>
          <p:nvPr/>
        </p:nvSpPr>
        <p:spPr>
          <a:xfrm>
            <a:off x="26585350" y="17283975"/>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5</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32" name="Shape 232"/>
          <p:cNvSpPr/>
          <p:nvPr/>
        </p:nvSpPr>
        <p:spPr>
          <a:xfrm>
            <a:off x="24139300" y="21168625"/>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3</a:t>
            </a:r>
          </a:p>
        </p:txBody>
      </p:sp>
      <p:sp>
        <p:nvSpPr>
          <p:cNvPr id="233" name="Shape 233"/>
          <p:cNvSpPr/>
          <p:nvPr/>
        </p:nvSpPr>
        <p:spPr>
          <a:xfrm>
            <a:off x="29693975" y="22392350"/>
            <a:ext cx="621900" cy="593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2400" b="1">
                <a:latin typeface="Times New Roman" panose="02020603050405020304" pitchFamily="18" charset="0"/>
                <a:cs typeface="Times New Roman" panose="02020603050405020304" pitchFamily="18" charset="0"/>
              </a:rPr>
              <a:t>2</a:t>
            </a:r>
          </a:p>
        </p:txBody>
      </p:sp>
      <p:sp>
        <p:nvSpPr>
          <p:cNvPr id="234" name="Shape 234"/>
          <p:cNvSpPr/>
          <p:nvPr/>
        </p:nvSpPr>
        <p:spPr>
          <a:xfrm>
            <a:off x="27576050" y="21642100"/>
            <a:ext cx="756300" cy="654300"/>
          </a:xfrm>
          <a:prstGeom prst="triangle">
            <a:avLst>
              <a:gd name="adj" fmla="val 50000"/>
            </a:avLst>
          </a:prstGeom>
          <a:solidFill>
            <a:srgbClr val="FFE599"/>
          </a:solidFill>
          <a:ln w="9525" cap="flat" cmpd="sng">
            <a:solidFill>
              <a:schemeClr val="dk1"/>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sz="2400" b="1">
                <a:latin typeface="Times New Roman" panose="02020603050405020304" pitchFamily="18" charset="0"/>
                <a:cs typeface="Times New Roman" panose="02020603050405020304" pitchFamily="18" charset="0"/>
              </a:rPr>
              <a:t>3</a:t>
            </a:r>
          </a:p>
          <a:p>
            <a:pPr lvl="0" rtl="0">
              <a:spcBef>
                <a:spcPts val="0"/>
              </a:spcBef>
              <a:buNone/>
            </a:pPr>
            <a:endParaRPr b="1">
              <a:latin typeface="Times New Roman" panose="02020603050405020304" pitchFamily="18" charset="0"/>
              <a:cs typeface="Times New Roman" panose="02020603050405020304" pitchFamily="18" charset="0"/>
            </a:endParaRPr>
          </a:p>
        </p:txBody>
      </p:sp>
      <p:sp>
        <p:nvSpPr>
          <p:cNvPr id="236" name="Shape 236"/>
          <p:cNvSpPr txBox="1"/>
          <p:nvPr/>
        </p:nvSpPr>
        <p:spPr>
          <a:xfrm>
            <a:off x="33274984" y="23686496"/>
            <a:ext cx="9267600" cy="806700"/>
          </a:xfrm>
          <a:prstGeom prst="rect">
            <a:avLst/>
          </a:prstGeom>
          <a:noFill/>
          <a:ln>
            <a:noFill/>
          </a:ln>
        </p:spPr>
        <p:txBody>
          <a:bodyPr lIns="91425" tIns="91425" rIns="91425" bIns="91425" anchor="t" anchorCtr="0">
            <a:noAutofit/>
          </a:bodyPr>
          <a:lstStyle/>
          <a:p>
            <a:pPr lvl="0" rtl="0">
              <a:spcBef>
                <a:spcPts val="0"/>
              </a:spcBef>
              <a:buNone/>
            </a:pP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sym typeface="Times New Roman"/>
              </a:rPr>
              <a:t>11: Predicted </a:t>
            </a:r>
            <a:r>
              <a:rPr lang="en-US" sz="2400" b="1" dirty="0">
                <a:solidFill>
                  <a:srgbClr val="002060"/>
                </a:solidFill>
                <a:latin typeface="Times New Roman" panose="02020603050405020304" pitchFamily="18" charset="0"/>
                <a:ea typeface="Calibri"/>
                <a:cs typeface="Times New Roman" panose="02020603050405020304" pitchFamily="18" charset="0"/>
                <a:sym typeface="Times New Roman"/>
              </a:rPr>
              <a:t>Performance Metric from MATLAB Solver  </a:t>
            </a:r>
          </a:p>
        </p:txBody>
      </p:sp>
      <p:sp>
        <p:nvSpPr>
          <p:cNvPr id="89" name="Shape 199"/>
          <p:cNvSpPr txBox="1">
            <a:spLocks noGrp="1"/>
          </p:cNvSpPr>
          <p:nvPr>
            <p:ph type="body" idx="4"/>
          </p:nvPr>
        </p:nvSpPr>
        <p:spPr>
          <a:xfrm>
            <a:off x="12209536" y="31004125"/>
            <a:ext cx="8209701" cy="872400"/>
          </a:xfrm>
          <a:prstGeom prst="rect">
            <a:avLst/>
          </a:prstGeom>
          <a:noFill/>
          <a:ln>
            <a:noFill/>
          </a:ln>
        </p:spPr>
        <p:txBody>
          <a:bodyPr lIns="228575" tIns="228575" rIns="228575" bIns="228575" anchor="t" anchorCtr="0">
            <a:noAutofit/>
          </a:bodyPr>
          <a:lstStyle/>
          <a:p>
            <a:pPr lvl="0" algn="ctr" rtl="0">
              <a:spcBef>
                <a:spcPts val="0"/>
              </a:spcBef>
              <a:buClr>
                <a:schemeClr val="dk1"/>
              </a:buClr>
              <a:buSzPct val="45833"/>
              <a:buFont typeface="Arial"/>
              <a:buNone/>
            </a:pPr>
            <a:r>
              <a:rPr lang="en-US" sz="2400" b="1" dirty="0">
                <a:solidFill>
                  <a:srgbClr val="002060"/>
                </a:solidFill>
                <a:latin typeface="Times New Roman" panose="02020603050405020304" pitchFamily="18" charset="0"/>
                <a:ea typeface="Calibri"/>
                <a:cs typeface="Times New Roman" panose="02020603050405020304" pitchFamily="18" charset="0"/>
              </a:rPr>
              <a:t>Figure </a:t>
            </a:r>
            <a:r>
              <a:rPr lang="en-US" sz="2400" b="1" dirty="0" smtClean="0">
                <a:solidFill>
                  <a:srgbClr val="002060"/>
                </a:solidFill>
                <a:latin typeface="Times New Roman" panose="02020603050405020304" pitchFamily="18" charset="0"/>
                <a:ea typeface="Calibri"/>
                <a:cs typeface="Times New Roman" panose="02020603050405020304" pitchFamily="18" charset="0"/>
              </a:rPr>
              <a:t>5: Graphical representation of mesh convergence for 200 mm member </a:t>
            </a:r>
            <a:endParaRPr lang="en-US" sz="2400" b="1" dirty="0">
              <a:solidFill>
                <a:srgbClr val="002060"/>
              </a:solidFill>
              <a:latin typeface="Times New Roman" panose="02020603050405020304" pitchFamily="18" charset="0"/>
              <a:ea typeface="Calibri"/>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21695499" y="16300599"/>
                <a:ext cx="500201" cy="31720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CA" i="1">
                              <a:solidFill>
                                <a:schemeClr val="dk1"/>
                              </a:solidFill>
                              <a:latin typeface="Cambria Math" panose="02040503050406030204" pitchFamily="18" charset="0"/>
                              <a:cs typeface="Times New Roman" panose="02020603050405020304" pitchFamily="18" charset="0"/>
                            </a:rPr>
                          </m:ctrlPr>
                        </m:sSubPr>
                        <m:e>
                          <m:r>
                            <a:rPr lang="en-CA" i="1">
                              <a:solidFill>
                                <a:schemeClr val="dk1"/>
                              </a:solidFill>
                              <a:latin typeface="Cambria Math" panose="02040503050406030204" pitchFamily="18" charset="0"/>
                              <a:cs typeface="Times New Roman" panose="02020603050405020304" pitchFamily="18" charset="0"/>
                            </a:rPr>
                            <m:t>𝑙</m:t>
                          </m:r>
                        </m:e>
                        <m:sub>
                          <m:r>
                            <a:rPr lang="en-CA" i="1">
                              <a:solidFill>
                                <a:schemeClr val="dk1"/>
                              </a:solidFill>
                              <a:latin typeface="Cambria Math" panose="02040503050406030204" pitchFamily="18" charset="0"/>
                              <a:cs typeface="Times New Roman" panose="02020603050405020304" pitchFamily="18" charset="0"/>
                            </a:rPr>
                            <m:t>𝑚</m:t>
                          </m:r>
                          <m:r>
                            <a:rPr lang="en-CA" i="1">
                              <a:solidFill>
                                <a:schemeClr val="dk1"/>
                              </a:solidFill>
                              <a:latin typeface="Cambria Math" panose="02040503050406030204" pitchFamily="18" charset="0"/>
                              <a:cs typeface="Times New Roman" panose="02020603050405020304" pitchFamily="18" charset="0"/>
                            </a:rPr>
                            <m:t>,</m:t>
                          </m:r>
                          <m:r>
                            <a:rPr lang="en-CA" i="1">
                              <a:solidFill>
                                <a:schemeClr val="dk1"/>
                              </a:solidFill>
                              <a:latin typeface="Cambria Math" panose="02040503050406030204" pitchFamily="18" charset="0"/>
                              <a:cs typeface="Times New Roman" panose="02020603050405020304" pitchFamily="18" charset="0"/>
                            </a:rPr>
                            <m:t>𝑖</m:t>
                          </m:r>
                        </m:sub>
                      </m:sSub>
                    </m:oMath>
                  </m:oMathPara>
                </a14:m>
                <a:endParaRPr lang="en-CA" dirty="0"/>
              </a:p>
            </p:txBody>
          </p:sp>
        </mc:Choice>
        <mc:Fallback>
          <p:sp>
            <p:nvSpPr>
              <p:cNvPr id="4" name="Rectangle 3"/>
              <p:cNvSpPr>
                <a:spLocks noRot="1" noChangeAspect="1" noMove="1" noResize="1" noEditPoints="1" noAdjustHandles="1" noChangeArrowheads="1" noChangeShapeType="1" noTextEdit="1"/>
              </p:cNvSpPr>
              <p:nvPr/>
            </p:nvSpPr>
            <p:spPr>
              <a:xfrm>
                <a:off x="21695499" y="16300599"/>
                <a:ext cx="500201" cy="317203"/>
              </a:xfrm>
              <a:prstGeom prst="rect">
                <a:avLst/>
              </a:prstGeom>
              <a:blipFill rotWithShape="0">
                <a:blip r:embed="rId15"/>
                <a:stretch>
                  <a:fillRect/>
                </a:stretch>
              </a:blipFill>
            </p:spPr>
            <p:txBody>
              <a:bodyPr/>
              <a:lstStyle/>
              <a:p>
                <a:r>
                  <a:rPr lang="en-CA">
                    <a:noFill/>
                  </a:rPr>
                  <a:t> </a:t>
                </a:r>
              </a:p>
            </p:txBody>
          </p:sp>
        </mc:Fallback>
      </mc:AlternateContent>
      <p:sp>
        <p:nvSpPr>
          <p:cNvPr id="91" name="Shape 170"/>
          <p:cNvSpPr txBox="1"/>
          <p:nvPr/>
        </p:nvSpPr>
        <p:spPr>
          <a:xfrm>
            <a:off x="33150010" y="24596176"/>
            <a:ext cx="9563100" cy="2472594"/>
          </a:xfrm>
          <a:prstGeom prst="rect">
            <a:avLst/>
          </a:prstGeom>
          <a:noFill/>
          <a:ln>
            <a:noFill/>
          </a:ln>
        </p:spPr>
        <p:txBody>
          <a:bodyPr lIns="91425" tIns="91425" rIns="91425" bIns="91425" anchor="t" anchorCtr="0">
            <a:noAutofit/>
          </a:bodyPr>
          <a:lstStyle/>
          <a:p>
            <a:pPr lvl="0">
              <a:spcBef>
                <a:spcPts val="0"/>
              </a:spcBef>
              <a:buNone/>
            </a:pPr>
            <a:r>
              <a:rPr lang="en-CA" sz="2400" dirty="0" smtClean="0">
                <a:latin typeface="Times New Roman" panose="02020603050405020304" pitchFamily="18" charset="0"/>
                <a:cs typeface="Times New Roman" panose="02020603050405020304" pitchFamily="18" charset="0"/>
              </a:rPr>
              <a:t>From the results, it was decided to use a member cross section area of 63.5 mm</a:t>
            </a:r>
            <a:r>
              <a:rPr lang="en-CA" sz="2400" baseline="30000" dirty="0">
                <a:latin typeface="Times New Roman" panose="02020603050405020304" pitchFamily="18" charset="0"/>
                <a:cs typeface="Times New Roman" panose="02020603050405020304" pitchFamily="18" charset="0"/>
              </a:rPr>
              <a:t>2</a:t>
            </a:r>
            <a:r>
              <a:rPr lang="en-CA" sz="2400" baseline="30000" dirty="0" smtClean="0">
                <a:latin typeface="Times New Roman" panose="02020603050405020304" pitchFamily="18" charset="0"/>
                <a:cs typeface="Times New Roman" panose="02020603050405020304" pitchFamily="18" charset="0"/>
              </a:rPr>
              <a:t> </a:t>
            </a:r>
            <a:r>
              <a:rPr lang="en-CA" sz="2400" dirty="0" smtClean="0">
                <a:latin typeface="Times New Roman" panose="02020603050405020304" pitchFamily="18" charset="0"/>
                <a:cs typeface="Times New Roman" panose="02020603050405020304" pitchFamily="18" charset="0"/>
              </a:rPr>
              <a:t>and a loading dowel second moment of area of 94.78 mm</a:t>
            </a:r>
            <a:r>
              <a:rPr lang="en-CA" sz="2400" baseline="30000" dirty="0" smtClean="0">
                <a:latin typeface="Times New Roman" panose="02020603050405020304" pitchFamily="18" charset="0"/>
                <a:cs typeface="Times New Roman" panose="02020603050405020304" pitchFamily="18" charset="0"/>
              </a:rPr>
              <a:t>4.</a:t>
            </a:r>
            <a:r>
              <a:rPr lang="en-CA" sz="2400" dirty="0" smtClean="0">
                <a:latin typeface="Times New Roman" panose="02020603050405020304" pitchFamily="18" charset="0"/>
                <a:cs typeface="Times New Roman" panose="02020603050405020304" pitchFamily="18" charset="0"/>
              </a:rPr>
              <a:t> This was achieved by using a three dowel pin at the loading dowel and attaching two pieces of 1/8” thickness members together using adhesive. Using this, the predicted performance metric was 3452. However, testing prototypes determined that this predication was inaccurate. </a:t>
            </a:r>
            <a:endParaRPr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086249" y="18628815"/>
            <a:ext cx="9654871" cy="4631320"/>
          </a:xfrm>
          <a:prstGeom prst="rect">
            <a:avLst/>
          </a:prstGeom>
        </p:spPr>
      </p:pic>
    </p:spTree>
  </p:cSld>
  <p:clrMapOvr>
    <a:masterClrMapping/>
  </p:clrMapOvr>
</p:sld>
</file>

<file path=ppt/theme/theme1.xml><?xml version="1.0" encoding="utf-8"?>
<a:theme xmlns:a="http://schemas.openxmlformats.org/drawingml/2006/main" name="36x48-Template-V2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815</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Calibri</vt:lpstr>
      <vt:lpstr>Cambria</vt:lpstr>
      <vt:lpstr>Cambria Math</vt:lpstr>
      <vt:lpstr>Times New Roman</vt:lpstr>
      <vt:lpstr>Trebuchet MS</vt:lpstr>
      <vt:lpstr>36x48-Template-V2b</vt:lpstr>
      <vt:lpstr>1_Classic 3 Columns</vt:lpstr>
      <vt:lpstr>Classic - Wide Center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Reading, Cody Ariel</dc:creator>
  <cp:lastModifiedBy>Reading, Cody Ariel</cp:lastModifiedBy>
  <cp:revision>8</cp:revision>
  <dcterms:modified xsi:type="dcterms:W3CDTF">2016-06-29T06:16:31Z</dcterms:modified>
</cp:coreProperties>
</file>