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50" r:id="rId3"/>
    <p:sldId id="333" r:id="rId4"/>
    <p:sldId id="334" r:id="rId5"/>
    <p:sldId id="331" r:id="rId6"/>
    <p:sldId id="328" r:id="rId7"/>
    <p:sldId id="329" r:id="rId8"/>
    <p:sldId id="332" r:id="rId9"/>
    <p:sldId id="317" r:id="rId10"/>
    <p:sldId id="273" r:id="rId11"/>
    <p:sldId id="274" r:id="rId12"/>
    <p:sldId id="335" r:id="rId13"/>
    <p:sldId id="275" r:id="rId14"/>
    <p:sldId id="336" r:id="rId15"/>
    <p:sldId id="357" r:id="rId16"/>
    <p:sldId id="297" r:id="rId17"/>
    <p:sldId id="353" r:id="rId18"/>
    <p:sldId id="354" r:id="rId19"/>
    <p:sldId id="358" r:id="rId20"/>
    <p:sldId id="386" r:id="rId21"/>
    <p:sldId id="387" r:id="rId22"/>
    <p:sldId id="388" r:id="rId23"/>
    <p:sldId id="365" r:id="rId24"/>
    <p:sldId id="366" r:id="rId25"/>
    <p:sldId id="391" r:id="rId26"/>
    <p:sldId id="367" r:id="rId27"/>
    <p:sldId id="368" r:id="rId28"/>
    <p:sldId id="369" r:id="rId29"/>
    <p:sldId id="389" r:id="rId30"/>
    <p:sldId id="390" r:id="rId31"/>
    <p:sldId id="394" r:id="rId32"/>
    <p:sldId id="395" r:id="rId33"/>
    <p:sldId id="392" r:id="rId34"/>
    <p:sldId id="370" r:id="rId35"/>
    <p:sldId id="374" r:id="rId36"/>
    <p:sldId id="375" r:id="rId37"/>
    <p:sldId id="373" r:id="rId38"/>
    <p:sldId id="371" r:id="rId39"/>
    <p:sldId id="372" r:id="rId40"/>
    <p:sldId id="376" r:id="rId41"/>
    <p:sldId id="377" r:id="rId42"/>
    <p:sldId id="385" r:id="rId43"/>
    <p:sldId id="396" r:id="rId44"/>
    <p:sldId id="378" r:id="rId45"/>
    <p:sldId id="379" r:id="rId46"/>
    <p:sldId id="381" r:id="rId47"/>
    <p:sldId id="383" r:id="rId48"/>
    <p:sldId id="397" r:id="rId49"/>
    <p:sldId id="382" r:id="rId50"/>
    <p:sldId id="398" r:id="rId51"/>
    <p:sldId id="384" r:id="rId52"/>
    <p:sldId id="349" r:id="rId53"/>
    <p:sldId id="355" r:id="rId54"/>
    <p:sldId id="356" r:id="rId55"/>
    <p:sldId id="351" r:id="rId5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1F7"/>
    <a:srgbClr val="F5AB59"/>
    <a:srgbClr val="CB41F1"/>
    <a:srgbClr val="72EECE"/>
    <a:srgbClr val="FD6B6B"/>
    <a:srgbClr val="A79DF5"/>
    <a:srgbClr val="A51AE4"/>
    <a:srgbClr val="B80C8B"/>
    <a:srgbClr val="22888A"/>
    <a:srgbClr val="DCD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 snapToObjects="1">
      <p:cViewPr varScale="1">
        <p:scale>
          <a:sx n="56" d="100"/>
          <a:sy n="56" d="100"/>
        </p:scale>
        <p:origin x="84" y="6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arshi\Desktop\Research%20-%20Spring%202015\My%20Files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arshi\Desktop\Experimental%20Data\Gertz_Model_Data\GERTZ_AIRFOIL_DATA\Cp%20vs%20TSR\Capt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CAFE</a:t>
            </a:r>
            <a:r>
              <a:rPr lang="en-US" baseline="0"/>
              <a:t> Requirements per annum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'2015 and forward'!$B$2</c:f>
              <c:strCache>
                <c:ptCount val="1"/>
                <c:pt idx="0">
                  <c:v>Fuel Economy Cars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'2015 and forward'!$A$3:$A$16</c:f>
              <c:numCache>
                <c:formatCode>General</c:formatCode>
                <c:ptCount val="1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  <c:pt idx="11">
                  <c:v>2023</c:v>
                </c:pt>
                <c:pt idx="12">
                  <c:v>2024</c:v>
                </c:pt>
                <c:pt idx="13">
                  <c:v>2025</c:v>
                </c:pt>
              </c:numCache>
            </c:numRef>
          </c:cat>
          <c:val>
            <c:numRef>
              <c:f>'2015 and forward'!$B$3:$B$16</c:f>
              <c:numCache>
                <c:formatCode>General</c:formatCode>
                <c:ptCount val="14"/>
                <c:pt idx="0">
                  <c:v>36</c:v>
                </c:pt>
                <c:pt idx="1">
                  <c:v>37</c:v>
                </c:pt>
                <c:pt idx="2">
                  <c:v>38</c:v>
                </c:pt>
                <c:pt idx="3">
                  <c:v>39</c:v>
                </c:pt>
                <c:pt idx="4">
                  <c:v>41</c:v>
                </c:pt>
                <c:pt idx="5">
                  <c:v>44</c:v>
                </c:pt>
                <c:pt idx="6">
                  <c:v>45</c:v>
                </c:pt>
                <c:pt idx="7">
                  <c:v>47</c:v>
                </c:pt>
                <c:pt idx="8">
                  <c:v>49</c:v>
                </c:pt>
                <c:pt idx="9">
                  <c:v>51</c:v>
                </c:pt>
                <c:pt idx="10">
                  <c:v>53</c:v>
                </c:pt>
                <c:pt idx="11">
                  <c:v>56</c:v>
                </c:pt>
                <c:pt idx="12">
                  <c:v>58</c:v>
                </c:pt>
                <c:pt idx="13">
                  <c:v>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703776"/>
        <c:axId val="254706128"/>
      </c:lineChart>
      <c:catAx>
        <c:axId val="25470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706128"/>
        <c:crosses val="autoZero"/>
        <c:auto val="1"/>
        <c:lblAlgn val="ctr"/>
        <c:lblOffset val="100"/>
        <c:noMultiLvlLbl val="0"/>
      </c:catAx>
      <c:valAx>
        <c:axId val="25470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Miles per Gallon (mpg)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7037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(Coefficient of Power) vs TSR (Tip Speed Ratio)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 - Gertz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0.00</c:formatCode>
                <c:ptCount val="31"/>
                <c:pt idx="0">
                  <c:v>1.5092099999999999</c:v>
                </c:pt>
                <c:pt idx="1">
                  <c:v>1.74613</c:v>
                </c:pt>
                <c:pt idx="2">
                  <c:v>1.9832099999999999</c:v>
                </c:pt>
                <c:pt idx="3">
                  <c:v>2.2414900000000002</c:v>
                </c:pt>
                <c:pt idx="4">
                  <c:v>2.41344</c:v>
                </c:pt>
                <c:pt idx="5">
                  <c:v>2.79914</c:v>
                </c:pt>
                <c:pt idx="6">
                  <c:v>2.9058600000000001</c:v>
                </c:pt>
                <c:pt idx="7">
                  <c:v>3.0557300000000001</c:v>
                </c:pt>
                <c:pt idx="8">
                  <c:v>3.1840299999999999</c:v>
                </c:pt>
                <c:pt idx="9">
                  <c:v>3.4414899999999999</c:v>
                </c:pt>
                <c:pt idx="10">
                  <c:v>3.6562800000000002</c:v>
                </c:pt>
                <c:pt idx="11">
                  <c:v>3.8067600000000001</c:v>
                </c:pt>
                <c:pt idx="12">
                  <c:v>4.1938300000000002</c:v>
                </c:pt>
                <c:pt idx="13">
                  <c:v>4.4951600000000003</c:v>
                </c:pt>
                <c:pt idx="14">
                  <c:v>4.6678300000000004</c:v>
                </c:pt>
                <c:pt idx="15">
                  <c:v>4.9478</c:v>
                </c:pt>
                <c:pt idx="16">
                  <c:v>5.0768599999999999</c:v>
                </c:pt>
                <c:pt idx="17">
                  <c:v>5.3997799999999998</c:v>
                </c:pt>
                <c:pt idx="18">
                  <c:v>5.7666300000000001</c:v>
                </c:pt>
                <c:pt idx="19">
                  <c:v>6.2193800000000001</c:v>
                </c:pt>
                <c:pt idx="20">
                  <c:v>6.4351000000000003</c:v>
                </c:pt>
                <c:pt idx="21">
                  <c:v>6.7156200000000004</c:v>
                </c:pt>
                <c:pt idx="22">
                  <c:v>6.9749400000000001</c:v>
                </c:pt>
                <c:pt idx="23">
                  <c:v>7.2777000000000003</c:v>
                </c:pt>
                <c:pt idx="24">
                  <c:v>7.5805100000000003</c:v>
                </c:pt>
                <c:pt idx="25">
                  <c:v>7.9265499999999998</c:v>
                </c:pt>
                <c:pt idx="26">
                  <c:v>8.3589699999999993</c:v>
                </c:pt>
                <c:pt idx="27">
                  <c:v>8.8351000000000006</c:v>
                </c:pt>
                <c:pt idx="28">
                  <c:v>9.3123199999999997</c:v>
                </c:pt>
                <c:pt idx="29">
                  <c:v>9.8554999999999993</c:v>
                </c:pt>
                <c:pt idx="30">
                  <c:v>10.4618</c:v>
                </c:pt>
              </c:numCache>
            </c:numRef>
          </c:xVal>
          <c:yVal>
            <c:numRef>
              <c:f>Sheet1!$B$2:$B$32</c:f>
              <c:numCache>
                <c:formatCode>0.00</c:formatCode>
                <c:ptCount val="31"/>
                <c:pt idx="0">
                  <c:v>3.6708900000000003E-2</c:v>
                </c:pt>
                <c:pt idx="1">
                  <c:v>4.81013E-2</c:v>
                </c:pt>
                <c:pt idx="2">
                  <c:v>5.5696200000000001E-2</c:v>
                </c:pt>
                <c:pt idx="3">
                  <c:v>7.2151900000000005E-2</c:v>
                </c:pt>
                <c:pt idx="4">
                  <c:v>8.8607599999999995E-2</c:v>
                </c:pt>
                <c:pt idx="5">
                  <c:v>0.153165</c:v>
                </c:pt>
                <c:pt idx="6">
                  <c:v>0.18101300000000001</c:v>
                </c:pt>
                <c:pt idx="7">
                  <c:v>0.20886099999999999</c:v>
                </c:pt>
                <c:pt idx="8">
                  <c:v>0.236709</c:v>
                </c:pt>
                <c:pt idx="9">
                  <c:v>0.27215200000000001</c:v>
                </c:pt>
                <c:pt idx="10">
                  <c:v>0.29620299999999999</c:v>
                </c:pt>
                <c:pt idx="11">
                  <c:v>0.31012699999999999</c:v>
                </c:pt>
                <c:pt idx="12">
                  <c:v>0.34303800000000001</c:v>
                </c:pt>
                <c:pt idx="13">
                  <c:v>0.36202499999999999</c:v>
                </c:pt>
                <c:pt idx="14">
                  <c:v>0.36202499999999999</c:v>
                </c:pt>
                <c:pt idx="15">
                  <c:v>0.37594899999999998</c:v>
                </c:pt>
                <c:pt idx="16">
                  <c:v>0.38607599999999997</c:v>
                </c:pt>
                <c:pt idx="17">
                  <c:v>0.40506300000000001</c:v>
                </c:pt>
                <c:pt idx="18">
                  <c:v>0.406329</c:v>
                </c:pt>
                <c:pt idx="19">
                  <c:v>0.41772199999999998</c:v>
                </c:pt>
                <c:pt idx="20">
                  <c:v>0.42025299999999999</c:v>
                </c:pt>
                <c:pt idx="21">
                  <c:v>0.42151899999999998</c:v>
                </c:pt>
                <c:pt idx="22">
                  <c:v>0.41392400000000001</c:v>
                </c:pt>
                <c:pt idx="23">
                  <c:v>0.4</c:v>
                </c:pt>
                <c:pt idx="24">
                  <c:v>0.38480999999999999</c:v>
                </c:pt>
                <c:pt idx="25">
                  <c:v>0.36835400000000001</c:v>
                </c:pt>
                <c:pt idx="26">
                  <c:v>0.35063299999999997</c:v>
                </c:pt>
                <c:pt idx="27">
                  <c:v>0.32025300000000001</c:v>
                </c:pt>
                <c:pt idx="28">
                  <c:v>0.26455699999999999</c:v>
                </c:pt>
                <c:pt idx="29">
                  <c:v>0.18101300000000001</c:v>
                </c:pt>
                <c:pt idx="30">
                  <c:v>0.13544300000000001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Cp -Simulation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2">
                  <c:v>0.13</c:v>
                </c:pt>
                <c:pt idx="3">
                  <c:v>0.25</c:v>
                </c:pt>
                <c:pt idx="4">
                  <c:v>0.35</c:v>
                </c:pt>
                <c:pt idx="5">
                  <c:v>0.4</c:v>
                </c:pt>
                <c:pt idx="6">
                  <c:v>0.44</c:v>
                </c:pt>
                <c:pt idx="7">
                  <c:v>0.43</c:v>
                </c:pt>
                <c:pt idx="8">
                  <c:v>0.42</c:v>
                </c:pt>
                <c:pt idx="9">
                  <c:v>0.4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086248"/>
        <c:axId val="25308585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3.27</c:v>
                      </c:pt>
                      <c:pt idx="3">
                        <c:v>4.3499999999999996</c:v>
                      </c:pt>
                      <c:pt idx="4">
                        <c:v>5.42</c:v>
                      </c:pt>
                      <c:pt idx="5">
                        <c:v>6.5</c:v>
                      </c:pt>
                      <c:pt idx="6">
                        <c:v>7.57</c:v>
                      </c:pt>
                      <c:pt idx="7">
                        <c:v>8.6300000000000008</c:v>
                      </c:pt>
                      <c:pt idx="8">
                        <c:v>9.6999999999999993</c:v>
                      </c:pt>
                      <c:pt idx="9">
                        <c:v>10.76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2">
                        <c:v>0.12</c:v>
                      </c:pt>
                      <c:pt idx="3">
                        <c:v>0.22</c:v>
                      </c:pt>
                      <c:pt idx="4">
                        <c:v>0.31</c:v>
                      </c:pt>
                      <c:pt idx="5">
                        <c:v>0.36</c:v>
                      </c:pt>
                      <c:pt idx="6">
                        <c:v>0.39</c:v>
                      </c:pt>
                      <c:pt idx="7">
                        <c:v>0.37</c:v>
                      </c:pt>
                      <c:pt idx="8">
                        <c:v>0.35</c:v>
                      </c:pt>
                      <c:pt idx="9">
                        <c:v>0.32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Sheet1!$H$2:$H$11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2">
                        <c:v>0.12</c:v>
                      </c:pt>
                      <c:pt idx="3">
                        <c:v>0.22</c:v>
                      </c:pt>
                      <c:pt idx="4">
                        <c:v>0.31</c:v>
                      </c:pt>
                      <c:pt idx="5">
                        <c:v>0.36</c:v>
                      </c:pt>
                      <c:pt idx="6">
                        <c:v>0.39</c:v>
                      </c:pt>
                      <c:pt idx="7">
                        <c:v>0.37</c:v>
                      </c:pt>
                      <c:pt idx="8">
                        <c:v>0.35</c:v>
                      </c:pt>
                      <c:pt idx="9">
                        <c:v>0.32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53086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085856"/>
        <c:crosses val="autoZero"/>
        <c:crossBetween val="midCat"/>
      </c:valAx>
      <c:valAx>
        <c:axId val="25308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086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8E92F-32C4-48B4-AE06-EABAABC16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6930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4249D8-59AB-4B0E-BEDA-403D38432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007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D8-59AB-4B0E-BEDA-403D38432F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D8-59AB-4B0E-BEDA-403D38432F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D8-59AB-4B0E-BEDA-403D38432F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D8-59AB-4B0E-BEDA-403D38432F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D8-59AB-4B0E-BEDA-403D38432FE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D8-59AB-4B0E-BEDA-403D38432F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D8-59AB-4B0E-BEDA-403D38432F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5/11/2015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9D8-59AB-4B0E-BEDA-403D38432FE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</p:spPr>
        <p:txBody>
          <a:bodyPr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 cap="small" spc="1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4778375"/>
            <a:ext cx="2743200" cy="365125"/>
          </a:xfrm>
        </p:spPr>
        <p:txBody>
          <a:bodyPr/>
          <a:lstStyle>
            <a:lvl1pPr>
              <a:defRPr sz="1800" b="1"/>
            </a:lvl1pPr>
          </a:lstStyle>
          <a:p>
            <a:fld id="{0E642737-B703-4E24-BC41-F0C40AF4AA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1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</p:spPr>
        <p:txBody>
          <a:bodyPr anchor="t"/>
          <a:lstStyle>
            <a:lvl1pPr>
              <a:defRPr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11"/>
            <a:ext cx="8229600" cy="2977445"/>
          </a:xfrm>
        </p:spPr>
        <p:txBody>
          <a:bodyPr>
            <a:normAutofit/>
          </a:bodyPr>
          <a:lstStyle>
            <a:lvl1pPr>
              <a:defRPr sz="2400" spc="1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  <a:lvl2pPr>
              <a:defRPr sz="2000" spc="100">
                <a:solidFill>
                  <a:srgbClr val="000000"/>
                </a:solidFill>
                <a:latin typeface="+mn-lt"/>
                <a:cs typeface="Arial" pitchFamily="34" charset="0"/>
              </a:defRPr>
            </a:lvl2pPr>
            <a:lvl3pPr>
              <a:defRPr sz="1600" spc="100">
                <a:solidFill>
                  <a:srgbClr val="000000"/>
                </a:solidFill>
                <a:latin typeface="+mn-lt"/>
                <a:cs typeface="Arial" pitchFamily="34" charset="0"/>
              </a:defRPr>
            </a:lvl3pPr>
            <a:lvl4pPr>
              <a:defRPr sz="1200" spc="100">
                <a:solidFill>
                  <a:srgbClr val="000000"/>
                </a:solidFill>
                <a:latin typeface="+mn-lt"/>
                <a:cs typeface="Arial" pitchFamily="34" charset="0"/>
              </a:defRPr>
            </a:lvl4pPr>
            <a:lvl5pPr>
              <a:defRPr sz="1100" spc="100">
                <a:solidFill>
                  <a:srgbClr val="000000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800" cap="small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4778375"/>
            <a:ext cx="2743200" cy="365125"/>
          </a:xfrm>
        </p:spPr>
        <p:txBody>
          <a:bodyPr/>
          <a:lstStyle>
            <a:lvl1pPr>
              <a:defRPr sz="1800" b="1"/>
            </a:lvl1pPr>
          </a:lstStyle>
          <a:p>
            <a:fld id="{CF762B83-D6A7-4269-B443-890A5A30C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4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20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spc="100"/>
            </a:lvl1pPr>
            <a:lvl2pPr>
              <a:defRPr sz="2000" spc="100"/>
            </a:lvl2pPr>
            <a:lvl3pPr>
              <a:defRPr sz="1800" spc="100"/>
            </a:lvl3pPr>
            <a:lvl4pPr>
              <a:defRPr sz="1600" spc="100"/>
            </a:lvl4pPr>
            <a:lvl5pPr>
              <a:defRPr sz="1600" spc="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2071"/>
          </a:xfrm>
        </p:spPr>
        <p:txBody>
          <a:bodyPr>
            <a:normAutofit/>
          </a:bodyPr>
          <a:lstStyle>
            <a:lvl1pPr marL="0" indent="0">
              <a:buNone/>
              <a:defRPr sz="2400" spc="100"/>
            </a:lvl1pPr>
            <a:lvl2pPr>
              <a:defRPr sz="2000" spc="100"/>
            </a:lvl2pPr>
            <a:lvl3pPr>
              <a:defRPr sz="1800" spc="100"/>
            </a:lvl3pPr>
            <a:lvl4pPr>
              <a:defRPr sz="1600" spc="100"/>
            </a:lvl4pPr>
            <a:lvl5pPr>
              <a:defRPr sz="1600" spc="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</p:spPr>
        <p:txBody>
          <a:bodyPr anchor="t"/>
          <a:lstStyle>
            <a:lvl1pPr>
              <a:defRPr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4778375"/>
            <a:ext cx="2743200" cy="365125"/>
          </a:xfrm>
        </p:spPr>
        <p:txBody>
          <a:bodyPr/>
          <a:lstStyle>
            <a:lvl1pPr>
              <a:defRPr sz="1800" b="1"/>
            </a:lvl1pPr>
          </a:lstStyle>
          <a:p>
            <a:fld id="{CF762B83-D6A7-4269-B443-890A5A30C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254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ontent Placeholder 3" descr=" "/>
          <p:cNvSpPr>
            <a:spLocks noGrp="1"/>
          </p:cNvSpPr>
          <p:nvPr>
            <p:ph idx="4294967295"/>
          </p:nvPr>
        </p:nvSpPr>
        <p:spPr>
          <a:xfrm>
            <a:off x="1" y="-23096"/>
            <a:ext cx="9144000" cy="424108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4778375"/>
            <a:ext cx="2743200" cy="365125"/>
          </a:xfrm>
        </p:spPr>
        <p:txBody>
          <a:bodyPr/>
          <a:lstStyle>
            <a:lvl1pPr>
              <a:defRPr sz="1800" b="1"/>
            </a:lvl1pPr>
          </a:lstStyle>
          <a:p>
            <a:fld id="{CF762B83-D6A7-4269-B443-890A5A30C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4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University of Waterlo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016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4738"/>
            <a:ext cx="8229600" cy="305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2625" y="4545013"/>
            <a:ext cx="549751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 cap="small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8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cap="none" spc="300" baseline="0">
          <a:solidFill>
            <a:schemeClr val="accent1"/>
          </a:solidFill>
          <a:latin typeface="+mn-lt"/>
          <a:ea typeface="ＭＳ Ｐゴシック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 spc="200">
          <a:solidFill>
            <a:schemeClr val="tx1"/>
          </a:solidFill>
          <a:latin typeface="+mn-lt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7"/>
        </a:buBlip>
        <a:defRPr sz="2400" kern="1200" spc="200">
          <a:solidFill>
            <a:schemeClr val="tx1"/>
          </a:solidFill>
          <a:latin typeface="+mn-lt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 spc="200">
          <a:solidFill>
            <a:schemeClr val="tx1"/>
          </a:solidFill>
          <a:latin typeface="+mn-lt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 spc="200">
          <a:solidFill>
            <a:schemeClr val="tx1"/>
          </a:solidFill>
          <a:latin typeface="+mn-lt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 spc="200">
          <a:solidFill>
            <a:schemeClr val="tx1"/>
          </a:solidFill>
          <a:latin typeface="+mn-lt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94"/>
            <a:ext cx="9144000" cy="10223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/>
                </a:solidFill>
                <a:ea typeface="+mj-ea"/>
              </a:rPr>
              <a:t>Evaluation of a Wind Energy Harvesting Concept for Plug In Hybrid and Electric Vehicles</a:t>
            </a:r>
            <a:endParaRPr lang="en-US" sz="24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" y="1479479"/>
            <a:ext cx="8985738" cy="2549705"/>
          </a:xfrm>
        </p:spPr>
        <p:txBody>
          <a:bodyPr>
            <a:no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b="1" dirty="0" smtClean="0">
                <a:latin typeface="Arial" pitchFamily="34" charset="0"/>
                <a:ea typeface="+mn-ea"/>
                <a:cs typeface="Arial" pitchFamily="34" charset="0"/>
              </a:rPr>
              <a:t>Maharshi Patel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latin typeface="Arial" pitchFamily="34" charset="0"/>
                <a:ea typeface="+mn-ea"/>
                <a:cs typeface="Arial" pitchFamily="34" charset="0"/>
              </a:rPr>
              <a:t>Department of Mechanical and Mechatronics Engineering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latin typeface="Arial" pitchFamily="34" charset="0"/>
                <a:ea typeface="+mn-ea"/>
                <a:cs typeface="Arial" pitchFamily="34" charset="0"/>
              </a:rPr>
              <a:t>University of Waterloo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latin typeface="Arial" pitchFamily="34" charset="0"/>
                <a:ea typeface="+mn-ea"/>
                <a:cs typeface="Arial" pitchFamily="34" charset="0"/>
              </a:rPr>
              <a:t>Waterloo, Ontario, Canada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latin typeface="Arial" pitchFamily="34" charset="0"/>
                <a:ea typeface="+mn-ea"/>
                <a:cs typeface="Arial" pitchFamily="34" charset="0"/>
              </a:rPr>
              <a:t>Friday</a:t>
            </a:r>
            <a:r>
              <a:rPr lang="en-US" sz="1600" dirty="0" smtClean="0">
                <a:latin typeface="Arial" pitchFamily="34" charset="0"/>
                <a:ea typeface="+mn-ea"/>
                <a:cs typeface="Arial" pitchFamily="34" charset="0"/>
              </a:rPr>
              <a:t>, August 28, </a:t>
            </a:r>
            <a:r>
              <a:rPr lang="en-US" sz="1600" dirty="0" smtClean="0">
                <a:latin typeface="Arial" pitchFamily="34" charset="0"/>
                <a:ea typeface="+mn-ea"/>
                <a:cs typeface="Arial" pitchFamily="34" charset="0"/>
              </a:rPr>
              <a:t>2015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latin typeface="Arial" pitchFamily="34" charset="0"/>
                <a:ea typeface="+mn-ea"/>
                <a:cs typeface="Arial" pitchFamily="34" charset="0"/>
              </a:rPr>
              <a:t>Waterloo, Ontario, Canada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8401"/>
            <a:ext cx="8440221" cy="299915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Fit within </a:t>
            </a:r>
            <a:r>
              <a:rPr lang="en-US" sz="2200" dirty="0"/>
              <a:t>the space limitation of the car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brand or model </a:t>
            </a:r>
          </a:p>
          <a:p>
            <a:r>
              <a:rPr lang="en-US" sz="2200" dirty="0" smtClean="0"/>
              <a:t>Generate enough energy and power to charge the battery</a:t>
            </a:r>
            <a:endParaRPr lang="en-US" sz="2200" dirty="0"/>
          </a:p>
          <a:p>
            <a:r>
              <a:rPr lang="en-US" sz="2200" dirty="0"/>
              <a:t>U</a:t>
            </a:r>
            <a:r>
              <a:rPr lang="en-US" sz="2200" dirty="0" smtClean="0"/>
              <a:t>se sustainable </a:t>
            </a:r>
            <a:r>
              <a:rPr lang="en-US" sz="2200" dirty="0"/>
              <a:t>energy source</a:t>
            </a:r>
          </a:p>
          <a:p>
            <a:r>
              <a:rPr lang="en-US" sz="2200" dirty="0"/>
              <a:t>W</a:t>
            </a:r>
            <a:r>
              <a:rPr lang="en-US" sz="2200" dirty="0" smtClean="0"/>
              <a:t>ork when automobile is stationary and/or moving 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Introduction 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754"/>
            <a:ext cx="8229600" cy="3237089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200" dirty="0" smtClean="0"/>
              <a:t>Safety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 smtClean="0"/>
              <a:t>Risk to the passengers and operators of vehicle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Performance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/>
              <a:t>How much energy can we extract?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/>
              <a:t>How much weight will it add?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 smtClean="0"/>
              <a:t>Cost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 smtClean="0"/>
              <a:t>Manufacturing complexity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 smtClean="0"/>
              <a:t>Maintenance and warranty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 smtClean="0"/>
              <a:t>Knowledge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 smtClean="0"/>
              <a:t>How well understood is the performance of the system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800" dirty="0" smtClean="0"/>
              <a:t>What tools do we need to develop to make system feasible</a:t>
            </a:r>
            <a:endParaRPr lang="en-US" sz="1800" dirty="0"/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Introduction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Extraction Methods to Harvest Electrical Energy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2625" y="4545013"/>
            <a:ext cx="5970536" cy="274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Possible </a:t>
            </a:r>
            <a:r>
              <a:rPr lang="en-US" dirty="0"/>
              <a:t>Extraction Methods to Harvest Electrical Energy</a:t>
            </a:r>
            <a:endParaRPr lang="en-US" dirty="0">
              <a:cs typeface="Times New Roman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64855" y="0"/>
            <a:ext cx="7252431" cy="4335517"/>
            <a:chOff x="1953989" y="385444"/>
            <a:chExt cx="8467269" cy="5662533"/>
          </a:xfrm>
        </p:grpSpPr>
        <p:sp>
          <p:nvSpPr>
            <p:cNvPr id="60" name="TextBox 59"/>
            <p:cNvSpPr txBox="1"/>
            <p:nvPr/>
          </p:nvSpPr>
          <p:spPr>
            <a:xfrm>
              <a:off x="8394785" y="3809921"/>
              <a:ext cx="1875331" cy="52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Exhaust 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953989" y="385444"/>
              <a:ext cx="8467269" cy="5662533"/>
              <a:chOff x="2534561" y="385444"/>
              <a:chExt cx="8467269" cy="566253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534561" y="385444"/>
                <a:ext cx="8467269" cy="5662533"/>
                <a:chOff x="2534561" y="385444"/>
                <a:chExt cx="8467269" cy="5662533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534561" y="385444"/>
                  <a:ext cx="6420752" cy="5662533"/>
                  <a:chOff x="2345875" y="385444"/>
                  <a:chExt cx="6420752" cy="56625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409370" y="385444"/>
                    <a:ext cx="6357257" cy="5662533"/>
                    <a:chOff x="2409370" y="385444"/>
                    <a:chExt cx="6357257" cy="5662533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2409370" y="793334"/>
                      <a:ext cx="6357257" cy="5254643"/>
                      <a:chOff x="2409370" y="793334"/>
                      <a:chExt cx="6357257" cy="5254643"/>
                    </a:xfrm>
                  </p:grpSpPr>
                  <p:grpSp>
                    <p:nvGrpSpPr>
                      <p:cNvPr id="72" name="Group 71"/>
                      <p:cNvGrpSpPr/>
                      <p:nvPr/>
                    </p:nvGrpSpPr>
                    <p:grpSpPr>
                      <a:xfrm>
                        <a:off x="2409370" y="812799"/>
                        <a:ext cx="6357257" cy="5235178"/>
                        <a:chOff x="643943" y="115910"/>
                        <a:chExt cx="5988676" cy="6904527"/>
                      </a:xfrm>
                    </p:grpSpPr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656822" y="2105695"/>
                          <a:ext cx="1455313" cy="463640"/>
                          <a:chOff x="-399245" y="1700012"/>
                          <a:chExt cx="1648496" cy="837127"/>
                        </a:xfrm>
                      </p:grpSpPr>
                      <p:cxnSp>
                        <p:nvCxnSpPr>
                          <p:cNvPr id="99" name="Straight Connector 98"/>
                          <p:cNvCxnSpPr/>
                          <p:nvPr/>
                        </p:nvCxnSpPr>
                        <p:spPr>
                          <a:xfrm>
                            <a:off x="1249251" y="1700012"/>
                            <a:ext cx="0" cy="837127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0" name="Straight Connector 99"/>
                          <p:cNvCxnSpPr/>
                          <p:nvPr/>
                        </p:nvCxnSpPr>
                        <p:spPr>
                          <a:xfrm flipH="1">
                            <a:off x="-386366" y="1700012"/>
                            <a:ext cx="1635617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1" name="Straight Connector 100"/>
                          <p:cNvCxnSpPr/>
                          <p:nvPr/>
                        </p:nvCxnSpPr>
                        <p:spPr>
                          <a:xfrm flipH="1">
                            <a:off x="-399245" y="2537139"/>
                            <a:ext cx="1648496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7" name="L-Shape 76"/>
                        <p:cNvSpPr/>
                        <p:nvPr/>
                      </p:nvSpPr>
                      <p:spPr>
                        <a:xfrm flipH="1">
                          <a:off x="5203064" y="115910"/>
                          <a:ext cx="1429555" cy="1989785"/>
                        </a:xfrm>
                        <a:prstGeom prst="corner">
                          <a:avLst>
                            <a:gd name="adj1" fmla="val 27934"/>
                            <a:gd name="adj2" fmla="val 28505"/>
                          </a:avLst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78" name="L-Shape 77"/>
                        <p:cNvSpPr/>
                        <p:nvPr/>
                      </p:nvSpPr>
                      <p:spPr>
                        <a:xfrm flipH="1" flipV="1">
                          <a:off x="5203063" y="3095222"/>
                          <a:ext cx="1429555" cy="1927539"/>
                        </a:xfrm>
                        <a:prstGeom prst="corner">
                          <a:avLst>
                            <a:gd name="adj1" fmla="val 27934"/>
                            <a:gd name="adj2" fmla="val 28505"/>
                          </a:avLst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2079915" y="115914"/>
                          <a:ext cx="3226182" cy="4925989"/>
                          <a:chOff x="1514023" y="1004552"/>
                          <a:chExt cx="3148129" cy="4059738"/>
                        </a:xfrm>
                      </p:grpSpPr>
                      <p:sp>
                        <p:nvSpPr>
                          <p:cNvPr id="95" name="Rectangle 94"/>
                          <p:cNvSpPr/>
                          <p:nvPr/>
                        </p:nvSpPr>
                        <p:spPr>
                          <a:xfrm>
                            <a:off x="1906073" y="1429555"/>
                            <a:ext cx="2395471" cy="3193960"/>
                          </a:xfrm>
                          <a:prstGeom prst="rect">
                            <a:avLst/>
                          </a:prstGeom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96" name="Group 95"/>
                          <p:cNvGrpSpPr/>
                          <p:nvPr/>
                        </p:nvGrpSpPr>
                        <p:grpSpPr>
                          <a:xfrm>
                            <a:off x="1514023" y="1004552"/>
                            <a:ext cx="3148129" cy="4059738"/>
                            <a:chOff x="1514023" y="1004552"/>
                            <a:chExt cx="3148129" cy="4059738"/>
                          </a:xfrm>
                        </p:grpSpPr>
                        <p:sp>
                          <p:nvSpPr>
                            <p:cNvPr id="97" name="Rectangle 96"/>
                            <p:cNvSpPr/>
                            <p:nvPr/>
                          </p:nvSpPr>
                          <p:spPr>
                            <a:xfrm>
                              <a:off x="1514023" y="1020327"/>
                              <a:ext cx="360608" cy="4043963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Arial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8" name="Rectangle 97"/>
                            <p:cNvSpPr/>
                            <p:nvPr/>
                          </p:nvSpPr>
                          <p:spPr>
                            <a:xfrm>
                              <a:off x="4301544" y="1004552"/>
                              <a:ext cx="360608" cy="4043966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Arial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80" name="Group 79"/>
                        <p:cNvGrpSpPr/>
                        <p:nvPr/>
                      </p:nvGrpSpPr>
                      <p:grpSpPr>
                        <a:xfrm>
                          <a:off x="643943" y="115910"/>
                          <a:ext cx="5975797" cy="6904527"/>
                          <a:chOff x="643943" y="115910"/>
                          <a:chExt cx="5975797" cy="6904527"/>
                        </a:xfrm>
                      </p:grpSpPr>
                      <p:grpSp>
                        <p:nvGrpSpPr>
                          <p:cNvPr id="82" name="Group 81"/>
                          <p:cNvGrpSpPr/>
                          <p:nvPr/>
                        </p:nvGrpSpPr>
                        <p:grpSpPr>
                          <a:xfrm>
                            <a:off x="643943" y="115910"/>
                            <a:ext cx="5975797" cy="6731351"/>
                            <a:chOff x="643943" y="115910"/>
                            <a:chExt cx="5975797" cy="6731351"/>
                          </a:xfrm>
                        </p:grpSpPr>
                        <p:grpSp>
                          <p:nvGrpSpPr>
                            <p:cNvPr id="86" name="Group 85"/>
                            <p:cNvGrpSpPr/>
                            <p:nvPr/>
                          </p:nvGrpSpPr>
                          <p:grpSpPr>
                            <a:xfrm>
                              <a:off x="643943" y="2105695"/>
                              <a:ext cx="1455313" cy="463640"/>
                              <a:chOff x="-399245" y="1700012"/>
                              <a:chExt cx="1648496" cy="837127"/>
                            </a:xfrm>
                          </p:grpSpPr>
                          <p:cxnSp>
                            <p:nvCxnSpPr>
                              <p:cNvPr id="92" name="Straight Connector 91"/>
                              <p:cNvCxnSpPr/>
                              <p:nvPr/>
                            </p:nvCxnSpPr>
                            <p:spPr>
                              <a:xfrm>
                                <a:off x="1249251" y="1700012"/>
                                <a:ext cx="0" cy="837127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93" name="Straight Connector 92"/>
                              <p:cNvCxnSpPr/>
                              <p:nvPr/>
                            </p:nvCxnSpPr>
                            <p:spPr>
                              <a:xfrm flipH="1">
                                <a:off x="-386366" y="1700012"/>
                                <a:ext cx="1635617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94" name="Straight Connector 93"/>
                              <p:cNvCxnSpPr/>
                              <p:nvPr/>
                            </p:nvCxnSpPr>
                            <p:spPr>
                              <a:xfrm flipH="1">
                                <a:off x="-399245" y="2537139"/>
                                <a:ext cx="1648496" cy="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87" name="L-Shape 86"/>
                            <p:cNvSpPr/>
                            <p:nvPr/>
                          </p:nvSpPr>
                          <p:spPr>
                            <a:xfrm flipH="1">
                              <a:off x="5190185" y="115910"/>
                              <a:ext cx="1429555" cy="1989785"/>
                            </a:xfrm>
                            <a:prstGeom prst="corner">
                              <a:avLst>
                                <a:gd name="adj1" fmla="val 27934"/>
                                <a:gd name="adj2" fmla="val 28505"/>
                              </a:avLst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Arial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88" name="L-Shape 87"/>
                            <p:cNvSpPr/>
                            <p:nvPr/>
                          </p:nvSpPr>
                          <p:spPr>
                            <a:xfrm flipH="1" flipV="1">
                              <a:off x="5190183" y="3095220"/>
                              <a:ext cx="1429555" cy="3752041"/>
                            </a:xfrm>
                            <a:prstGeom prst="corner">
                              <a:avLst>
                                <a:gd name="adj1" fmla="val 27934"/>
                                <a:gd name="adj2" fmla="val 28505"/>
                              </a:avLst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Arial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89" name="Group 88"/>
                            <p:cNvGrpSpPr/>
                            <p:nvPr/>
                          </p:nvGrpSpPr>
                          <p:grpSpPr>
                            <a:xfrm>
                              <a:off x="2468805" y="115910"/>
                              <a:ext cx="2843750" cy="4906851"/>
                              <a:chOff x="1906073" y="1004552"/>
                              <a:chExt cx="2774950" cy="4043966"/>
                            </a:xfrm>
                          </p:grpSpPr>
                          <p:sp>
                            <p:nvSpPr>
                              <p:cNvPr id="90" name="Rectangle 89"/>
                              <p:cNvSpPr/>
                              <p:nvPr/>
                            </p:nvSpPr>
                            <p:spPr>
                              <a:xfrm>
                                <a:off x="1906073" y="1429555"/>
                                <a:ext cx="2395471" cy="3193960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Arial" pitchFamily="34" charset="0"/>
                                  <a:cs typeface="Arial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91" name="Rectangle 90"/>
                              <p:cNvSpPr/>
                              <p:nvPr/>
                            </p:nvSpPr>
                            <p:spPr>
                              <a:xfrm>
                                <a:off x="4320415" y="1004552"/>
                                <a:ext cx="360608" cy="4043966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Arial" pitchFamily="34" charset="0"/>
                                  <a:cs typeface="Arial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3" name="Group 82"/>
                          <p:cNvGrpSpPr/>
                          <p:nvPr/>
                        </p:nvGrpSpPr>
                        <p:grpSpPr>
                          <a:xfrm>
                            <a:off x="2074207" y="5017395"/>
                            <a:ext cx="3208232" cy="2003042"/>
                            <a:chOff x="2074207" y="5017395"/>
                            <a:chExt cx="3208232" cy="2003042"/>
                          </a:xfrm>
                        </p:grpSpPr>
                        <p:sp>
                          <p:nvSpPr>
                            <p:cNvPr id="84" name="L-Shape 83"/>
                            <p:cNvSpPr/>
                            <p:nvPr/>
                          </p:nvSpPr>
                          <p:spPr>
                            <a:xfrm flipH="1">
                              <a:off x="3661132" y="5017395"/>
                              <a:ext cx="1621307" cy="2003042"/>
                            </a:xfrm>
                            <a:prstGeom prst="corner">
                              <a:avLst>
                                <a:gd name="adj1" fmla="val 27470"/>
                                <a:gd name="adj2" fmla="val 27282"/>
                              </a:avLst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Arial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85" name="L-Shape 84"/>
                            <p:cNvSpPr/>
                            <p:nvPr/>
                          </p:nvSpPr>
                          <p:spPr>
                            <a:xfrm>
                              <a:off x="2074207" y="5030652"/>
                              <a:ext cx="1584101" cy="1989785"/>
                            </a:xfrm>
                            <a:prstGeom prst="corner">
                              <a:avLst>
                                <a:gd name="adj1" fmla="val 27980"/>
                                <a:gd name="adj2" fmla="val 29962"/>
                              </a:avLst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Arial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</p:grpSp>
                    </p:grpSp>
                    <p:pic>
                      <p:nvPicPr>
                        <p:cNvPr id="81" name="Picture 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39369" y="5629787"/>
                          <a:ext cx="1114425" cy="1390650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3931257" y="793334"/>
                        <a:ext cx="3468039" cy="406052"/>
                        <a:chOff x="3931257" y="1199737"/>
                        <a:chExt cx="3468039" cy="406052"/>
                      </a:xfrm>
                    </p:grpSpPr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3931257" y="1203807"/>
                          <a:ext cx="415288" cy="40198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 err="1" smtClean="0">
                              <a:latin typeface="Arial" pitchFamily="34" charset="0"/>
                              <a:cs typeface="Arial" pitchFamily="34" charset="0"/>
                            </a:rPr>
                            <a:t>Pt</a:t>
                          </a:r>
                          <a:endParaRPr lang="en-US" sz="1600" dirty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6984008" y="1199737"/>
                          <a:ext cx="415288" cy="4019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 err="1" smtClean="0">
                              <a:latin typeface="Arial" pitchFamily="34" charset="0"/>
                              <a:cs typeface="Arial" pitchFamily="34" charset="0"/>
                            </a:rPr>
                            <a:t>Pt</a:t>
                          </a:r>
                          <a:endParaRPr lang="en-US" sz="1600" dirty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3585030" y="385444"/>
                      <a:ext cx="4409153" cy="492220"/>
                      <a:chOff x="3599544" y="399958"/>
                      <a:chExt cx="4409153" cy="492220"/>
                    </a:xfrm>
                  </p:grpSpPr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3599544" y="399958"/>
                        <a:ext cx="1473350" cy="4823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 smtClean="0">
                            <a:latin typeface="Arial" pitchFamily="34" charset="0"/>
                            <a:cs typeface="Arial" pitchFamily="34" charset="0"/>
                          </a:rPr>
                          <a:t>Catalyst</a:t>
                        </a:r>
                        <a:endParaRPr lang="en-US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6592961" y="409801"/>
                        <a:ext cx="1415736" cy="4823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 smtClean="0">
                            <a:latin typeface="Arial" pitchFamily="34" charset="0"/>
                            <a:cs typeface="Arial" pitchFamily="34" charset="0"/>
                          </a:rPr>
                          <a:t>Catalyst</a:t>
                        </a:r>
                        <a:endParaRPr lang="en-US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345875" y="2673045"/>
                    <a:ext cx="1567543" cy="15677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Hydrogen (H</a:t>
                    </a:r>
                    <a:r>
                      <a:rPr lang="en-US" baseline="-250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r>
                      <a:rPr lang="en-US" dirty="0" smtClean="0">
                        <a:latin typeface="Arial" pitchFamily="34" charset="0"/>
                        <a:cs typeface="Arial" pitchFamily="34" charset="0"/>
                      </a:rPr>
                      <a:t>) gas from reservoir </a:t>
                    </a:r>
                    <a:endParaRPr lang="en-US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8940799" y="827314"/>
                  <a:ext cx="2061031" cy="1205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Oxygen air (O</a:t>
                  </a:r>
                  <a:r>
                    <a:rPr lang="en-US" baseline="-250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) intake from the air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4548904" y="1204685"/>
                <a:ext cx="2592278" cy="844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Proton Exchange Membrane (PEM)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1148" y="1485116"/>
            <a:ext cx="405054" cy="185492"/>
          </a:xfrm>
          <a:prstGeom prst="rect">
            <a:avLst/>
          </a:prstGeom>
        </p:spPr>
      </p:pic>
      <p:sp>
        <p:nvSpPr>
          <p:cNvPr id="103" name="12-Point Star 102"/>
          <p:cNvSpPr/>
          <p:nvPr/>
        </p:nvSpPr>
        <p:spPr>
          <a:xfrm>
            <a:off x="2601805" y="1099344"/>
            <a:ext cx="1344328" cy="1017140"/>
          </a:xfrm>
          <a:prstGeom prst="star1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108397" y="2029248"/>
            <a:ext cx="229280" cy="415780"/>
            <a:chOff x="437471" y="4923704"/>
            <a:chExt cx="229280" cy="415780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471" y="4923704"/>
              <a:ext cx="229280" cy="20789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471" y="5131594"/>
              <a:ext cx="229280" cy="207890"/>
            </a:xfrm>
            <a:prstGeom prst="rect">
              <a:avLst/>
            </a:prstGeom>
          </p:spPr>
        </p:pic>
      </p:grpSp>
      <p:grpSp>
        <p:nvGrpSpPr>
          <p:cNvPr id="110" name="Group 109"/>
          <p:cNvGrpSpPr/>
          <p:nvPr/>
        </p:nvGrpSpPr>
        <p:grpSpPr>
          <a:xfrm>
            <a:off x="3626957" y="1322537"/>
            <a:ext cx="597626" cy="1461142"/>
            <a:chOff x="4264625" y="2286166"/>
            <a:chExt cx="597626" cy="146114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6026" y="2286166"/>
              <a:ext cx="276225" cy="55245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4625" y="3194858"/>
              <a:ext cx="276225" cy="552450"/>
            </a:xfrm>
            <a:prstGeom prst="rect">
              <a:avLst/>
            </a:prstGeom>
          </p:spPr>
        </p:pic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084" y="371389"/>
            <a:ext cx="200025" cy="4572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854190" y="1053694"/>
            <a:ext cx="207114" cy="473403"/>
          </a:xfrm>
          <a:prstGeom prst="rect">
            <a:avLst/>
          </a:prstGeom>
        </p:spPr>
      </p:pic>
      <p:sp>
        <p:nvSpPr>
          <p:cNvPr id="118" name="12-Point Star 117"/>
          <p:cNvSpPr/>
          <p:nvPr/>
        </p:nvSpPr>
        <p:spPr>
          <a:xfrm>
            <a:off x="5308833" y="787668"/>
            <a:ext cx="1344328" cy="1017140"/>
          </a:xfrm>
          <a:prstGeom prst="star1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676" y="2123692"/>
            <a:ext cx="657225" cy="25717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7176" y="2328193"/>
            <a:ext cx="323850" cy="714375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7718" y="3497100"/>
            <a:ext cx="1044957" cy="8670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161080" y="4087525"/>
            <a:ext cx="514350" cy="171450"/>
            <a:chOff x="437470" y="4640876"/>
            <a:chExt cx="514350" cy="171450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470" y="4640876"/>
              <a:ext cx="257175" cy="17145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645" y="4640876"/>
              <a:ext cx="257175" cy="171450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4808781" y="4093130"/>
            <a:ext cx="514350" cy="171450"/>
            <a:chOff x="437470" y="4640876"/>
            <a:chExt cx="514350" cy="17145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470" y="4640876"/>
              <a:ext cx="257175" cy="17145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645" y="4640876"/>
              <a:ext cx="257175" cy="17145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70186" y="898183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2H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+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+ 2e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-</a:t>
            </a:r>
            <a:endParaRPr lang="en-US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1363" y="1640877"/>
            <a:ext cx="281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½O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+ 2H</a:t>
            </a:r>
            <a:r>
              <a:rPr lang="en-US" baseline="26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+ 2e</a:t>
            </a:r>
            <a:r>
              <a:rPr lang="en-US" baseline="24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H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7254" y="-1369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Hydrogen </a:t>
            </a:r>
            <a:br>
              <a:rPr lang="en-US" dirty="0" smtClean="0"/>
            </a:br>
            <a:r>
              <a:rPr lang="en-US" dirty="0" smtClean="0"/>
              <a:t>Fuel Cell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1.23457E-7 L 0.51667 -1.2345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3.45679E-6 L -0.00174 0.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0.07813 3.703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3.33333E-6 0.107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16719 -0.0518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10018 4.0740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5486 -4.07407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Solar “voltaic” Cells (</a:t>
            </a:r>
            <a:r>
              <a:rPr lang="en-US" dirty="0" smtClean="0"/>
              <a:t>SVC)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9711"/>
            <a:ext cx="8229600" cy="297744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Photoelectric Effect 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light </a:t>
            </a:r>
            <a:r>
              <a:rPr lang="en-US" sz="2200" dirty="0"/>
              <a:t>energy into </a:t>
            </a:r>
            <a:r>
              <a:rPr lang="en-US" sz="2200" dirty="0" smtClean="0"/>
              <a:t>electrical energy</a:t>
            </a:r>
            <a:endParaRPr lang="en-US" sz="2200" dirty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6461" y="1472754"/>
            <a:ext cx="8004175" cy="2653693"/>
            <a:chOff x="1103086" y="676795"/>
            <a:chExt cx="7097483" cy="3123062"/>
          </a:xfrm>
        </p:grpSpPr>
        <p:sp>
          <p:nvSpPr>
            <p:cNvPr id="29" name="Rectangle 28"/>
            <p:cNvSpPr/>
            <p:nvPr/>
          </p:nvSpPr>
          <p:spPr>
            <a:xfrm>
              <a:off x="3431381" y="1072754"/>
              <a:ext cx="414905" cy="169947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28143" y="1072754"/>
              <a:ext cx="990600" cy="169947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Arrow Connector 30"/>
            <p:cNvCxnSpPr>
              <a:stCxn id="29" idx="1"/>
            </p:cNvCxnSpPr>
            <p:nvPr/>
          </p:nvCxnSpPr>
          <p:spPr>
            <a:xfrm flipH="1" flipV="1">
              <a:off x="1944914" y="1922491"/>
              <a:ext cx="1486467" cy="1"/>
            </a:xfrm>
            <a:prstGeom prst="straightConnector1">
              <a:avLst/>
            </a:prstGeom>
            <a:ln w="63500">
              <a:headEnd type="none" w="med" len="med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103086" y="1930004"/>
              <a:ext cx="8418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03086" y="1930004"/>
              <a:ext cx="0" cy="16433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03086" y="3573364"/>
              <a:ext cx="22061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87485" y="3230950"/>
              <a:ext cx="2569029" cy="56890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Connector 35"/>
            <p:cNvCxnSpPr>
              <a:stCxn id="30" idx="3"/>
            </p:cNvCxnSpPr>
            <p:nvPr/>
          </p:nvCxnSpPr>
          <p:spPr>
            <a:xfrm flipV="1">
              <a:off x="4818743" y="1922491"/>
              <a:ext cx="1741714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42227" y="1926248"/>
              <a:ext cx="0" cy="15891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5" idx="3"/>
            </p:cNvCxnSpPr>
            <p:nvPr/>
          </p:nvCxnSpPr>
          <p:spPr>
            <a:xfrm>
              <a:off x="5856514" y="3515404"/>
              <a:ext cx="7039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9" idx="3"/>
            </p:cNvCxnSpPr>
            <p:nvPr/>
          </p:nvCxnSpPr>
          <p:spPr>
            <a:xfrm flipH="1">
              <a:off x="3846286" y="990414"/>
              <a:ext cx="2010228" cy="9320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0" idx="1"/>
            </p:cNvCxnSpPr>
            <p:nvPr/>
          </p:nvCxnSpPr>
          <p:spPr>
            <a:xfrm>
              <a:off x="3828143" y="1922492"/>
              <a:ext cx="874486" cy="3272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805712" y="758186"/>
              <a:ext cx="2394857" cy="334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Light – Incident Ray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71218" y="767958"/>
              <a:ext cx="195942" cy="3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4312" y="676795"/>
              <a:ext cx="580571" cy="41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09371" y="1516755"/>
              <a:ext cx="1030514" cy="334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Current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6691" y="3176813"/>
              <a:ext cx="2547256" cy="47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Load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1973946"/>
              <a:ext cx="580571" cy="529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3200" baseline="30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endParaRPr lang="en-US" sz="3200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968526" y="2458856"/>
            <a:ext cx="60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en-US" sz="3200" baseline="30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2625" y="4545013"/>
            <a:ext cx="5970536" cy="274637"/>
          </a:xfrm>
        </p:spPr>
        <p:txBody>
          <a:bodyPr/>
          <a:lstStyle/>
          <a:p>
            <a:pPr>
              <a:defRPr/>
            </a:pPr>
            <a:r>
              <a:rPr lang="en-US" dirty="0"/>
              <a:t>Possible Extraction Methods to Harvest Electrical </a:t>
            </a:r>
            <a:r>
              <a:rPr lang="en-US" dirty="0" smtClean="0"/>
              <a:t>Energy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902 0.00555 L -0.21753 0.00555 L -0.21753 0.18302 L -0.0118 0.19876 " pathEditMode="relative" rAng="0" ptsTypes="AAAA">
                                      <p:cBhvr>
                                        <p:cTn id="9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74 0.20154 L 0.35521 0.20154 L 0.35521 -0.00803 L 0.21806 -0.00803 " pathEditMode="relative" rAng="0" ptsTypes="AAAA">
                                      <p:cBhvr>
                                        <p:cTn id="13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Possible Extraction Methods to Harvest Electrical </a:t>
            </a:r>
            <a:r>
              <a:rPr lang="en-US" dirty="0" smtClean="0"/>
              <a:t>Energy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http://energyeducation.ca/wiki/images/a/a0/Flywheel_ker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79" y="867274"/>
            <a:ext cx="6004242" cy="3128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7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487192" y="1663929"/>
            <a:ext cx="2593148" cy="1392819"/>
            <a:chOff x="5487192" y="1663929"/>
            <a:chExt cx="2593148" cy="1392819"/>
          </a:xfrm>
        </p:grpSpPr>
        <p:grpSp>
          <p:nvGrpSpPr>
            <p:cNvPr id="46" name="Group 45"/>
            <p:cNvGrpSpPr/>
            <p:nvPr/>
          </p:nvGrpSpPr>
          <p:grpSpPr>
            <a:xfrm>
              <a:off x="5487192" y="1663929"/>
              <a:ext cx="2266611" cy="1107482"/>
              <a:chOff x="5487192" y="1663929"/>
              <a:chExt cx="2266611" cy="110748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707854" y="1663929"/>
                <a:ext cx="18522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Generator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5487192" y="1999901"/>
                <a:ext cx="2266611" cy="771510"/>
                <a:chOff x="-2957727" y="3667358"/>
                <a:chExt cx="2266611" cy="77151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-2957727" y="3684805"/>
                  <a:ext cx="1746380" cy="754063"/>
                  <a:chOff x="-3117980" y="4846280"/>
                  <a:chExt cx="1746380" cy="754063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-3117980" y="5102919"/>
                    <a:ext cx="326537" cy="236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-2791442" y="5066144"/>
                    <a:ext cx="220662" cy="314337"/>
                  </a:xfrm>
                  <a:prstGeom prst="rect">
                    <a:avLst/>
                  </a:prstGeom>
                  <a:solidFill>
                    <a:srgbClr val="A51AE4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-2570780" y="4846280"/>
                    <a:ext cx="1199180" cy="754063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-1810937" y="3667358"/>
                  <a:ext cx="1119821" cy="771510"/>
                  <a:chOff x="-1810937" y="3667358"/>
                  <a:chExt cx="1119821" cy="771510"/>
                </a:xfrm>
              </p:grpSpPr>
              <p:cxnSp>
                <p:nvCxnSpPr>
                  <p:cNvPr id="31" name="Straight Arrow Connector 30"/>
                  <p:cNvCxnSpPr>
                    <a:stCxn id="28" idx="0"/>
                  </p:cNvCxnSpPr>
                  <p:nvPr/>
                </p:nvCxnSpPr>
                <p:spPr>
                  <a:xfrm flipV="1">
                    <a:off x="-1810937" y="3667358"/>
                    <a:ext cx="1119821" cy="17447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28" idx="2"/>
                  </p:cNvCxnSpPr>
                  <p:nvPr/>
                </p:nvCxnSpPr>
                <p:spPr>
                  <a:xfrm>
                    <a:off x="-1810937" y="4438868"/>
                    <a:ext cx="111982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7" name="TextBox 46"/>
            <p:cNvSpPr txBox="1"/>
            <p:nvPr/>
          </p:nvSpPr>
          <p:spPr>
            <a:xfrm>
              <a:off x="7702432" y="1746609"/>
              <a:ext cx="377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+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02432" y="2410417"/>
              <a:ext cx="377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-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87148" y="1653648"/>
            <a:ext cx="1863216" cy="1197881"/>
            <a:chOff x="2887148" y="1653648"/>
            <a:chExt cx="1863216" cy="1197881"/>
          </a:xfrm>
        </p:grpSpPr>
        <p:grpSp>
          <p:nvGrpSpPr>
            <p:cNvPr id="24" name="Group 23"/>
            <p:cNvGrpSpPr/>
            <p:nvPr/>
          </p:nvGrpSpPr>
          <p:grpSpPr>
            <a:xfrm>
              <a:off x="3120909" y="1970369"/>
              <a:ext cx="1407560" cy="881160"/>
              <a:chOff x="-1447593" y="2269175"/>
              <a:chExt cx="1407560" cy="8811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-1447593" y="2269175"/>
                <a:ext cx="1407560" cy="8811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833" b="94792" l="7969" r="88438">
                            <a14:foregroundMark x1="67344" y1="36667" x2="67344" y2="36667"/>
                            <a14:foregroundMark x1="70781" y1="43125" x2="70781" y2="43125"/>
                            <a14:foregroundMark x1="71094" y1="19792" x2="71094" y2="19792"/>
                            <a14:foregroundMark x1="79375" y1="19167" x2="79375" y2="19167"/>
                            <a14:foregroundMark x1="79063" y1="27708" x2="79063" y2="27708"/>
                            <a14:foregroundMark x1="78594" y1="24375" x2="78594" y2="24375"/>
                            <a14:foregroundMark x1="77188" y1="29167" x2="77188" y2="29167"/>
                            <a14:foregroundMark x1="74844" y1="30000" x2="74844" y2="30000"/>
                            <a14:foregroundMark x1="74375" y1="28333" x2="74375" y2="28333"/>
                            <a14:foregroundMark x1="72188" y1="29792" x2="72188" y2="29792"/>
                            <a14:foregroundMark x1="71875" y1="27292" x2="71875" y2="272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3" t="5681" r="11396" b="7118"/>
              <a:stretch/>
            </p:blipFill>
            <p:spPr>
              <a:xfrm>
                <a:off x="-1447593" y="2269175"/>
                <a:ext cx="1407560" cy="881160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2887148" y="1653648"/>
              <a:ext cx="1863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Transmission/Gears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 Energy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64510" y="1085402"/>
            <a:ext cx="974922" cy="25819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9432" y="2322649"/>
            <a:ext cx="5982538" cy="1074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-Shape 10"/>
          <p:cNvSpPr/>
          <p:nvPr/>
        </p:nvSpPr>
        <p:spPr>
          <a:xfrm flipH="1" flipV="1">
            <a:off x="7753801" y="1125574"/>
            <a:ext cx="968167" cy="1185404"/>
          </a:xfrm>
          <a:prstGeom prst="corner">
            <a:avLst>
              <a:gd name="adj1" fmla="val 14151"/>
              <a:gd name="adj2" fmla="val 1226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671947" y="1058121"/>
            <a:ext cx="119767" cy="317188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353669" y="1732979"/>
            <a:ext cx="1130157" cy="241715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3668" y="2269175"/>
            <a:ext cx="1130157" cy="241715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53667" y="2855854"/>
            <a:ext cx="1130157" cy="241715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836" y="3705929"/>
            <a:ext cx="72451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ind (kinetic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energy is converted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electrical energy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2625" y="4545013"/>
            <a:ext cx="5970536" cy="274637"/>
          </a:xfrm>
        </p:spPr>
        <p:txBody>
          <a:bodyPr/>
          <a:lstStyle/>
          <a:p>
            <a:pPr>
              <a:defRPr/>
            </a:pPr>
            <a:r>
              <a:rPr lang="en-US" dirty="0"/>
              <a:t>Four Possible Extraction Methods to Harvest Electrical Energy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Introduction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3883633"/>
            <a:ext cx="914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four designs evaluated based on the criteria given above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02295"/>
              </p:ext>
            </p:extLst>
          </p:nvPr>
        </p:nvGraphicFramePr>
        <p:xfrm>
          <a:off x="-1" y="0"/>
          <a:ext cx="9144001" cy="3907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4504"/>
                <a:gridCol w="661288"/>
                <a:gridCol w="1041405"/>
                <a:gridCol w="543401"/>
                <a:gridCol w="855112"/>
                <a:gridCol w="706893"/>
                <a:gridCol w="689164"/>
                <a:gridCol w="587805"/>
                <a:gridCol w="573175"/>
                <a:gridCol w="509966"/>
                <a:gridCol w="661288"/>
              </a:tblGrid>
              <a:tr h="4854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Solutions: →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Hydrogen Fuel Cells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Solar "Voltaic" Cells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Wind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Criteria ↓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Weight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Weight (%)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#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</a:tr>
              <a:tr h="485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Safety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34%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</a:tr>
              <a:tr h="485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Performance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6.5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22%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</a:tr>
              <a:tr h="485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</a:tr>
              <a:tr h="485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Knowledge Behind the Concept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2E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B4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5A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21%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81B1F7"/>
                    </a:solidFill>
                  </a:tcPr>
                </a:tc>
              </a:tr>
              <a:tr h="4854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Total</a:t>
                      </a:r>
                      <a:r>
                        <a:rPr lang="en-US" sz="1600" u="none" strike="noStrike" dirty="0" smtClean="0">
                          <a:effectLst/>
                        </a:rPr>
                        <a:t>: →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27.5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95%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485454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1 -&gt; Lowest </a:t>
                      </a:r>
                      <a:r>
                        <a:rPr lang="en-US" sz="1400" u="none" strike="noStrike" dirty="0" smtClean="0">
                          <a:effectLst/>
                        </a:rPr>
                        <a:t>Concern                        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10 </a:t>
                      </a:r>
                      <a:r>
                        <a:rPr lang="en-US" sz="1400" u="none" strike="noStrike" dirty="0">
                          <a:effectLst/>
                        </a:rPr>
                        <a:t>-&gt; Highest Concern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4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037"/>
            <a:ext cx="8229600" cy="857250"/>
          </a:xfrm>
        </p:spPr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536388"/>
            <a:ext cx="8393502" cy="38360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power and efficiency of current PHEV, HV, and EV</a:t>
            </a:r>
          </a:p>
          <a:p>
            <a:pPr lvl="1"/>
            <a:r>
              <a:rPr lang="en-US" dirty="0" smtClean="0"/>
              <a:t>Chevrolet Volt: 111kW (149 </a:t>
            </a:r>
            <a:r>
              <a:rPr lang="en-US" dirty="0" err="1" smtClean="0"/>
              <a:t>bhp</a:t>
            </a:r>
            <a:r>
              <a:rPr lang="en-US" dirty="0" smtClean="0"/>
              <a:t>) @ 80 km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Battery Size: 17.1 kWh</a:t>
            </a:r>
            <a:endParaRPr lang="en-US" dirty="0" smtClean="0"/>
          </a:p>
          <a:p>
            <a:r>
              <a:rPr lang="en-US" dirty="0" smtClean="0"/>
              <a:t>Establish our goal for range improvement</a:t>
            </a:r>
          </a:p>
          <a:p>
            <a:pPr lvl="1"/>
            <a:r>
              <a:rPr lang="en-US" dirty="0"/>
              <a:t>+ </a:t>
            </a:r>
            <a:r>
              <a:rPr lang="en-US" dirty="0" smtClean="0"/>
              <a:t>30% </a:t>
            </a:r>
            <a:r>
              <a:rPr lang="en-US" dirty="0" smtClean="0"/>
              <a:t>range = </a:t>
            </a:r>
            <a:r>
              <a:rPr lang="en-US" dirty="0" smtClean="0"/>
              <a:t>104</a:t>
            </a:r>
            <a:r>
              <a:rPr lang="en-US" dirty="0" smtClean="0"/>
              <a:t>km </a:t>
            </a:r>
            <a:r>
              <a:rPr lang="en-US" dirty="0" smtClean="0"/>
              <a:t>range </a:t>
            </a:r>
            <a:r>
              <a:rPr lang="en-US" dirty="0">
                <a:sym typeface="Wingdings" panose="05000000000000000000" pitchFamily="2" charset="2"/>
              </a:rPr>
              <a:t> + </a:t>
            </a:r>
            <a:r>
              <a:rPr lang="en-US" dirty="0" smtClean="0">
                <a:sym typeface="Wingdings" panose="05000000000000000000" pitchFamily="2" charset="2"/>
              </a:rPr>
              <a:t>4.032 </a:t>
            </a:r>
            <a:r>
              <a:rPr lang="en-US" dirty="0" smtClean="0">
                <a:sym typeface="Wingdings" panose="05000000000000000000" pitchFamily="2" charset="2"/>
              </a:rPr>
              <a:t>kWh </a:t>
            </a:r>
            <a:r>
              <a:rPr lang="en-US" dirty="0">
                <a:sym typeface="Wingdings" panose="05000000000000000000" pitchFamily="2" charset="2"/>
              </a:rPr>
              <a:t>of Energy </a:t>
            </a:r>
            <a:r>
              <a:rPr lang="en-US" dirty="0" smtClean="0">
                <a:sym typeface="Wingdings" panose="05000000000000000000" pitchFamily="2" charset="2"/>
              </a:rPr>
              <a:t>Harvesting</a:t>
            </a:r>
            <a:endParaRPr lang="en-US" dirty="0"/>
          </a:p>
          <a:p>
            <a:pPr lvl="1"/>
            <a:r>
              <a:rPr lang="en-US" dirty="0" smtClean="0"/>
              <a:t>+ </a:t>
            </a:r>
            <a:r>
              <a:rPr lang="en-US" dirty="0" smtClean="0"/>
              <a:t>50</a:t>
            </a:r>
            <a:r>
              <a:rPr lang="en-US" dirty="0" smtClean="0"/>
              <a:t>% </a:t>
            </a:r>
            <a:r>
              <a:rPr lang="en-US" dirty="0"/>
              <a:t>range </a:t>
            </a:r>
            <a:r>
              <a:rPr lang="en-US" dirty="0" smtClean="0"/>
              <a:t>= </a:t>
            </a:r>
            <a:r>
              <a:rPr lang="en-US" dirty="0" smtClean="0"/>
              <a:t>120</a:t>
            </a:r>
            <a:r>
              <a:rPr lang="en-US" dirty="0" smtClean="0"/>
              <a:t>km </a:t>
            </a:r>
            <a:r>
              <a:rPr lang="en-US" dirty="0" smtClean="0"/>
              <a:t>range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7.182</a:t>
            </a:r>
            <a:r>
              <a:rPr lang="en-US" dirty="0" smtClean="0">
                <a:sym typeface="Wingdings" panose="05000000000000000000" pitchFamily="2" charset="2"/>
              </a:rPr>
              <a:t> kWh </a:t>
            </a:r>
            <a:r>
              <a:rPr lang="en-US" dirty="0">
                <a:sym typeface="Wingdings" panose="05000000000000000000" pitchFamily="2" charset="2"/>
              </a:rPr>
              <a:t>of Energy </a:t>
            </a:r>
            <a:r>
              <a:rPr lang="en-US" dirty="0" smtClean="0">
                <a:sym typeface="Wingdings" panose="05000000000000000000" pitchFamily="2" charset="2"/>
              </a:rPr>
              <a:t>Harvesting</a:t>
            </a:r>
            <a:endParaRPr lang="en-US" dirty="0"/>
          </a:p>
          <a:p>
            <a:r>
              <a:rPr lang="en-US" dirty="0" smtClean="0"/>
              <a:t>Determine energy harvesting capability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maximum energy we can theoretically extract</a:t>
            </a:r>
          </a:p>
          <a:p>
            <a:r>
              <a:rPr lang="en-US" dirty="0" smtClean="0"/>
              <a:t>Determine energy harvesting efficiency</a:t>
            </a:r>
          </a:p>
          <a:p>
            <a:pPr lvl="1"/>
            <a:r>
              <a:rPr lang="en-US" dirty="0" smtClean="0"/>
              <a:t>Mechanical losses (friction, weight increase)</a:t>
            </a:r>
          </a:p>
          <a:p>
            <a:pPr lvl="1"/>
            <a:r>
              <a:rPr lang="en-US" dirty="0" smtClean="0"/>
              <a:t>Thermodynamic losses (entropy)</a:t>
            </a:r>
          </a:p>
          <a:p>
            <a:pPr lvl="1"/>
            <a:r>
              <a:rPr lang="en-US" dirty="0" smtClean="0"/>
              <a:t>Aerodynamic losses (increase in drag)</a:t>
            </a:r>
          </a:p>
          <a:p>
            <a:r>
              <a:rPr lang="en-US" b="1" dirty="0" smtClean="0"/>
              <a:t>After all of this, determine if we can </a:t>
            </a:r>
            <a:r>
              <a:rPr lang="en-US" b="1" u="sng" dirty="0" smtClean="0"/>
              <a:t>ACTUALLY</a:t>
            </a:r>
            <a:r>
              <a:rPr lang="en-US" b="1" dirty="0" smtClean="0"/>
              <a:t> meet our goal of improved range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5197" y="2224501"/>
            <a:ext cx="6847004" cy="6583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Prof.  Kaan Inal </a:t>
            </a:r>
          </a:p>
          <a:p>
            <a:r>
              <a:rPr lang="en-US" b="1" dirty="0"/>
              <a:t>Christopher Kohar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Vertical vs Horizontal Axis Wind Turbine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73020" y="796696"/>
            <a:ext cx="3997960" cy="3209621"/>
            <a:chOff x="2482043" y="796696"/>
            <a:chExt cx="3997960" cy="32096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7" r="2901" b="10"/>
            <a:stretch/>
          </p:blipFill>
          <p:spPr>
            <a:xfrm>
              <a:off x="2482043" y="796696"/>
              <a:ext cx="3997960" cy="2742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9866" y="3636985"/>
              <a:ext cx="86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VAWT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5738" y="3636985"/>
              <a:ext cx="86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dirty="0" smtClean="0"/>
                <a:t>AWT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vs Drag Driven turbine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42" y="834153"/>
            <a:ext cx="5168916" cy="32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12"/>
            <a:ext cx="8229600" cy="857250"/>
          </a:xfrm>
        </p:spPr>
        <p:txBody>
          <a:bodyPr/>
          <a:lstStyle/>
          <a:p>
            <a:r>
              <a:rPr lang="en-US" dirty="0" smtClean="0"/>
              <a:t>Efficiency of Different Type of Turbines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C:\Users\Maharshi\Desktop\turbine_efficiency1-1024x784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"/>
          <a:stretch/>
        </p:blipFill>
        <p:spPr bwMode="auto">
          <a:xfrm>
            <a:off x="1784158" y="690350"/>
            <a:ext cx="5575683" cy="3448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0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Theory &amp; Key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889514"/>
            <a:ext cx="8229599" cy="3137418"/>
            <a:chOff x="682625" y="889514"/>
            <a:chExt cx="7443458" cy="3137418"/>
          </a:xfrm>
        </p:grpSpPr>
        <p:pic>
          <p:nvPicPr>
            <p:cNvPr id="10" name="Picture 9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0" t="5022"/>
            <a:stretch/>
          </p:blipFill>
          <p:spPr bwMode="auto">
            <a:xfrm>
              <a:off x="682625" y="889514"/>
              <a:ext cx="7443458" cy="26128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82625" y="3657600"/>
              <a:ext cx="744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2D – Airfoil Diagram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2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1" y="1072754"/>
            <a:ext cx="4373592" cy="2867914"/>
            <a:chOff x="1401680" y="1072754"/>
            <a:chExt cx="6340640" cy="28679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1680" y="1072754"/>
              <a:ext cx="6340640" cy="23353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01680" y="3571336"/>
              <a:ext cx="634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2D – Airfoil FBD, in an ideal situation with now skin drag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80728" y="1196575"/>
                <a:ext cx="279134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28" y="1196575"/>
                <a:ext cx="2791342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180728" y="1735158"/>
                <a:ext cx="307026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𝐷𝑟𝑎𝑔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28" y="1735158"/>
                <a:ext cx="3070264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180728" y="2377583"/>
                <a:ext cx="2826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⁡(∝)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28" y="2377583"/>
                <a:ext cx="282660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24" t="-2222" r="-25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Theory &amp; Key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 &amp; Key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7973"/>
            <a:ext cx="3686443" cy="340144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321960" y="1561672"/>
            <a:ext cx="21310" cy="2024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737129" y="1018764"/>
            <a:ext cx="3949671" cy="2689175"/>
            <a:chOff x="4885455" y="952535"/>
            <a:chExt cx="3949671" cy="2689175"/>
          </a:xfrm>
        </p:grpSpPr>
        <p:grpSp>
          <p:nvGrpSpPr>
            <p:cNvPr id="15" name="Group 14"/>
            <p:cNvGrpSpPr/>
            <p:nvPr/>
          </p:nvGrpSpPr>
          <p:grpSpPr>
            <a:xfrm>
              <a:off x="4957307" y="3075914"/>
              <a:ext cx="3805964" cy="565796"/>
              <a:chOff x="4880836" y="2293451"/>
              <a:chExt cx="3805964" cy="5657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880836" y="2293451"/>
                    <a:ext cx="2770054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0836" y="2293451"/>
                    <a:ext cx="2770054" cy="525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897032" y="2293451"/>
                    <a:ext cx="789768" cy="5657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 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032" y="2293451"/>
                    <a:ext cx="789768" cy="5657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20728" y="1800858"/>
                  <a:ext cx="1479123" cy="7402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728" y="1800858"/>
                  <a:ext cx="1479123" cy="7402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061320" y="2694770"/>
                  <a:ext cx="1597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320" y="2694770"/>
                  <a:ext cx="159793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35" t="-2222" r="-496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885455" y="952535"/>
                  <a:ext cx="39496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𝑎𝑥𝑖𝑎𝑙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𝑖𝑛𝑑𝑢𝑐𝑡𝑖𝑜𝑛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55" y="952535"/>
                  <a:ext cx="394967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6" r="-108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52708" y="1423172"/>
                  <a:ext cx="3415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708" y="1423172"/>
                  <a:ext cx="341516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" t="-4348" r="-17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12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 &amp;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Airfoil used</a:t>
            </a:r>
          </a:p>
          <a:p>
            <a:pPr lvl="1"/>
            <a:r>
              <a:rPr lang="en-US" dirty="0" smtClean="0"/>
              <a:t>NREL and NACA are most common airfoil used to design the wind turbine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Blade Element Momentum (BEM) </a:t>
            </a:r>
            <a:r>
              <a:rPr lang="en-US" dirty="0"/>
              <a:t>Theory </a:t>
            </a:r>
            <a:r>
              <a:rPr lang="en-US" dirty="0" smtClean="0"/>
              <a:t>Assumptions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Momentum Theory</a:t>
            </a:r>
          </a:p>
          <a:p>
            <a:pPr lvl="1"/>
            <a:r>
              <a:rPr lang="en-US" sz="2200" dirty="0"/>
              <a:t>Blades operate without frictional drag </a:t>
            </a:r>
          </a:p>
          <a:p>
            <a:pPr lvl="1"/>
            <a:r>
              <a:rPr lang="en-US" sz="2200" dirty="0"/>
              <a:t>A slipstream that is well defined separates the flow passing through the rotor disc from outside </a:t>
            </a:r>
            <a:r>
              <a:rPr lang="en-US" sz="2200" dirty="0" smtClean="0"/>
              <a:t>disc</a:t>
            </a:r>
            <a:endParaRPr lang="en-US" sz="2200" dirty="0"/>
          </a:p>
          <a:p>
            <a:pPr lvl="1"/>
            <a:r>
              <a:rPr lang="en-US" sz="2200" dirty="0"/>
              <a:t>The static pressure in and out of the slipstream far ahead of and behind the rotor are equal to the undisturbed free-stream static pressure (p1 = p3) </a:t>
            </a:r>
          </a:p>
          <a:p>
            <a:pPr lvl="1"/>
            <a:r>
              <a:rPr lang="en-US" sz="2200" dirty="0"/>
              <a:t>Thrust loading is uniform over the rotor disc </a:t>
            </a:r>
          </a:p>
          <a:p>
            <a:pPr lvl="1"/>
            <a:r>
              <a:rPr lang="en-US" sz="2200" dirty="0"/>
              <a:t>No rotation is imparted to the flow by the disc </a:t>
            </a:r>
          </a:p>
          <a:p>
            <a:pPr lvl="1"/>
            <a:r>
              <a:rPr lang="en-US" sz="2200" dirty="0"/>
              <a:t>Based on state flow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BEM Theory Assumptions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Blade Element</a:t>
            </a:r>
          </a:p>
          <a:p>
            <a:pPr lvl="1"/>
            <a:r>
              <a:rPr lang="en-US" dirty="0"/>
              <a:t>There is no interference between successive blade elements along the blade </a:t>
            </a:r>
          </a:p>
          <a:p>
            <a:pPr lvl="1"/>
            <a:r>
              <a:rPr lang="en-US" dirty="0"/>
              <a:t>Forces acting on the blade element are solely due to the lift and drag characteristics of the sectional profile of a blade element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BEM Theory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Review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2625" y="1072754"/>
            <a:ext cx="7701087" cy="2482268"/>
            <a:chOff x="0" y="0"/>
            <a:chExt cx="5948894" cy="1935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62" r="19876" b="57386"/>
            <a:stretch/>
          </p:blipFill>
          <p:spPr bwMode="auto">
            <a:xfrm>
              <a:off x="0" y="0"/>
              <a:ext cx="2339340" cy="19234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9" t="49813" r="9170" b="4686"/>
            <a:stretch/>
          </p:blipFill>
          <p:spPr bwMode="auto">
            <a:xfrm>
              <a:off x="3087584" y="0"/>
              <a:ext cx="2861310" cy="19354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8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2170"/>
            <a:ext cx="8229600" cy="85725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515"/>
            <a:ext cx="8229600" cy="3698696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900" dirty="0">
                <a:cs typeface="Times New Roman" pitchFamily="18" charset="0"/>
              </a:rPr>
              <a:t>Abbreviations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smtClean="0">
                <a:cs typeface="Times New Roman" pitchFamily="18" charset="0"/>
              </a:rPr>
              <a:t>Introduction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500" dirty="0" smtClean="0">
                <a:cs typeface="Times New Roman" pitchFamily="18" charset="0"/>
              </a:rPr>
              <a:t>Re-cap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100" dirty="0" smtClean="0">
                <a:cs typeface="Times New Roman" pitchFamily="18" charset="0"/>
              </a:rPr>
              <a:t>Problem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100" dirty="0" smtClean="0">
                <a:cs typeface="Times New Roman" pitchFamily="18" charset="0"/>
              </a:rPr>
              <a:t>Solution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100" dirty="0" smtClean="0">
                <a:cs typeface="Times New Roman" pitchFamily="18" charset="0"/>
              </a:rPr>
              <a:t>Feasibility test</a:t>
            </a:r>
            <a:endParaRPr lang="en-US" sz="1100" dirty="0" smtClean="0"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Literature Review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BEM –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CFD ANSYS</a:t>
            </a:r>
            <a:endParaRPr lang="en-US" sz="1900" dirty="0" smtClean="0">
              <a:cs typeface="Times New Roman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1500" dirty="0" smtClean="0">
                <a:cs typeface="Times New Roman" pitchFamily="18" charset="0"/>
              </a:rPr>
              <a:t>Fluid Theory </a:t>
            </a:r>
            <a:endParaRPr lang="en-US" sz="1500" dirty="0" smtClean="0">
              <a:cs typeface="Times New Roman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1500" dirty="0">
                <a:cs typeface="Times New Roman" pitchFamily="18" charset="0"/>
              </a:rPr>
              <a:t>Turbulence Theory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500" dirty="0" smtClean="0">
                <a:cs typeface="Times New Roman" pitchFamily="18" charset="0"/>
              </a:rPr>
              <a:t>Model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sz="1100" dirty="0" smtClean="0">
                <a:cs typeface="Times New Roman" pitchFamily="18" charset="0"/>
              </a:rPr>
              <a:t>Geometry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sz="1100" dirty="0" smtClean="0">
                <a:cs typeface="Times New Roman" pitchFamily="18" charset="0"/>
              </a:rPr>
              <a:t>Mesh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sz="1100" dirty="0" smtClean="0">
                <a:cs typeface="Times New Roman" pitchFamily="18" charset="0"/>
              </a:rPr>
              <a:t>Turbulence Model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US" sz="1100" dirty="0" smtClean="0">
                <a:cs typeface="Times New Roman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900" dirty="0" smtClean="0">
                <a:cs typeface="Times New Roman" pitchFamily="18" charset="0"/>
              </a:rPr>
              <a:t>Conclusion</a:t>
            </a:r>
            <a:endParaRPr lang="en-US" sz="1900" dirty="0"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1900" dirty="0">
                <a:cs typeface="Times New Roman" pitchFamily="18" charset="0"/>
              </a:rPr>
              <a:t>Future Plans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900" dirty="0">
                <a:cs typeface="Times New Roman" pitchFamily="18" charset="0"/>
              </a:rPr>
              <a:t>References   </a:t>
            </a:r>
          </a:p>
          <a:p>
            <a:pPr marL="971550" lvl="1" indent="-514350">
              <a:buFont typeface="+mj-lt"/>
              <a:buAutoNum type="romanLcPeriod"/>
            </a:pPr>
            <a:endParaRPr lang="en-US" sz="1900" dirty="0">
              <a:cs typeface="Times New Roman" pitchFamily="18" charset="0"/>
            </a:endParaRPr>
          </a:p>
          <a:p>
            <a:endParaRPr lang="en-US" sz="1900" dirty="0">
              <a:cs typeface="Times New Roman" pitchFamily="18" charset="0"/>
            </a:endParaRPr>
          </a:p>
          <a:p>
            <a:endParaRPr lang="en-US" sz="1900" dirty="0">
              <a:cs typeface="Times New Roman" pitchFamily="18" charset="0"/>
            </a:endParaRPr>
          </a:p>
          <a:p>
            <a:endParaRPr lang="en-US" sz="1900" dirty="0">
              <a:cs typeface="Times New Roman" pitchFamily="18" charset="0"/>
            </a:endParaRPr>
          </a:p>
          <a:p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BEM – 2D 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2973"/>
            <a:ext cx="9144000" cy="33439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79049" y="2863970"/>
                <a:ext cx="1185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49" y="2863970"/>
                <a:ext cx="11859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77" t="-2222" r="-67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79049" y="3406956"/>
                <a:ext cx="248850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49" y="3406956"/>
                <a:ext cx="2488502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7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 – 2D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072754"/>
            <a:ext cx="7004649" cy="30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BEM – 2D Forces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345" r="43842"/>
          <a:stretch/>
        </p:blipFill>
        <p:spPr>
          <a:xfrm>
            <a:off x="0" y="917479"/>
            <a:ext cx="3209026" cy="3047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31381" y="1278989"/>
                <a:ext cx="1449371" cy="748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381" y="1278989"/>
                <a:ext cx="1449371" cy="748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31381" y="955766"/>
                <a:ext cx="1261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e>
                        <m:sub/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𝐶𝑑𝑅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381" y="955766"/>
                <a:ext cx="1261820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386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431381" y="2237990"/>
                <a:ext cx="1553310" cy="740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𝐷𝑟𝑎𝑔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381" y="2237990"/>
                <a:ext cx="1553310" cy="7402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25156" y="3193915"/>
                <a:ext cx="176715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56" y="3193915"/>
                <a:ext cx="1767150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06425" y="834963"/>
                <a:ext cx="183447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25" y="834963"/>
                <a:ext cx="1834477" cy="5186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806425" y="1516872"/>
                <a:ext cx="2967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𝑑𝐿𝑠𝑖𝑛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𝑑𝐷𝑐𝑜𝑠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25" y="1516872"/>
                <a:ext cx="296741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37" t="-2222" r="-2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806424" y="1888771"/>
                <a:ext cx="2980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𝑑𝐿𝑐𝑜𝑠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𝑑𝐷𝑠𝑖𝑛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24" y="1888771"/>
                <a:ext cx="298049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31" t="-2222" r="-24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06425" y="2246260"/>
                <a:ext cx="1083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25" y="2246260"/>
                <a:ext cx="108318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056" r="-5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544767" y="2881907"/>
                <a:ext cx="150381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67" y="2881907"/>
                <a:ext cx="1503810" cy="5713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BEM a &amp; a’ Iteration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4506" y="801801"/>
            <a:ext cx="9057735" cy="3080084"/>
            <a:chOff x="0" y="801802"/>
            <a:chExt cx="9057735" cy="30800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1803"/>
              <a:ext cx="6728604" cy="30800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650" y="801802"/>
              <a:ext cx="2325085" cy="308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Flui</a:t>
            </a:r>
            <a:r>
              <a:rPr lang="en-US" dirty="0" smtClean="0"/>
              <a:t>d Dynamics (</a:t>
            </a:r>
            <a:r>
              <a:rPr lang="en-US" dirty="0" smtClean="0"/>
              <a:t>CFD) - ANSYS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Gertz</a:t>
            </a:r>
            <a:r>
              <a:rPr lang="en-US" dirty="0"/>
              <a:t> Experimental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11"/>
            <a:ext cx="4183811" cy="29774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Airfoil Used: N83X series</a:t>
            </a:r>
          </a:p>
          <a:p>
            <a:r>
              <a:rPr lang="en-US" dirty="0" smtClean="0"/>
              <a:t>Number of Blades: 3</a:t>
            </a:r>
          </a:p>
          <a:p>
            <a:r>
              <a:rPr lang="en-US" dirty="0" smtClean="0"/>
              <a:t>Designed Tip Speed Ratio (TSR): 5.4</a:t>
            </a:r>
          </a:p>
          <a:p>
            <a:r>
              <a:rPr lang="en-US" dirty="0" smtClean="0"/>
              <a:t>Rotational Speed: 200 rpm</a:t>
            </a:r>
          </a:p>
          <a:p>
            <a:r>
              <a:rPr lang="en-US" dirty="0" smtClean="0"/>
              <a:t>Radius: 1.65 m</a:t>
            </a:r>
          </a:p>
          <a:p>
            <a:r>
              <a:rPr lang="en-US" dirty="0" smtClean="0"/>
              <a:t> Temperature: 300 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91" y="688647"/>
            <a:ext cx="2631686" cy="34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NREL S83X series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</a:t>
            </a:r>
            <a:r>
              <a:rPr lang="en-US" dirty="0" smtClean="0"/>
              <a:t>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48905" y="1072754"/>
            <a:ext cx="7246189" cy="3054817"/>
            <a:chOff x="0" y="0"/>
            <a:chExt cx="5936132" cy="2756667"/>
          </a:xfrm>
        </p:grpSpPr>
        <p:pic>
          <p:nvPicPr>
            <p:cNvPr id="9" name="Picture 8" descr="C:\Users\Maharshi\Desktop\s83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" b="17060"/>
            <a:stretch/>
          </p:blipFill>
          <p:spPr bwMode="auto">
            <a:xfrm>
              <a:off x="0" y="0"/>
              <a:ext cx="2707005" cy="128016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C:\Users\Maharshi\Desktop\s83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6" b="15941"/>
            <a:stretch/>
          </p:blipFill>
          <p:spPr bwMode="auto">
            <a:xfrm>
              <a:off x="3220872" y="13647"/>
              <a:ext cx="2715260" cy="12960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C:\Users\Maharshi\Desktop\s835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b="15056"/>
            <a:stretch/>
          </p:blipFill>
          <p:spPr bwMode="auto">
            <a:xfrm>
              <a:off x="1624084" y="1446662"/>
              <a:ext cx="2701925" cy="131000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49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Gertz</a:t>
            </a:r>
            <a:r>
              <a:rPr lang="en-US" dirty="0" smtClean="0"/>
              <a:t> Experimental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799109"/>
            <a:ext cx="8229600" cy="3139322"/>
            <a:chOff x="457200" y="799109"/>
            <a:chExt cx="8229600" cy="3139322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799109"/>
              <a:ext cx="8229600" cy="2668710"/>
              <a:chOff x="682625" y="799109"/>
              <a:chExt cx="7454448" cy="266871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625" y="805312"/>
                <a:ext cx="3630691" cy="2662507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8741" y="799109"/>
                <a:ext cx="3598332" cy="266871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457200" y="3569099"/>
              <a:ext cx="822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Gertz</a:t>
              </a:r>
              <a:r>
                <a:rPr lang="en-US" dirty="0" smtClean="0"/>
                <a:t> chord and pitch varying throughout the blade length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4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CFD Fluent Theory Model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Fluid is Newtonian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There is only one phase present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problem domain throughout the analysis does not change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user has to define 2 set of parameter on what type of fluid 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Fluid flow is assumed turbulent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 fluid is assumed </a:t>
            </a:r>
            <a:r>
              <a:rPr lang="en-US" dirty="0" smtClean="0"/>
              <a:t>incompressible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CFD Fluent Theory Model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Reynolds (Ensemble) Average </a:t>
            </a:r>
          </a:p>
          <a:p>
            <a:r>
              <a:rPr lang="en-US" dirty="0" smtClean="0"/>
              <a:t>Filtered </a:t>
            </a:r>
            <a:r>
              <a:rPr lang="en-US" dirty="0" err="1" smtClean="0"/>
              <a:t>Navier</a:t>
            </a:r>
            <a:r>
              <a:rPr lang="en-US" dirty="0" smtClean="0"/>
              <a:t>-Stokes Equation </a:t>
            </a:r>
          </a:p>
          <a:p>
            <a:r>
              <a:rPr lang="en-US" dirty="0" smtClean="0"/>
              <a:t>Hybrid RANS-LES Formulation </a:t>
            </a:r>
          </a:p>
          <a:p>
            <a:r>
              <a:rPr lang="en-US" dirty="0" smtClean="0"/>
              <a:t>Bossinesq Approach vs Reynolds Stress Transport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Computational </a:t>
            </a:r>
            <a:r>
              <a:rPr lang="en-US" dirty="0"/>
              <a:t>Fluid Dynamics (CFD) &amp; 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2296"/>
            <a:ext cx="8229600" cy="857250"/>
          </a:xfrm>
        </p:spPr>
        <p:txBody>
          <a:bodyPr/>
          <a:lstStyle/>
          <a:p>
            <a:r>
              <a:rPr lang="en-US" dirty="0" smtClean="0"/>
              <a:t>Fluent Geometry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52754" y="517586"/>
            <a:ext cx="6435305" cy="3639676"/>
            <a:chOff x="1552755" y="572424"/>
            <a:chExt cx="6253284" cy="34813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558" t="4571" r="8002"/>
            <a:stretch/>
          </p:blipFill>
          <p:spPr>
            <a:xfrm>
              <a:off x="1552755" y="572424"/>
              <a:ext cx="3019245" cy="348132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888576" y="1927432"/>
              <a:ext cx="500468" cy="25038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" idx="5"/>
            </p:cNvCxnSpPr>
            <p:nvPr/>
          </p:nvCxnSpPr>
          <p:spPr>
            <a:xfrm>
              <a:off x="3315752" y="2141152"/>
              <a:ext cx="226440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153" y="1048101"/>
              <a:ext cx="2225886" cy="236116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949494"/>
                </a:clrFrom>
                <a:clrTo>
                  <a:srgbClr val="94949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80153" y="2569369"/>
              <a:ext cx="569343" cy="55654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2755" y="2802770"/>
              <a:ext cx="7810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0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227"/>
            <a:ext cx="8229600" cy="857250"/>
          </a:xfrm>
        </p:spPr>
        <p:txBody>
          <a:bodyPr/>
          <a:lstStyle/>
          <a:p>
            <a:r>
              <a:rPr lang="en-US" dirty="0" smtClean="0"/>
              <a:t>Fluent Mesh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</a:t>
            </a:r>
            <a:r>
              <a:rPr lang="en-US" dirty="0" smtClean="0"/>
              <a:t>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39611"/>
            <a:ext cx="4148167" cy="341490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70008" y="1828800"/>
            <a:ext cx="961275" cy="6728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2531283" y="1828800"/>
            <a:ext cx="2817094" cy="336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092" t="12342" r="27326" b="7732"/>
          <a:stretch/>
        </p:blipFill>
        <p:spPr>
          <a:xfrm>
            <a:off x="5321358" y="281341"/>
            <a:ext cx="2518914" cy="244990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520771" y="1338962"/>
            <a:ext cx="500468" cy="250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807" y="2731244"/>
            <a:ext cx="1686015" cy="149672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5"/>
          </p:cNvCxnSpPr>
          <p:nvPr/>
        </p:nvCxnSpPr>
        <p:spPr>
          <a:xfrm>
            <a:off x="5947947" y="1552682"/>
            <a:ext cx="1608793" cy="20409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733"/>
            <a:ext cx="8229600" cy="857250"/>
          </a:xfrm>
        </p:spPr>
        <p:txBody>
          <a:bodyPr/>
          <a:lstStyle/>
          <a:p>
            <a:r>
              <a:rPr lang="en-US" dirty="0" smtClean="0"/>
              <a:t>Boundary condition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</a:t>
            </a:r>
            <a:r>
              <a:rPr lang="en-US" dirty="0" smtClean="0"/>
              <a:t>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" y="722281"/>
            <a:ext cx="4084466" cy="342766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984079" y="2333445"/>
            <a:ext cx="596736" cy="3493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 flipV="1">
            <a:off x="2580815" y="2009956"/>
            <a:ext cx="2817093" cy="4981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1766" t="10361" r="14546" b="15023"/>
          <a:stretch/>
        </p:blipFill>
        <p:spPr>
          <a:xfrm>
            <a:off x="5397908" y="915479"/>
            <a:ext cx="2432650" cy="23808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48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</a:t>
            </a:r>
            <a:r>
              <a:rPr lang="en-US" dirty="0" smtClean="0"/>
              <a:t>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32" y="879894"/>
            <a:ext cx="3685497" cy="3165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208" y="805574"/>
            <a:ext cx="1937192" cy="33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Turbulence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Transitional SST</a:t>
            </a:r>
          </a:p>
          <a:p>
            <a:pPr lvl="1"/>
            <a:r>
              <a:rPr lang="en-US" dirty="0" smtClean="0"/>
              <a:t>Specially created to monitor airfoil flow</a:t>
            </a:r>
          </a:p>
          <a:p>
            <a:pPr lvl="1"/>
            <a:r>
              <a:rPr lang="en-US" dirty="0" smtClean="0"/>
              <a:t>An upgrade version of k-w SST (k-omega Shear Stress Transport) models with additional 2 transport equations </a:t>
            </a:r>
          </a:p>
          <a:p>
            <a:pPr lvl="2"/>
            <a:r>
              <a:rPr lang="en-US" dirty="0" smtClean="0"/>
              <a:t>k-w SST model is more accurate and reliable for a wider class of flows</a:t>
            </a:r>
          </a:p>
          <a:p>
            <a:pPr lvl="3"/>
            <a:r>
              <a:rPr lang="en-US" dirty="0" smtClean="0"/>
              <a:t>Adverse pressure gradient flows</a:t>
            </a:r>
          </a:p>
          <a:p>
            <a:pPr lvl="3"/>
            <a:r>
              <a:rPr lang="en-US" dirty="0" smtClean="0"/>
              <a:t>Airfoils </a:t>
            </a:r>
          </a:p>
          <a:p>
            <a:pPr lvl="3"/>
            <a:r>
              <a:rPr lang="en-US" dirty="0" smtClean="0"/>
              <a:t>Transonic shock waves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</a:t>
            </a:r>
            <a:r>
              <a:rPr lang="en-US" dirty="0" smtClean="0"/>
              <a:t>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</a:t>
            </a:r>
            <a:r>
              <a:rPr lang="en-US" dirty="0" smtClean="0"/>
              <a:t>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155" y="882561"/>
            <a:ext cx="8631616" cy="3331953"/>
            <a:chOff x="457200" y="882560"/>
            <a:chExt cx="8631616" cy="33319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882560"/>
              <a:ext cx="4442604" cy="333195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804" y="882561"/>
              <a:ext cx="4189012" cy="3331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9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</a:t>
            </a:r>
            <a:r>
              <a:rPr lang="en-US" dirty="0" smtClean="0"/>
              <a:t>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199" y="1072754"/>
            <a:ext cx="8229601" cy="3133546"/>
            <a:chOff x="457199" y="820048"/>
            <a:chExt cx="8229601" cy="31335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820048"/>
              <a:ext cx="4178061" cy="31335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260" y="820048"/>
              <a:ext cx="4051540" cy="313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7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Computational Fluid Dynamics (CFD) &amp; </a:t>
            </a:r>
            <a:r>
              <a:rPr lang="en-US" dirty="0" smtClean="0"/>
              <a:t>ANSYS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3507"/>
              </p:ext>
            </p:extLst>
          </p:nvPr>
        </p:nvGraphicFramePr>
        <p:xfrm>
          <a:off x="682626" y="1"/>
          <a:ext cx="7546974" cy="4295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39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has less percentage error for TSR 5-8 when compared to </a:t>
            </a:r>
            <a:r>
              <a:rPr lang="en-US" dirty="0" err="1" smtClean="0"/>
              <a:t>Gertz’s</a:t>
            </a:r>
            <a:r>
              <a:rPr lang="en-US" dirty="0" smtClean="0"/>
              <a:t> Model 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of 0.42 is achievable on this airfoil  </a:t>
            </a:r>
          </a:p>
          <a:p>
            <a:r>
              <a:rPr lang="en-US" dirty="0" smtClean="0"/>
              <a:t>To get better results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etter and more structured mesh is needed </a:t>
            </a:r>
          </a:p>
          <a:p>
            <a:pPr lvl="1"/>
            <a:r>
              <a:rPr lang="en-US" dirty="0" smtClean="0"/>
              <a:t>More stricter convergence method is needed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421"/>
            <a:ext cx="7299789" cy="2977445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118618"/>
              </p:ext>
            </p:extLst>
          </p:nvPr>
        </p:nvGraphicFramePr>
        <p:xfrm>
          <a:off x="0" y="0"/>
          <a:ext cx="9144000" cy="3870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83578" y="1263721"/>
            <a:ext cx="7803222" cy="84248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097" y="904125"/>
            <a:ext cx="258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 from CAFE in the next decade 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80138" y="1562235"/>
            <a:ext cx="250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Extrapolation from the current mileage achieved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87086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Comparing Extrapolation of the current achieved mileage, to the estimated mileage proposed by CAFE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5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this model for the turbine that is going to be used in the car </a:t>
            </a:r>
          </a:p>
          <a:p>
            <a:r>
              <a:rPr lang="en-US" dirty="0" smtClean="0"/>
              <a:t>Check if the size is feasible</a:t>
            </a:r>
          </a:p>
          <a:p>
            <a:r>
              <a:rPr lang="en-US" dirty="0" smtClean="0"/>
              <a:t>Conduct Lap time simulation to see if the energy is generated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Hydrogen Fuel Cells – </a:t>
            </a:r>
            <a:r>
              <a:rPr lang="en-US" sz="9600" dirty="0" smtClean="0"/>
              <a:t>PEM</a:t>
            </a:r>
          </a:p>
          <a:p>
            <a:endParaRPr lang="en-US" sz="9600" dirty="0"/>
          </a:p>
          <a:p>
            <a:pPr lvl="1"/>
            <a:r>
              <a:rPr lang="en-US" sz="9200" dirty="0"/>
              <a:t>[1]	S. G. Chalk and J. F. Miller, “Key challenges and recent progress in batteries, fuel cells, and hydrogen storage for clean energy systems,” </a:t>
            </a:r>
            <a:r>
              <a:rPr lang="en-US" sz="9200" i="1" dirty="0"/>
              <a:t>J. Power Sources</a:t>
            </a:r>
            <a:r>
              <a:rPr lang="en-US" sz="9200" dirty="0"/>
              <a:t>, vol. 159, no. 1 SPEC. ISS., pp. 73–80, 2006</a:t>
            </a:r>
            <a:r>
              <a:rPr lang="en-US" sz="9200" dirty="0" smtClean="0"/>
              <a:t>.</a:t>
            </a:r>
          </a:p>
          <a:p>
            <a:pPr marL="457200" lvl="1" indent="0">
              <a:buNone/>
            </a:pPr>
            <a:endParaRPr lang="en-US" sz="9200" dirty="0"/>
          </a:p>
          <a:p>
            <a:pPr lvl="1"/>
            <a:r>
              <a:rPr lang="en-US" sz="9200" dirty="0"/>
              <a:t>[2]	L. M. Das, R. Gulati, and P. K. Gupta, “A comparative evaluation of the performance characteristics of a spark ignition engine using hydrogen and compressed natural gas as alternative fuels,” </a:t>
            </a:r>
            <a:r>
              <a:rPr lang="en-US" sz="9200" i="1" dirty="0"/>
              <a:t>Int. J. Hydrogen Energy</a:t>
            </a:r>
            <a:r>
              <a:rPr lang="en-US" sz="9200" dirty="0"/>
              <a:t>, vol. 25, pp. 783–793, 2000</a:t>
            </a:r>
            <a:r>
              <a:rPr lang="en-US" sz="9200" dirty="0" smtClean="0"/>
              <a:t>.</a:t>
            </a:r>
          </a:p>
          <a:p>
            <a:pPr marL="457200" lvl="1" indent="0">
              <a:buNone/>
            </a:pPr>
            <a:endParaRPr lang="en-US" sz="9200" dirty="0"/>
          </a:p>
          <a:p>
            <a:pPr lvl="1"/>
            <a:r>
              <a:rPr lang="en-US" sz="9200" dirty="0"/>
              <a:t>[3]	Department of Energy, “Hydrogen Fuel Cells Fact Sheet,” 2006</a:t>
            </a:r>
            <a:r>
              <a:rPr lang="en-US" sz="9200" dirty="0" smtClean="0"/>
              <a:t>.</a:t>
            </a:r>
          </a:p>
          <a:p>
            <a:pPr marL="457200" lvl="1" indent="0">
              <a:buNone/>
            </a:pPr>
            <a:endParaRPr lang="en-US" sz="9200" dirty="0"/>
          </a:p>
          <a:p>
            <a:pPr lvl="1"/>
            <a:r>
              <a:rPr lang="en-US" sz="9200" dirty="0"/>
              <a:t>[4]	H. C. Now, F. Cell, C. Later, J. </a:t>
            </a:r>
            <a:r>
              <a:rPr lang="en-US" sz="9200" dirty="0" err="1"/>
              <a:t>Deutch</a:t>
            </a:r>
            <a:r>
              <a:rPr lang="en-US" sz="9200" dirty="0"/>
              <a:t>, and N. Series, “Hybrid Cars Now, Fuel Cell Cars Later Author(s): </a:t>
            </a:r>
            <a:r>
              <a:rPr lang="en-US" sz="9200" dirty="0" err="1"/>
              <a:t>Nurettin</a:t>
            </a:r>
            <a:r>
              <a:rPr lang="en-US" sz="9200" dirty="0"/>
              <a:t> </a:t>
            </a:r>
            <a:r>
              <a:rPr lang="en-US" sz="9200" dirty="0" err="1"/>
              <a:t>Demirdöven</a:t>
            </a:r>
            <a:r>
              <a:rPr lang="en-US" sz="9200" dirty="0"/>
              <a:t> and John </a:t>
            </a:r>
            <a:r>
              <a:rPr lang="en-US" sz="9200" dirty="0" err="1"/>
              <a:t>Deutch</a:t>
            </a:r>
            <a:r>
              <a:rPr lang="en-US" sz="9200" dirty="0"/>
              <a:t> Source:,” vol. 305, no. 5686, pp. 974–976, 2015</a:t>
            </a:r>
            <a:r>
              <a:rPr lang="en-US" sz="9200" dirty="0" smtClean="0"/>
              <a:t>.</a:t>
            </a:r>
          </a:p>
          <a:p>
            <a:pPr marL="457200" lvl="1" indent="0">
              <a:buNone/>
            </a:pPr>
            <a:endParaRPr lang="en-US" sz="9200" dirty="0"/>
          </a:p>
          <a:p>
            <a:pPr lvl="1"/>
            <a:r>
              <a:rPr lang="en-US" sz="9200" dirty="0"/>
              <a:t>[5]	J. M. Ogden, M. M. </a:t>
            </a:r>
            <a:r>
              <a:rPr lang="en-US" sz="9200" dirty="0" err="1"/>
              <a:t>Steinbugler</a:t>
            </a:r>
            <a:r>
              <a:rPr lang="en-US" sz="9200" dirty="0"/>
              <a:t>, and T. G. </a:t>
            </a:r>
            <a:r>
              <a:rPr lang="en-US" sz="9200" dirty="0" err="1"/>
              <a:t>Kreutz</a:t>
            </a:r>
            <a:r>
              <a:rPr lang="en-US" sz="9200" dirty="0"/>
              <a:t>, “Comparison of hydrogen, methanol and gasoline as fuels for fuel cell vehicles: implications for vehicle design and infrastructure development,” </a:t>
            </a:r>
            <a:r>
              <a:rPr lang="en-US" sz="9200" i="1" dirty="0"/>
              <a:t>J. Power Sources</a:t>
            </a:r>
            <a:r>
              <a:rPr lang="en-US" sz="9200" dirty="0"/>
              <a:t>, vol. 79, no. 2, pp. 143–168, 1999</a:t>
            </a:r>
            <a:r>
              <a:rPr lang="en-US" sz="9200" dirty="0" smtClean="0"/>
              <a:t>.</a:t>
            </a:r>
          </a:p>
          <a:p>
            <a:pPr marL="0" indent="0">
              <a:buNone/>
            </a:pPr>
            <a:endParaRPr lang="en-US" sz="9600" dirty="0"/>
          </a:p>
          <a:p>
            <a:pPr lvl="1"/>
            <a:r>
              <a:rPr lang="en-US" sz="9200" dirty="0"/>
              <a:t>[6]	S. J. </a:t>
            </a:r>
            <a:r>
              <a:rPr lang="en-US" sz="9200" dirty="0" err="1"/>
              <a:t>Peighambardoust</a:t>
            </a:r>
            <a:r>
              <a:rPr lang="en-US" sz="9200" dirty="0"/>
              <a:t>, S. </a:t>
            </a:r>
            <a:r>
              <a:rPr lang="en-US" sz="9200" dirty="0" err="1"/>
              <a:t>Rowshanzamir</a:t>
            </a:r>
            <a:r>
              <a:rPr lang="en-US" sz="9200" dirty="0"/>
              <a:t>, and M. </a:t>
            </a:r>
            <a:r>
              <a:rPr lang="en-US" sz="9200" dirty="0" err="1"/>
              <a:t>Amjadi</a:t>
            </a:r>
            <a:r>
              <a:rPr lang="en-US" sz="9200" dirty="0"/>
              <a:t>, </a:t>
            </a:r>
            <a:r>
              <a:rPr lang="en-US" sz="9200" i="1" dirty="0"/>
              <a:t>Review of the proton exchange membranes for fuel cell applications</a:t>
            </a:r>
            <a:r>
              <a:rPr lang="en-US" sz="9200" dirty="0"/>
              <a:t>, vol. 35, no. 17. Elsevier Ltd, 2010.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7]	D. K. Ross, “Hydrogen storage: The major technological barrier to the development of hydrogen fuel cell cars,” </a:t>
            </a:r>
            <a:r>
              <a:rPr lang="en-US" sz="9200" i="1" dirty="0"/>
              <a:t>Vacuum</a:t>
            </a:r>
            <a:r>
              <a:rPr lang="en-US" sz="9200" dirty="0"/>
              <a:t>, vol. 80, no. 10, pp. 1084–1089, 2006.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8]	L. </a:t>
            </a:r>
            <a:r>
              <a:rPr lang="en-US" sz="9200" dirty="0" err="1"/>
              <a:t>Schlapbach</a:t>
            </a:r>
            <a:r>
              <a:rPr lang="en-US" sz="9200" dirty="0"/>
              <a:t> and A. </a:t>
            </a:r>
            <a:r>
              <a:rPr lang="en-US" sz="9200" dirty="0" err="1"/>
              <a:t>Züttel</a:t>
            </a:r>
            <a:r>
              <a:rPr lang="en-US" sz="9200" dirty="0"/>
              <a:t>, “for Mobile Applications,” vol. 414, no. November, pp. 353–358, 2001.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9]	Y. Wang, K. S. Chen, J. </a:t>
            </a:r>
            <a:r>
              <a:rPr lang="en-US" sz="9200" dirty="0" err="1"/>
              <a:t>Mishler</a:t>
            </a:r>
            <a:r>
              <a:rPr lang="en-US" sz="9200" dirty="0"/>
              <a:t>, S. C. Cho, and X. C. </a:t>
            </a:r>
            <a:r>
              <a:rPr lang="en-US" sz="9200" dirty="0" err="1"/>
              <a:t>Adroher</a:t>
            </a:r>
            <a:r>
              <a:rPr lang="en-US" sz="9200" dirty="0"/>
              <a:t>, “A review of polymer electrolyte membrane fuel cells: Technology, applications, and needs on fundamental research,” </a:t>
            </a:r>
            <a:r>
              <a:rPr lang="en-US" sz="9200" i="1" dirty="0"/>
              <a:t>Appl. Energy</a:t>
            </a:r>
            <a:r>
              <a:rPr lang="en-US" sz="9200" dirty="0"/>
              <a:t>, vol. 88, no. 4, pp. 981–1007, 2011.</a:t>
            </a:r>
          </a:p>
          <a:p>
            <a:endParaRPr lang="en-US" sz="96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10]	a. </a:t>
            </a:r>
            <a:r>
              <a:rPr lang="en-US" sz="9200" dirty="0" err="1"/>
              <a:t>Yilanci</a:t>
            </a:r>
            <a:r>
              <a:rPr lang="en-US" sz="9200" dirty="0"/>
              <a:t>, I. </a:t>
            </a:r>
            <a:r>
              <a:rPr lang="en-US" sz="9200" dirty="0" err="1"/>
              <a:t>Dincer</a:t>
            </a:r>
            <a:r>
              <a:rPr lang="en-US" sz="9200" dirty="0"/>
              <a:t>, and H. K. </a:t>
            </a:r>
            <a:r>
              <a:rPr lang="en-US" sz="9200" dirty="0" err="1"/>
              <a:t>Ozturk</a:t>
            </a:r>
            <a:r>
              <a:rPr lang="en-US" sz="9200" dirty="0"/>
              <a:t>, “A review on solar-hydrogen/fuel cell hybrid energy systems for stationary applications,” </a:t>
            </a:r>
            <a:r>
              <a:rPr lang="en-US" sz="9200" i="1" dirty="0" err="1"/>
              <a:t>Prog</a:t>
            </a:r>
            <a:r>
              <a:rPr lang="en-US" sz="9200" i="1" dirty="0"/>
              <a:t>. Energy Combust. Sci.</a:t>
            </a:r>
            <a:r>
              <a:rPr lang="en-US" sz="9200" dirty="0"/>
              <a:t>, vol. 35, no. 3, pp. 231–244, 2009</a:t>
            </a:r>
            <a:r>
              <a:rPr lang="en-US" sz="9200" dirty="0" smtClean="0"/>
              <a:t>.</a:t>
            </a:r>
          </a:p>
          <a:p>
            <a:pPr marL="457200" lvl="1" indent="0">
              <a:buNone/>
            </a:pPr>
            <a:endParaRPr lang="en-US" sz="9200" dirty="0"/>
          </a:p>
          <a:p>
            <a:r>
              <a:rPr lang="en-US" sz="9600" dirty="0"/>
              <a:t>Solar “Voltaic” Cells </a:t>
            </a:r>
          </a:p>
          <a:p>
            <a:pPr marL="0" indent="0">
              <a:buNone/>
            </a:pPr>
            <a:endParaRPr lang="en-US" sz="9600" dirty="0"/>
          </a:p>
          <a:p>
            <a:pPr lvl="1"/>
            <a:r>
              <a:rPr lang="en-US" sz="9200" dirty="0"/>
              <a:t>[1]	D. A. R. </a:t>
            </a:r>
            <a:r>
              <a:rPr lang="en-US" sz="9200" dirty="0" err="1"/>
              <a:t>Barkhouse</a:t>
            </a:r>
            <a:r>
              <a:rPr lang="en-US" sz="9200" dirty="0"/>
              <a:t>, O. </a:t>
            </a:r>
            <a:r>
              <a:rPr lang="en-US" sz="9200" dirty="0" err="1"/>
              <a:t>Gunawan</a:t>
            </a:r>
            <a:r>
              <a:rPr lang="en-US" sz="9200" dirty="0"/>
              <a:t>, T. </a:t>
            </a:r>
            <a:r>
              <a:rPr lang="en-US" sz="9200" dirty="0" err="1"/>
              <a:t>Gokmen</a:t>
            </a:r>
            <a:r>
              <a:rPr lang="en-US" sz="9200" dirty="0"/>
              <a:t>, T. K. </a:t>
            </a:r>
            <a:r>
              <a:rPr lang="en-US" sz="9200" dirty="0" err="1"/>
              <a:t>Todorov</a:t>
            </a:r>
            <a:r>
              <a:rPr lang="en-US" sz="9200" dirty="0"/>
              <a:t>, and D. B. Mitzi, “Device characteristics of a 10.1% hydrazine-processed Cu2ZnSn(</a:t>
            </a:r>
            <a:r>
              <a:rPr lang="en-US" sz="9200" dirty="0" err="1"/>
              <a:t>Se,S</a:t>
            </a:r>
            <a:r>
              <a:rPr lang="en-US" sz="9200" dirty="0"/>
              <a:t>)4 solar cell,” </a:t>
            </a:r>
            <a:r>
              <a:rPr lang="en-US" sz="9200" i="1" dirty="0" err="1"/>
              <a:t>Prog</a:t>
            </a:r>
            <a:r>
              <a:rPr lang="en-US" sz="9200" i="1" dirty="0"/>
              <a:t>. </a:t>
            </a:r>
            <a:r>
              <a:rPr lang="en-US" sz="9200" i="1" dirty="0" err="1"/>
              <a:t>Photovoltaics</a:t>
            </a:r>
            <a:r>
              <a:rPr lang="en-US" sz="9200" i="1" dirty="0"/>
              <a:t> Res. Appl.</a:t>
            </a:r>
            <a:r>
              <a:rPr lang="en-US" sz="9200" dirty="0"/>
              <a:t>, vol. 20, no. 1, pp. 6–11, 2012.</a:t>
            </a:r>
          </a:p>
          <a:p>
            <a:pPr lvl="2"/>
            <a:endParaRPr lang="en-US" sz="86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2]	M. S. </a:t>
            </a:r>
            <a:r>
              <a:rPr lang="en-US" sz="9200" dirty="0" err="1"/>
              <a:t>Dresselhaus</a:t>
            </a:r>
            <a:r>
              <a:rPr lang="en-US" sz="9200" dirty="0"/>
              <a:t> and I. L. Thomas, “Alternative energy technologies.,” </a:t>
            </a:r>
            <a:r>
              <a:rPr lang="en-US" sz="9200" i="1" dirty="0"/>
              <a:t>Nature</a:t>
            </a:r>
            <a:r>
              <a:rPr lang="en-US" sz="9200" dirty="0"/>
              <a:t>, vol. 414, no. 6861, pp. 332–337, 2001.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3]	E. </a:t>
            </a:r>
            <a:r>
              <a:rPr lang="en-US" sz="9200" dirty="0" err="1"/>
              <a:t>Goffman</a:t>
            </a:r>
            <a:r>
              <a:rPr lang="en-US" sz="9200" dirty="0"/>
              <a:t>, “Why Not the Sun ? Advantages of and Problems with Solar Energy,” no. December, pp. 1–16, 2008.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4]	H. B. Gray, “Powering the planet with solar fuel.,” </a:t>
            </a:r>
            <a:r>
              <a:rPr lang="en-US" sz="9200" i="1" dirty="0"/>
              <a:t>Nat. Chem.</a:t>
            </a:r>
            <a:r>
              <a:rPr lang="en-US" sz="9200" dirty="0"/>
              <a:t>, vol. 1, no. 2, p. 112, 2009.</a:t>
            </a:r>
          </a:p>
          <a:p>
            <a:endParaRPr lang="en-US" sz="96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5]	M. a Green and K. Emery, “Solar Cell </a:t>
            </a:r>
            <a:r>
              <a:rPr lang="en-US" sz="9200" dirty="0" err="1"/>
              <a:t>Eficiency</a:t>
            </a:r>
            <a:r>
              <a:rPr lang="en-US" sz="9200" dirty="0"/>
              <a:t> Tables,” vol. 1, no. September 1992, pp. 25–29, 1993.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6]	P. In and T. Photovoltaic, “Introduction 1. 1.1.”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7]	a. Muller, B. Edwards, J. Kirkland, and J. </a:t>
            </a:r>
            <a:r>
              <a:rPr lang="en-US" sz="9200" dirty="0" err="1"/>
              <a:t>Silcox</a:t>
            </a:r>
            <a:r>
              <a:rPr lang="en-US" sz="9200" dirty="0"/>
              <a:t>, “Simulation of thermal diffuse scattering including a detailed phonon dispersion curve,” </a:t>
            </a:r>
            <a:r>
              <a:rPr lang="en-US" sz="9200" i="1" dirty="0" err="1"/>
              <a:t>Ultramicroscopy</a:t>
            </a:r>
            <a:r>
              <a:rPr lang="en-US" sz="9200" dirty="0"/>
              <a:t>, vol. 86, no. 3–4, pp. 371–380, 2001.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8]	B. </a:t>
            </a:r>
            <a:r>
              <a:rPr lang="en-US" sz="9200" dirty="0" err="1"/>
              <a:t>O’Regan</a:t>
            </a:r>
            <a:r>
              <a:rPr lang="en-US" sz="9200" dirty="0"/>
              <a:t> and M. </a:t>
            </a:r>
            <a:r>
              <a:rPr lang="en-US" sz="9200" dirty="0" err="1"/>
              <a:t>Grätzel</a:t>
            </a:r>
            <a:r>
              <a:rPr lang="en-US" sz="9200" dirty="0"/>
              <a:t>, “A low-cost, high-efficiency solar cell based on dye-sensitized colloidal TiO2 films,” </a:t>
            </a:r>
            <a:r>
              <a:rPr lang="en-US" sz="9200" i="1" dirty="0"/>
              <a:t>Nature</a:t>
            </a:r>
            <a:r>
              <a:rPr lang="en-US" sz="9200" dirty="0"/>
              <a:t>, vol. 353, no. 6346, pp. 737–740, 1991.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9]	B. K. </a:t>
            </a:r>
            <a:r>
              <a:rPr lang="en-US" sz="9200" dirty="0" err="1"/>
              <a:t>Sovacool</a:t>
            </a:r>
            <a:r>
              <a:rPr lang="en-US" sz="9200" dirty="0"/>
              <a:t>, “The intermittency of wind, solar, and renewable electricity generators: Technical barrier or rhetorical excuse?,” </a:t>
            </a:r>
            <a:r>
              <a:rPr lang="en-US" sz="9200" i="1" dirty="0"/>
              <a:t>Util. Policy</a:t>
            </a:r>
            <a:r>
              <a:rPr lang="en-US" sz="9200" dirty="0"/>
              <a:t>, vol. 17, no. 3–4, pp. 288–296, 2009.</a:t>
            </a:r>
          </a:p>
          <a:p>
            <a:endParaRPr lang="en-US" sz="9600" dirty="0" smtClean="0"/>
          </a:p>
          <a:p>
            <a:r>
              <a:rPr lang="en-US" sz="9600" dirty="0" smtClean="0"/>
              <a:t>KERS</a:t>
            </a:r>
            <a:endParaRPr lang="en-US" sz="9600" dirty="0"/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1]	J. B. </a:t>
            </a:r>
            <a:r>
              <a:rPr lang="en-US" sz="9200" dirty="0" err="1"/>
              <a:t>Bartolo</a:t>
            </a:r>
            <a:r>
              <a:rPr lang="en-US" sz="9200" dirty="0"/>
              <a:t>, H. Zhang, D. </a:t>
            </a:r>
            <a:r>
              <a:rPr lang="en-US" sz="9200" dirty="0" err="1"/>
              <a:t>Gerada</a:t>
            </a:r>
            <a:r>
              <a:rPr lang="en-US" sz="9200" dirty="0"/>
              <a:t>, L. De Lillo, and C. </a:t>
            </a:r>
            <a:r>
              <a:rPr lang="en-US" sz="9200" dirty="0" err="1"/>
              <a:t>Gerada</a:t>
            </a:r>
            <a:r>
              <a:rPr lang="en-US" sz="9200" dirty="0"/>
              <a:t>, “High speed electrical generators, application, materials and design,” </a:t>
            </a:r>
            <a:r>
              <a:rPr lang="en-US" sz="9200" i="1" dirty="0"/>
              <a:t>Proc. - 2013 IEEE Work. </a:t>
            </a:r>
            <a:r>
              <a:rPr lang="en-US" sz="9200" i="1" dirty="0" err="1"/>
              <a:t>Electr</a:t>
            </a:r>
            <a:r>
              <a:rPr lang="en-US" sz="9200" i="1" dirty="0"/>
              <a:t>. Mach. Des. Control Diagnosis, WEMDCD 2013</a:t>
            </a:r>
            <a:r>
              <a:rPr lang="en-US" sz="9200" dirty="0"/>
              <a:t>, pp. 47–59, 2013.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2]	Bosch Mobility Solutions, “EN Bosch Regenerative Braking.” 2014.</a:t>
            </a:r>
          </a:p>
          <a:p>
            <a:endParaRPr lang="en-US" sz="96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3]	Z. C. Z. </a:t>
            </a:r>
            <a:r>
              <a:rPr lang="en-US" sz="9200" dirty="0" err="1"/>
              <a:t>Chuanwei</a:t>
            </a:r>
            <a:r>
              <a:rPr lang="en-US" sz="9200" dirty="0"/>
              <a:t>, B. Z. B. </a:t>
            </a:r>
            <a:r>
              <a:rPr lang="en-US" sz="9200" dirty="0" err="1"/>
              <a:t>Zhifeng</a:t>
            </a:r>
            <a:r>
              <a:rPr lang="en-US" sz="9200" dirty="0"/>
              <a:t>, C. B. C. </a:t>
            </a:r>
            <a:r>
              <a:rPr lang="en-US" sz="9200" dirty="0" err="1"/>
              <a:t>Binggang</a:t>
            </a:r>
            <a:r>
              <a:rPr lang="en-US" sz="9200" dirty="0"/>
              <a:t>, and L. J. L. </a:t>
            </a:r>
            <a:r>
              <a:rPr lang="en-US" sz="9200" dirty="0" err="1"/>
              <a:t>Jingcheng</a:t>
            </a:r>
            <a:r>
              <a:rPr lang="en-US" sz="9200" dirty="0"/>
              <a:t>, “Study on regenerative braking of electric vehicle,” </a:t>
            </a:r>
            <a:r>
              <a:rPr lang="en-US" sz="9200" i="1" dirty="0"/>
              <a:t>4th Int. Power Electron. Motion Control Conf. 2004. IPEMC 2004.</a:t>
            </a:r>
            <a:r>
              <a:rPr lang="en-US" sz="9200" dirty="0"/>
              <a:t>, vol. 2, pp. 836–839, 2004.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4]	Y. S. Li, Q. L. Zeng, C. L. Wang, and W. Liang, “Research on control strategy for regenerative braking of a plug-in hybrid electric city public bus,” </a:t>
            </a:r>
            <a:r>
              <a:rPr lang="en-US" sz="9200" i="1" dirty="0"/>
              <a:t>2009 2nd Int. Conf. </a:t>
            </a:r>
            <a:r>
              <a:rPr lang="en-US" sz="9200" i="1" dirty="0" err="1"/>
              <a:t>Intell</a:t>
            </a:r>
            <a:r>
              <a:rPr lang="en-US" sz="9200" i="1" dirty="0"/>
              <a:t>. </a:t>
            </a:r>
            <a:r>
              <a:rPr lang="en-US" sz="9200" i="1" dirty="0" err="1"/>
              <a:t>Comput</a:t>
            </a:r>
            <a:r>
              <a:rPr lang="en-US" sz="9200" i="1" dirty="0"/>
              <a:t>. Technol. </a:t>
            </a:r>
            <a:r>
              <a:rPr lang="en-US" sz="9200" i="1" dirty="0" err="1"/>
              <a:t>Autom</a:t>
            </a:r>
            <a:r>
              <a:rPr lang="en-US" sz="9200" i="1" dirty="0"/>
              <a:t>. ICICTA 2009</a:t>
            </a:r>
            <a:r>
              <a:rPr lang="en-US" sz="9200" dirty="0"/>
              <a:t>, vol. 1, pp. 842–845, 2009.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5]	D. </a:t>
            </a:r>
            <a:r>
              <a:rPr lang="en-US" sz="9200" dirty="0" err="1"/>
              <a:t>Parashar</a:t>
            </a:r>
            <a:r>
              <a:rPr lang="en-US" sz="9200" dirty="0"/>
              <a:t>, “regenerativebrakingsystem-copy-140322013044-phpapp02,” 2014, pp. 1–34.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6]	J. W. Post, H. V. M. </a:t>
            </a:r>
            <a:r>
              <a:rPr lang="en-US" sz="9200" dirty="0" err="1"/>
              <a:t>Hamelers</a:t>
            </a:r>
            <a:r>
              <a:rPr lang="en-US" sz="9200" dirty="0"/>
              <a:t>, and C. J. N. </a:t>
            </a:r>
            <a:r>
              <a:rPr lang="en-US" sz="9200" dirty="0" err="1"/>
              <a:t>Buisman</a:t>
            </a:r>
            <a:r>
              <a:rPr lang="en-US" sz="9200" dirty="0"/>
              <a:t>, “Energy recovery from controlled mixing salt and fresh water with a reverse </a:t>
            </a:r>
            <a:r>
              <a:rPr lang="en-US" sz="9200" dirty="0" err="1"/>
              <a:t>electrodialysis</a:t>
            </a:r>
            <a:r>
              <a:rPr lang="en-US" sz="9200" dirty="0"/>
              <a:t> system,” </a:t>
            </a:r>
            <a:r>
              <a:rPr lang="en-US" sz="9200" i="1" dirty="0"/>
              <a:t>Environ. Sci. Technol.</a:t>
            </a:r>
            <a:r>
              <a:rPr lang="en-US" sz="9200" dirty="0"/>
              <a:t>, vol. 42, no. 15, pp. 5785–5790, 2008.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7]	W. Rose, “White Rose Research Online,” </a:t>
            </a:r>
            <a:r>
              <a:rPr lang="en-US" sz="9200" i="1" dirty="0"/>
              <a:t>Bilingualism</a:t>
            </a:r>
            <a:r>
              <a:rPr lang="en-US" sz="9200" dirty="0"/>
              <a:t>, vol. 110, pp. 115–122, 2009.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8]	“Chassis Systems Control Reduce consumption . Protect the environment . Regenerative braking systems Regenerative braking systems increase range and reduce CO 2 emissions.”</a:t>
            </a:r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9]	“2165.” .</a:t>
            </a:r>
          </a:p>
          <a:p>
            <a:endParaRPr lang="en-US" sz="9600" dirty="0" smtClean="0"/>
          </a:p>
          <a:p>
            <a:r>
              <a:rPr lang="en-US" sz="9600" dirty="0" smtClean="0"/>
              <a:t>Wind</a:t>
            </a:r>
            <a:endParaRPr lang="en-US" sz="9600" dirty="0"/>
          </a:p>
          <a:p>
            <a:pPr lvl="1"/>
            <a:endParaRPr lang="en-US" sz="9200" dirty="0" smtClean="0"/>
          </a:p>
          <a:p>
            <a:pPr lvl="1"/>
            <a:r>
              <a:rPr lang="en-US" sz="9200" dirty="0" smtClean="0"/>
              <a:t>[</a:t>
            </a:r>
            <a:r>
              <a:rPr lang="en-US" sz="9200" dirty="0"/>
              <a:t>1]	R. </a:t>
            </a:r>
            <a:r>
              <a:rPr lang="en-US" sz="9200" dirty="0" err="1"/>
              <a:t>Billinton</a:t>
            </a:r>
            <a:r>
              <a:rPr lang="en-US" sz="9200" dirty="0"/>
              <a:t> and G. </a:t>
            </a:r>
            <a:r>
              <a:rPr lang="en-US" sz="9200" dirty="0" err="1"/>
              <a:t>Bai</a:t>
            </a:r>
            <a:r>
              <a:rPr lang="en-US" sz="9200" dirty="0"/>
              <a:t>, “Generating capacity adequacy associated with wind energy,” </a:t>
            </a:r>
            <a:r>
              <a:rPr lang="en-US" sz="9200" i="1" dirty="0"/>
              <a:t>IEEE Trans. Energy Convers.</a:t>
            </a:r>
            <a:r>
              <a:rPr lang="en-US" sz="9200" dirty="0"/>
              <a:t>, vol. 19, no. 3, pp. 641–646, 2004</a:t>
            </a:r>
            <a:r>
              <a:rPr lang="en-US" sz="9200" dirty="0" smtClean="0"/>
              <a:t>.</a:t>
            </a:r>
          </a:p>
          <a:p>
            <a:endParaRPr lang="en-US" sz="9600" dirty="0"/>
          </a:p>
          <a:p>
            <a:r>
              <a:rPr lang="en-US" sz="9600" dirty="0" err="1" smtClean="0"/>
              <a:t>Mics</a:t>
            </a:r>
            <a:r>
              <a:rPr lang="en-US" sz="9600" dirty="0" smtClean="0"/>
              <a:t>.</a:t>
            </a:r>
          </a:p>
          <a:p>
            <a:pPr lvl="1"/>
            <a:r>
              <a:rPr lang="en-US" sz="9600" dirty="0"/>
              <a:t>[</a:t>
            </a:r>
            <a:r>
              <a:rPr lang="en-US" sz="9600" dirty="0" smtClean="0"/>
              <a:t>1] </a:t>
            </a:r>
            <a:r>
              <a:rPr lang="en-US" sz="9600" dirty="0"/>
              <a:t>F. Armani, S. Armani, A. Armani, and R. Hill, “(19) United States (12),” vol. 1, no. 19, p. 17, 2011.</a:t>
            </a:r>
          </a:p>
          <a:p>
            <a:pPr lvl="1"/>
            <a:endParaRPr lang="en-US" sz="9200" dirty="0"/>
          </a:p>
          <a:p>
            <a:pPr marL="0" indent="0" algn="ctr" eaLnBrk="1" hangingPunct="1">
              <a:spcBef>
                <a:spcPts val="2000"/>
              </a:spcBef>
              <a:spcAft>
                <a:spcPts val="2000"/>
              </a:spcAft>
              <a:buFont typeface="Arial" charset="0"/>
              <a:buNone/>
              <a:defRPr/>
            </a:pPr>
            <a:endParaRPr lang="en-US" sz="9600" cap="all" dirty="0" smtClean="0"/>
          </a:p>
        </p:txBody>
      </p:sp>
      <p:sp>
        <p:nvSpPr>
          <p:cNvPr id="6" name="Rectangle 5" descr=" "/>
          <p:cNvSpPr/>
          <p:nvPr/>
        </p:nvSpPr>
        <p:spPr>
          <a:xfrm>
            <a:off x="0" y="4225925"/>
            <a:ext cx="9144000" cy="917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7900"/>
          </a:xfrm>
          <a:solidFill>
            <a:srgbClr val="D2D2D2"/>
          </a:solidFill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References</a:t>
            </a:r>
            <a:endParaRPr lang="en-US" dirty="0">
              <a:ea typeface="+mj-ea"/>
            </a:endParaRPr>
          </a:p>
        </p:txBody>
      </p:sp>
      <p:pic>
        <p:nvPicPr>
          <p:cNvPr id="7173" name="Picture 6" descr="University of Waterlo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65"/>
          <a:stretch>
            <a:fillRect/>
          </a:stretch>
        </p:blipFill>
        <p:spPr bwMode="auto">
          <a:xfrm>
            <a:off x="0" y="4225925"/>
            <a:ext cx="91440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Footer Placeholder 3"/>
          <p:cNvSpPr txBox="1">
            <a:spLocks/>
          </p:cNvSpPr>
          <p:nvPr/>
        </p:nvSpPr>
        <p:spPr bwMode="auto">
          <a:xfrm>
            <a:off x="592138" y="4545013"/>
            <a:ext cx="5497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Text goes here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00800" y="4778375"/>
            <a:ext cx="2743200" cy="365125"/>
          </a:xfrm>
        </p:spPr>
        <p:txBody>
          <a:bodyPr/>
          <a:lstStyle/>
          <a:p>
            <a:fld id="{10EFD73B-E83A-4029-9740-0BEB55E99AB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6876 L 0.025 -13.52777 " pathEditMode="fixed" rAng="0" ptsTypes="AA">
                                      <p:cBhvr>
                                        <p:cTn id="6" dur="18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67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8598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[1]	F. Felix, “Oil output to hit 500,000 barrels daily.” 2014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	</a:t>
            </a:r>
            <a:r>
              <a:rPr lang="en-US" sz="2000" dirty="0" err="1"/>
              <a:t>Motertrend</a:t>
            </a:r>
            <a:r>
              <a:rPr lang="en-US" sz="2000" dirty="0"/>
              <a:t>, “2013-tesla-model-s-front-1.” 2014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[3]	</a:t>
            </a:r>
            <a:r>
              <a:rPr lang="en-US" sz="2000" dirty="0" err="1"/>
              <a:t>Electrovelocity</a:t>
            </a:r>
            <a:r>
              <a:rPr lang="en-US" sz="2000" dirty="0"/>
              <a:t>, “2011-chevy-volt-front.” 2010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[4]	</a:t>
            </a:r>
            <a:r>
              <a:rPr lang="en-US" sz="2000" dirty="0" err="1"/>
              <a:t>Newcars</a:t>
            </a:r>
            <a:r>
              <a:rPr lang="en-US" sz="2000" dirty="0"/>
              <a:t>, “2012-Nissan-LEAF-Coupe-Hatchback-SV-4dr-Hatchback-Photo-9.”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[5]</a:t>
            </a:r>
            <a:r>
              <a:rPr lang="en-US" sz="2000" dirty="0"/>
              <a:t>	D. </a:t>
            </a:r>
            <a:r>
              <a:rPr lang="en-US" sz="2000" dirty="0" err="1"/>
              <a:t>Parashar</a:t>
            </a:r>
            <a:r>
              <a:rPr lang="en-US" sz="2000" dirty="0"/>
              <a:t>, “regenerativebrakingsystem-copy-140322013044-phpapp02,” 2014, pp. 1–34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6</a:t>
            </a:r>
            <a:r>
              <a:rPr lang="en-US" sz="2000" dirty="0" smtClean="0"/>
              <a:t>]</a:t>
            </a:r>
            <a:r>
              <a:rPr lang="en-US" sz="2000" dirty="0"/>
              <a:t>	R. </a:t>
            </a:r>
            <a:r>
              <a:rPr lang="en-US" sz="2000" dirty="0" err="1"/>
              <a:t>Dervisgolu</a:t>
            </a:r>
            <a:r>
              <a:rPr lang="en-US" sz="2000" dirty="0"/>
              <a:t>, “</a:t>
            </a:r>
            <a:r>
              <a:rPr lang="en-US" sz="2000" dirty="0" err="1"/>
              <a:t>Solid_oxide_fuel_cell_protonic</a:t>
            </a:r>
            <a:r>
              <a:rPr lang="en-US" sz="2000" dirty="0"/>
              <a:t>.” 2012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[8]	T. </a:t>
            </a:r>
            <a:r>
              <a:rPr lang="en-US" sz="2000" dirty="0" err="1" smtClean="0"/>
              <a:t>Dangkhoa</a:t>
            </a:r>
            <a:r>
              <a:rPr lang="en-US" sz="2000" dirty="0" smtClean="0"/>
              <a:t>, “Solar cell,” </a:t>
            </a:r>
            <a:r>
              <a:rPr lang="en-US" sz="2000" i="1" dirty="0" smtClean="0"/>
              <a:t>Solar Energy</a:t>
            </a:r>
            <a:r>
              <a:rPr lang="en-US" sz="2000" dirty="0" smtClean="0"/>
              <a:t>. pp. 1–26, 2005.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[9]</a:t>
            </a:r>
            <a:r>
              <a:rPr lang="en-US" sz="2000" dirty="0"/>
              <a:t>	“1921rpsaxq1zpjpg.”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[10]</a:t>
            </a:r>
            <a:r>
              <a:rPr lang="en-US" sz="2000" dirty="0"/>
              <a:t> </a:t>
            </a:r>
            <a:r>
              <a:rPr lang="en-US" sz="2000" dirty="0" smtClean="0"/>
              <a:t>Bosch </a:t>
            </a:r>
            <a:r>
              <a:rPr lang="en-US" sz="2000" dirty="0"/>
              <a:t>Mobility Solutions, “EN Bosch Regenerative Braking.” 2014.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smtClean="0"/>
              <a:t>11] F</a:t>
            </a:r>
            <a:r>
              <a:rPr lang="en-US" sz="2000" dirty="0"/>
              <a:t>. Armani, S. Armani, A. Armani, and R. Hill, “(19) United </a:t>
            </a:r>
            <a:r>
              <a:rPr lang="en-US" sz="2000" dirty="0" smtClean="0"/>
              <a:t>States </a:t>
            </a:r>
            <a:r>
              <a:rPr lang="en-US" sz="2000" dirty="0"/>
              <a:t>(12),” vol. 1, no. 19, p. 17, 2011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[12</a:t>
            </a:r>
            <a:r>
              <a:rPr lang="en-US" sz="2000" dirty="0" smtClean="0"/>
              <a:t>] “</a:t>
            </a:r>
            <a:r>
              <a:rPr lang="en-US" sz="2000" dirty="0"/>
              <a:t>mitsubishi-imiev-black-6.” 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 descr=" "/>
          <p:cNvSpPr/>
          <p:nvPr/>
        </p:nvSpPr>
        <p:spPr>
          <a:xfrm>
            <a:off x="0" y="4225925"/>
            <a:ext cx="9144000" cy="917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7900"/>
          </a:xfrm>
          <a:solidFill>
            <a:srgbClr val="D2D2D2"/>
          </a:solidFill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V</a:t>
            </a:r>
            <a:r>
              <a:rPr lang="en-US" dirty="0" smtClean="0">
                <a:ea typeface="+mj-ea"/>
              </a:rPr>
              <a:t>isual </a:t>
            </a:r>
            <a:r>
              <a:rPr lang="en-US" dirty="0">
                <a:ea typeface="+mj-ea"/>
              </a:rPr>
              <a:t>A</a:t>
            </a:r>
            <a:r>
              <a:rPr lang="en-US" dirty="0" smtClean="0">
                <a:ea typeface="+mj-ea"/>
              </a:rPr>
              <a:t>ids</a:t>
            </a:r>
            <a:endParaRPr lang="en-US" dirty="0">
              <a:ea typeface="+mj-ea"/>
            </a:endParaRPr>
          </a:p>
        </p:txBody>
      </p:sp>
      <p:pic>
        <p:nvPicPr>
          <p:cNvPr id="7173" name="Picture 6" descr="University of Waterlo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65"/>
          <a:stretch>
            <a:fillRect/>
          </a:stretch>
        </p:blipFill>
        <p:spPr bwMode="auto">
          <a:xfrm>
            <a:off x="0" y="4225925"/>
            <a:ext cx="91440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Footer Placeholder 3"/>
          <p:cNvSpPr txBox="1">
            <a:spLocks/>
          </p:cNvSpPr>
          <p:nvPr/>
        </p:nvSpPr>
        <p:spPr bwMode="auto">
          <a:xfrm>
            <a:off x="592138" y="4545013"/>
            <a:ext cx="5497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Text goes here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00800" y="4778375"/>
            <a:ext cx="2743200" cy="365125"/>
          </a:xfrm>
        </p:spPr>
        <p:txBody>
          <a:bodyPr/>
          <a:lstStyle/>
          <a:p>
            <a:fld id="{078E9FCA-4FB4-4B7B-9389-E97C6EC112F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6876 L 0.025 -13.52777 " pathEditMode="fixed" rAng="0" ptsTypes="AA">
                                      <p:cBhvr>
                                        <p:cTn id="6" dur="2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67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40" y="215504"/>
            <a:ext cx="8722760" cy="857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Car Manufacturers Control Fuel Economy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Aerodynamics </a:t>
            </a:r>
          </a:p>
          <a:p>
            <a:r>
              <a:rPr lang="en-US" dirty="0" smtClean="0"/>
              <a:t>Weight reduction </a:t>
            </a:r>
          </a:p>
          <a:p>
            <a:pPr lvl="1"/>
            <a:r>
              <a:rPr lang="en-US" dirty="0" smtClean="0"/>
              <a:t>Same performance and safety for less weight  </a:t>
            </a:r>
          </a:p>
          <a:p>
            <a:r>
              <a:rPr lang="en-US" dirty="0" smtClean="0"/>
              <a:t>Managing their respective powertrain system </a:t>
            </a:r>
          </a:p>
          <a:p>
            <a:pPr lvl="1"/>
            <a:r>
              <a:rPr lang="en-US" dirty="0" smtClean="0"/>
              <a:t>Monitoring energy consumed/generated</a:t>
            </a:r>
          </a:p>
          <a:p>
            <a:pPr lvl="1"/>
            <a:r>
              <a:rPr lang="en-US" dirty="0" smtClean="0"/>
              <a:t>Looking for alternative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GM’s Alternative Powertrain Vehicles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84546"/>
            <a:ext cx="9143999" cy="3336917"/>
            <a:chOff x="0" y="784546"/>
            <a:chExt cx="9143999" cy="3336917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784546"/>
              <a:ext cx="9143999" cy="3336917"/>
              <a:chOff x="552143" y="784546"/>
              <a:chExt cx="8039714" cy="296665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45592" y="885985"/>
                <a:ext cx="3238500" cy="229552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358" b="89883" l="0" r="100000">
                            <a14:foregroundMark x1="71094" y1="62903" x2="71094" y2="62903"/>
                            <a14:foregroundMark x1="33008" y1="52053" x2="33008" y2="52053"/>
                            <a14:foregroundMark x1="34180" y1="26540" x2="34180" y2="26540"/>
                            <a14:foregroundMark x1="31836" y1="28739" x2="31836" y2="28739"/>
                            <a14:foregroundMark x1="32910" y1="27713" x2="32910" y2="27713"/>
                            <a14:foregroundMark x1="30957" y1="29765" x2="30957" y2="29765"/>
                            <a14:foregroundMark x1="35059" y1="25660" x2="35059" y2="25660"/>
                            <a14:foregroundMark x1="40430" y1="21114" x2="40430" y2="21114"/>
                            <a14:foregroundMark x1="75195" y1="61730" x2="75195" y2="61730"/>
                            <a14:foregroundMark x1="72363" y1="18328" x2="72363" y2="18328"/>
                            <a14:foregroundMark x1="70020" y1="18035" x2="70020" y2="18035"/>
                            <a14:foregroundMark x1="65918" y1="17009" x2="65918" y2="17009"/>
                            <a14:foregroundMark x1="66602" y1="15249" x2="66602" y2="15249"/>
                            <a14:foregroundMark x1="66602" y1="13783" x2="66602" y2="13783"/>
                            <a14:foregroundMark x1="66992" y1="12317" x2="66992" y2="12317"/>
                            <a14:foregroundMark x1="67090" y1="11584" x2="67090" y2="11584"/>
                            <a14:foregroundMark x1="67383" y1="9971" x2="67383" y2="9971"/>
                            <a14:foregroundMark x1="67383" y1="9091" x2="67383" y2="9091"/>
                            <a14:foregroundMark x1="67188" y1="10704" x2="67188" y2="10704"/>
                            <a14:foregroundMark x1="66699" y1="13196" x2="66699" y2="13196"/>
                            <a14:foregroundMark x1="37695" y1="23314" x2="37695" y2="23314"/>
                            <a14:foregroundMark x1="38574" y1="22581" x2="38574" y2="22581"/>
                            <a14:foregroundMark x1="39551" y1="21701" x2="39551" y2="21701"/>
                            <a14:foregroundMark x1="36816" y1="24047" x2="36816" y2="24047"/>
                            <a14:foregroundMark x1="33496" y1="27713" x2="33496" y2="27713"/>
                            <a14:foregroundMark x1="90137" y1="57918" x2="90137" y2="57918"/>
                            <a14:foregroundMark x1="66699" y1="64809" x2="66699" y2="64809"/>
                            <a14:foregroundMark x1="11621" y1="63783" x2="11621" y2="63783"/>
                            <a14:foregroundMark x1="11328" y1="61584" x2="11328" y2="615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143" y="784546"/>
                <a:ext cx="3736481" cy="2488555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52143" y="3176587"/>
                <a:ext cx="8039714" cy="574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Chevrolet Volt (2010) and Bolt (Concept shown in </a:t>
                </a:r>
                <a:r>
                  <a:rPr lang="en-US" b="1" dirty="0"/>
                  <a:t>2015 North American International Auto Show</a:t>
                </a:r>
                <a:r>
                  <a:rPr lang="en-US" b="1" dirty="0" smtClean="0"/>
                  <a:t>)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554141" y="2677606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[3]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99789" y="2777344"/>
              <a:ext cx="47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[3]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90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18"/>
            <a:ext cx="8229600" cy="857250"/>
          </a:xfrm>
        </p:spPr>
        <p:txBody>
          <a:bodyPr/>
          <a:lstStyle/>
          <a:p>
            <a:r>
              <a:rPr lang="en-US" dirty="0" smtClean="0"/>
              <a:t>The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091"/>
            <a:ext cx="8229600" cy="1955783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Plug-in Hybrid Vehicles (PHEV); Hybrid Vehicles (HV); Electrical Vehicles (EV)</a:t>
            </a:r>
          </a:p>
          <a:p>
            <a:pPr lvl="1"/>
            <a:r>
              <a:rPr lang="en-US" sz="2200" dirty="0" smtClean="0"/>
              <a:t>Run </a:t>
            </a:r>
            <a:r>
              <a:rPr lang="en-US" sz="2200" dirty="0"/>
              <a:t>out of electrical energy in short ranges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PHEV (30-80 km); EV (max </a:t>
            </a:r>
            <a:r>
              <a:rPr lang="en-US" sz="2800" b="1" baseline="-6000" dirty="0" smtClean="0"/>
              <a:t>~</a:t>
            </a:r>
            <a:r>
              <a:rPr lang="en-US" sz="2200" dirty="0" smtClean="0"/>
              <a:t>300 </a:t>
            </a:r>
            <a:r>
              <a:rPr lang="en-US" sz="2200" dirty="0"/>
              <a:t>km) </a:t>
            </a:r>
          </a:p>
          <a:p>
            <a:pPr lvl="1"/>
            <a:r>
              <a:rPr lang="en-US" sz="2200" dirty="0"/>
              <a:t>Higher charging times </a:t>
            </a:r>
            <a:endParaRPr lang="en-US" sz="2200" dirty="0" smtClean="0"/>
          </a:p>
          <a:p>
            <a:r>
              <a:rPr lang="en-US" sz="2600" b="1" dirty="0" smtClean="0"/>
              <a:t>PHEV, HV, and EV cars need to have better driving ranges</a:t>
            </a:r>
            <a:endParaRPr lang="en-US" sz="2600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00988" y="619792"/>
            <a:ext cx="5210749" cy="1720038"/>
            <a:chOff x="1751162" y="619792"/>
            <a:chExt cx="5210749" cy="172003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98560" y="650188"/>
              <a:ext cx="2263351" cy="158661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358" b="89883" l="0" r="100000">
                          <a14:foregroundMark x1="71094" y1="62903" x2="71094" y2="62903"/>
                          <a14:foregroundMark x1="33008" y1="52053" x2="33008" y2="52053"/>
                          <a14:foregroundMark x1="34180" y1="26540" x2="34180" y2="26540"/>
                          <a14:foregroundMark x1="31836" y1="28739" x2="31836" y2="28739"/>
                          <a14:foregroundMark x1="32910" y1="27713" x2="32910" y2="27713"/>
                          <a14:foregroundMark x1="30957" y1="29765" x2="30957" y2="29765"/>
                          <a14:foregroundMark x1="35059" y1="25660" x2="35059" y2="25660"/>
                          <a14:foregroundMark x1="40430" y1="21114" x2="40430" y2="21114"/>
                          <a14:foregroundMark x1="75195" y1="61730" x2="75195" y2="61730"/>
                          <a14:foregroundMark x1="72363" y1="18328" x2="72363" y2="18328"/>
                          <a14:foregroundMark x1="70020" y1="18035" x2="70020" y2="18035"/>
                          <a14:foregroundMark x1="65918" y1="17009" x2="65918" y2="17009"/>
                          <a14:foregroundMark x1="66602" y1="15249" x2="66602" y2="15249"/>
                          <a14:foregroundMark x1="66602" y1="13783" x2="66602" y2="13783"/>
                          <a14:foregroundMark x1="66992" y1="12317" x2="66992" y2="12317"/>
                          <a14:foregroundMark x1="67090" y1="11584" x2="67090" y2="11584"/>
                          <a14:foregroundMark x1="67383" y1="9971" x2="67383" y2="9971"/>
                          <a14:foregroundMark x1="67383" y1="9091" x2="67383" y2="9091"/>
                          <a14:foregroundMark x1="67188" y1="10704" x2="67188" y2="10704"/>
                          <a14:foregroundMark x1="66699" y1="13196" x2="66699" y2="13196"/>
                          <a14:foregroundMark x1="37695" y1="23314" x2="37695" y2="23314"/>
                          <a14:foregroundMark x1="38574" y1="22581" x2="38574" y2="22581"/>
                          <a14:foregroundMark x1="39551" y1="21701" x2="39551" y2="21701"/>
                          <a14:foregroundMark x1="36816" y1="24047" x2="36816" y2="24047"/>
                          <a14:foregroundMark x1="33496" y1="27713" x2="33496" y2="27713"/>
                          <a14:foregroundMark x1="90137" y1="57918" x2="90137" y2="57918"/>
                          <a14:foregroundMark x1="66699" y1="64809" x2="66699" y2="64809"/>
                          <a14:foregroundMark x1="11621" y1="63783" x2="11621" y2="63783"/>
                          <a14:foregroundMark x1="11328" y1="61584" x2="11328" y2="615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162" y="619792"/>
              <a:ext cx="2611385" cy="172003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4377375" y="1735107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504"/>
            <a:ext cx="8229600" cy="610973"/>
          </a:xfrm>
        </p:spPr>
        <p:txBody>
          <a:bodyPr>
            <a:normAutofit/>
          </a:bodyPr>
          <a:lstStyle/>
          <a:p>
            <a:r>
              <a:rPr lang="en-US" dirty="0" smtClean="0"/>
              <a:t>Goal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1090339"/>
            <a:ext cx="8053754" cy="2707938"/>
          </a:xfrm>
        </p:spPr>
        <p:txBody>
          <a:bodyPr>
            <a:noAutofit/>
          </a:bodyPr>
          <a:lstStyle/>
          <a:p>
            <a:r>
              <a:rPr lang="en-US" sz="2200" b="1" dirty="0"/>
              <a:t>New mechanical and/or electrical </a:t>
            </a:r>
            <a:r>
              <a:rPr lang="en-US" sz="2200" b="1" dirty="0" smtClean="0"/>
              <a:t>framework needed to improve the driving range for PHEV, HV, and EV cars</a:t>
            </a:r>
            <a:endParaRPr lang="en-US" sz="2200" b="1" dirty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needs to be self </a:t>
            </a:r>
            <a:r>
              <a:rPr lang="en-US" dirty="0" smtClean="0"/>
              <a:t>generating (Incorporate sustainable energy)</a:t>
            </a:r>
          </a:p>
          <a:p>
            <a:pPr lvl="1"/>
            <a:r>
              <a:rPr lang="en-US" dirty="0" smtClean="0"/>
              <a:t>Charge </a:t>
            </a:r>
            <a:r>
              <a:rPr lang="en-US" dirty="0"/>
              <a:t>battery modules when vehicle in motion and/or stationary</a:t>
            </a:r>
          </a:p>
          <a:p>
            <a:pPr lvl="2"/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Introduction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2B83-D6A7-4269-B443-890A5A30C08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University of Waterloo">
      <a:dk1>
        <a:sysClr val="windowText" lastClr="000000"/>
      </a:dk1>
      <a:lt1>
        <a:sysClr val="window" lastClr="FFFFFF"/>
      </a:lt1>
      <a:dk2>
        <a:srgbClr val="757575"/>
      </a:dk2>
      <a:lt2>
        <a:srgbClr val="EEEEEE"/>
      </a:lt2>
      <a:accent1>
        <a:srgbClr val="757575"/>
      </a:accent1>
      <a:accent2>
        <a:srgbClr val="EEEEEE"/>
      </a:accent2>
      <a:accent3>
        <a:srgbClr val="FFD74E"/>
      </a:accent3>
      <a:accent4>
        <a:srgbClr val="C11F42"/>
      </a:accent4>
      <a:accent5>
        <a:srgbClr val="FFFFFF"/>
      </a:accent5>
      <a:accent6>
        <a:srgbClr val="FFFFFF"/>
      </a:accent6>
      <a:hlink>
        <a:srgbClr val="C11F42"/>
      </a:hlink>
      <a:folHlink>
        <a:srgbClr val="75757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waterloo-temporary-template-wide_0</Template>
  <TotalTime>11790</TotalTime>
  <Words>1499</Words>
  <Application>Microsoft Office PowerPoint</Application>
  <PresentationFormat>On-screen Show (16:9)</PresentationFormat>
  <Paragraphs>504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Cambria Math</vt:lpstr>
      <vt:lpstr>ＭＳ Ｐゴシック</vt:lpstr>
      <vt:lpstr>Times New Roman</vt:lpstr>
      <vt:lpstr>Wingdings</vt:lpstr>
      <vt:lpstr>Default Theme</vt:lpstr>
      <vt:lpstr>Evaluation of a Wind Energy Harvesting Concept for Plug In Hybrid and Electric Vehicles</vt:lpstr>
      <vt:lpstr>Acknowledgements</vt:lpstr>
      <vt:lpstr>Contents</vt:lpstr>
      <vt:lpstr>Introduction</vt:lpstr>
      <vt:lpstr>PowerPoint Presentation</vt:lpstr>
      <vt:lpstr>How Car Manufacturers Control Fuel Economy</vt:lpstr>
      <vt:lpstr>GM’s Alternative Powertrain Vehicles </vt:lpstr>
      <vt:lpstr>The Problem!</vt:lpstr>
      <vt:lpstr>Goal Statement</vt:lpstr>
      <vt:lpstr>Constraints </vt:lpstr>
      <vt:lpstr>Criteria</vt:lpstr>
      <vt:lpstr>Possible Extraction Methods to Harvest Electrical Energy</vt:lpstr>
      <vt:lpstr>Hydrogen  Fuel Cell</vt:lpstr>
      <vt:lpstr>Solar “voltaic” Cells (SVC)</vt:lpstr>
      <vt:lpstr>KERS</vt:lpstr>
      <vt:lpstr>Wind Energy</vt:lpstr>
      <vt:lpstr>PowerPoint Presentation</vt:lpstr>
      <vt:lpstr>Feasibility Study</vt:lpstr>
      <vt:lpstr>Literature Review </vt:lpstr>
      <vt:lpstr>Vertical vs Horizontal Axis Wind Turbine</vt:lpstr>
      <vt:lpstr>Lift vs Drag Driven turbine </vt:lpstr>
      <vt:lpstr>Efficiency of Different Type of Turbines</vt:lpstr>
      <vt:lpstr>General Theory &amp; Key Concepts</vt:lpstr>
      <vt:lpstr>General Theory &amp; Key Concept</vt:lpstr>
      <vt:lpstr>General Theory &amp; Key Concepts</vt:lpstr>
      <vt:lpstr>General Theory &amp; Key Concepts</vt:lpstr>
      <vt:lpstr>Blade Element Momentum (BEM) Theory Assumptions </vt:lpstr>
      <vt:lpstr>BEM Theory Assumptions </vt:lpstr>
      <vt:lpstr>BEM Theory</vt:lpstr>
      <vt:lpstr>BEM – 2D Element</vt:lpstr>
      <vt:lpstr>BEM – 2D Element</vt:lpstr>
      <vt:lpstr>BEM – 2D Forces</vt:lpstr>
      <vt:lpstr>BEM a &amp; a’ Iteration </vt:lpstr>
      <vt:lpstr>Computational Fluid Dynamics (CFD) - ANSYS</vt:lpstr>
      <vt:lpstr>Gertz Experimental Model</vt:lpstr>
      <vt:lpstr>NREL S83X series</vt:lpstr>
      <vt:lpstr>Gertz Experimental Model</vt:lpstr>
      <vt:lpstr>CFD Fluent Theory Model Assumption</vt:lpstr>
      <vt:lpstr>CFD Fluent Theory Model Generation </vt:lpstr>
      <vt:lpstr>Fluent Geometry </vt:lpstr>
      <vt:lpstr>Fluent Mesh</vt:lpstr>
      <vt:lpstr>Boundary condition </vt:lpstr>
      <vt:lpstr>Boundary Condition </vt:lpstr>
      <vt:lpstr>Turbulence Model</vt:lpstr>
      <vt:lpstr>Solution </vt:lpstr>
      <vt:lpstr>Solution</vt:lpstr>
      <vt:lpstr>PowerPoint Presentation</vt:lpstr>
      <vt:lpstr>Conclusion </vt:lpstr>
      <vt:lpstr>Conclusion </vt:lpstr>
      <vt:lpstr>Future Plans</vt:lpstr>
      <vt:lpstr>Future Plans</vt:lpstr>
      <vt:lpstr>Questions?</vt:lpstr>
      <vt:lpstr>References</vt:lpstr>
      <vt:lpstr>Visual Aids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Alternatve fuels</dc:title>
  <dc:creator>Maharshi Patel</dc:creator>
  <cp:lastModifiedBy>Maharshi Patel</cp:lastModifiedBy>
  <cp:revision>420</cp:revision>
  <dcterms:created xsi:type="dcterms:W3CDTF">2015-05-11T16:13:15Z</dcterms:created>
  <dcterms:modified xsi:type="dcterms:W3CDTF">2015-08-28T15:30:15Z</dcterms:modified>
</cp:coreProperties>
</file>