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6B7D6-0F6F-4396-8DE4-F1787DE380FA}">
  <a:tblStyle styleId="{B166B7D6-0F6F-4396-8DE4-F1787DE380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  <a:fill>
          <a:solidFill>
            <a:srgbClr val="D5D5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5D5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5/11/2015</a:t>
            </a:r>
            <a:endParaRPr/>
          </a:p>
        </p:txBody>
      </p:sp>
      <p:sp>
        <p:nvSpPr>
          <p:cNvPr id="45" name="Google Shape;45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836462" y="1024631"/>
            <a:ext cx="7402894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155197" y="2224501"/>
            <a:ext cx="6847004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349054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 descr="Image result for tuhh logo"/>
          <p:cNvPicPr preferRelativeResize="0"/>
          <p:nvPr/>
        </p:nvPicPr>
        <p:blipFill rotWithShape="1">
          <a:blip r:embed="rId2">
            <a:alphaModFix/>
          </a:blip>
          <a:srcRect l="10186" r="8046"/>
          <a:stretch/>
        </p:blipFill>
        <p:spPr>
          <a:xfrm>
            <a:off x="4824919" y="4531535"/>
            <a:ext cx="1987585" cy="49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8229600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algn="l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Char char="»"/>
              <a:def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 descr="Image result for tuhh logo"/>
          <p:cNvPicPr preferRelativeResize="0"/>
          <p:nvPr/>
        </p:nvPicPr>
        <p:blipFill rotWithShape="1">
          <a:blip r:embed="rId2">
            <a:alphaModFix/>
          </a:blip>
          <a:srcRect l="10186" r="8046"/>
          <a:stretch/>
        </p:blipFill>
        <p:spPr>
          <a:xfrm>
            <a:off x="4824919" y="4531535"/>
            <a:ext cx="1987585" cy="49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289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289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405474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4" descr="Image result for tuhh logo"/>
          <p:cNvPicPr preferRelativeResize="0"/>
          <p:nvPr/>
        </p:nvPicPr>
        <p:blipFill rotWithShape="1">
          <a:blip r:embed="rId2">
            <a:alphaModFix/>
          </a:blip>
          <a:srcRect l="10186" r="8046"/>
          <a:stretch/>
        </p:blipFill>
        <p:spPr>
          <a:xfrm>
            <a:off x="4824919" y="4531535"/>
            <a:ext cx="1987585" cy="49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00" cy="425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 descr=" "/>
          <p:cNvSpPr txBox="1">
            <a:spLocks noGrp="1"/>
          </p:cNvSpPr>
          <p:nvPr>
            <p:ph type="body" idx="1"/>
          </p:nvPr>
        </p:nvSpPr>
        <p:spPr>
          <a:xfrm>
            <a:off x="1" y="-23096"/>
            <a:ext cx="9144000" cy="424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3938013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 descr="Image result for tuhh logo"/>
          <p:cNvPicPr preferRelativeResize="0"/>
          <p:nvPr/>
        </p:nvPicPr>
        <p:blipFill rotWithShape="1">
          <a:blip r:embed="rId2">
            <a:alphaModFix/>
          </a:blip>
          <a:srcRect l="10186" r="8046"/>
          <a:stretch/>
        </p:blipFill>
        <p:spPr>
          <a:xfrm>
            <a:off x="4824919" y="4531535"/>
            <a:ext cx="1987585" cy="493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University of Waterlo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0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074738"/>
            <a:ext cx="8229600" cy="305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528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3792098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1" descr="Image result for tuhh logo"/>
          <p:cNvPicPr preferRelativeResize="0"/>
          <p:nvPr/>
        </p:nvPicPr>
        <p:blipFill rotWithShape="1">
          <a:blip r:embed="rId7">
            <a:alphaModFix/>
          </a:blip>
          <a:srcRect l="10186" r="8046"/>
          <a:stretch/>
        </p:blipFill>
        <p:spPr>
          <a:xfrm>
            <a:off x="4824919" y="4531535"/>
            <a:ext cx="1987585" cy="4936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0" y="79594"/>
            <a:ext cx="91440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and Beam Identification of 2D Bionic Shape </a:t>
            </a:r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899887"/>
            <a:ext cx="9144000" cy="330925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>
            <a:spLocks noGrp="1"/>
          </p:cNvSpPr>
          <p:nvPr>
            <p:ph type="body" idx="4294967295"/>
          </p:nvPr>
        </p:nvSpPr>
        <p:spPr>
          <a:xfrm>
            <a:off x="1" y="1479479"/>
            <a:ext cx="8985738" cy="2549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Maharshi Patel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Department of Mechanical and Mechatronics Engineering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University of Hamburg (TUHH)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Hamburg, Germany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Friday, August 14, 2017</a:t>
            </a: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Hamburg, Germany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idenfifyBeams → direction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2567881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Calculates the derivative of each mesh point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6690" y="886340"/>
            <a:ext cx="4887310" cy="5823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7"/>
          <p:cNvGrpSpPr/>
          <p:nvPr/>
        </p:nvGrpSpPr>
        <p:grpSpPr>
          <a:xfrm>
            <a:off x="2773621" y="1809310"/>
            <a:ext cx="2337903" cy="2409603"/>
            <a:chOff x="5765573" y="2288390"/>
            <a:chExt cx="1517650" cy="1846166"/>
          </a:xfrm>
        </p:grpSpPr>
        <p:pic>
          <p:nvPicPr>
            <p:cNvPr id="147" name="Google Shape;147;p17"/>
            <p:cNvPicPr preferRelativeResize="0"/>
            <p:nvPr/>
          </p:nvPicPr>
          <p:blipFill rotWithShape="1">
            <a:blip r:embed="rId4">
              <a:alphaModFix/>
            </a:blip>
            <a:srcRect l="13381" t="29789" r="9624" b="10030"/>
            <a:stretch/>
          </p:blipFill>
          <p:spPr>
            <a:xfrm>
              <a:off x="5765573" y="2288390"/>
              <a:ext cx="1517650" cy="184616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" name="Google Shape;148;p17"/>
            <p:cNvCxnSpPr/>
            <p:nvPr/>
          </p:nvCxnSpPr>
          <p:spPr>
            <a:xfrm flipH="1">
              <a:off x="6628806" y="2605088"/>
              <a:ext cx="542900" cy="809625"/>
            </a:xfrm>
            <a:prstGeom prst="straightConnector1">
              <a:avLst/>
            </a:prstGeom>
            <a:noFill/>
            <a:ln w="28575" cap="flat" cmpd="sng">
              <a:solidFill>
                <a:srgbClr val="B80C8B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49" name="Google Shape;149;p17"/>
            <p:cNvCxnSpPr/>
            <p:nvPr/>
          </p:nvCxnSpPr>
          <p:spPr>
            <a:xfrm flipH="1">
              <a:off x="5981498" y="2288390"/>
              <a:ext cx="542900" cy="809625"/>
            </a:xfrm>
            <a:prstGeom prst="straightConnector1">
              <a:avLst/>
            </a:prstGeom>
            <a:noFill/>
            <a:ln w="28575" cap="flat" cmpd="sng">
              <a:solidFill>
                <a:srgbClr val="B80C8B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150" name="Google Shape;150;p17"/>
            <p:cNvCxnSpPr/>
            <p:nvPr/>
          </p:nvCxnSpPr>
          <p:spPr>
            <a:xfrm>
              <a:off x="5825531" y="3476625"/>
              <a:ext cx="0" cy="527051"/>
            </a:xfrm>
            <a:prstGeom prst="straightConnector1">
              <a:avLst/>
            </a:prstGeom>
            <a:noFill/>
            <a:ln w="28575" cap="flat" cmpd="sng">
              <a:solidFill>
                <a:srgbClr val="B80C8B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</p:grpSp>
      <p:pic>
        <p:nvPicPr>
          <p:cNvPr id="151" name="Google Shape;15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62984" y="1809310"/>
            <a:ext cx="3781016" cy="24792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7"/>
          <p:cNvCxnSpPr>
            <a:stCxn id="145" idx="2"/>
          </p:cNvCxnSpPr>
          <p:nvPr/>
        </p:nvCxnSpPr>
        <p:spPr>
          <a:xfrm>
            <a:off x="6700345" y="1468736"/>
            <a:ext cx="0" cy="378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3" name="Google Shape;153;p17"/>
          <p:cNvCxnSpPr/>
          <p:nvPr/>
        </p:nvCxnSpPr>
        <p:spPr>
          <a:xfrm rot="10800000">
            <a:off x="4907280" y="2953217"/>
            <a:ext cx="586741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457200" y="851339"/>
            <a:ext cx="4250988" cy="328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Determining the close points to compare the derivatives</a:t>
            </a:r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l="760" r="31203"/>
          <a:stretch/>
        </p:blipFill>
        <p:spPr>
          <a:xfrm>
            <a:off x="5381297" y="374951"/>
            <a:ext cx="3762703" cy="385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4250988" cy="305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Storing of lines</a:t>
            </a:r>
            <a:endParaRPr/>
          </a:p>
          <a:p>
            <a:pPr marL="742950" lvl="1" indent="-1968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l="3577"/>
          <a:stretch/>
        </p:blipFill>
        <p:spPr>
          <a:xfrm>
            <a:off x="4805756" y="656295"/>
            <a:ext cx="4338244" cy="355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/>
              <a:t>Cont → Other function calls</a:t>
            </a:r>
            <a:br>
              <a:rPr lang="en-US" sz="2880"/>
            </a:br>
            <a:endParaRPr sz="2880"/>
          </a:p>
        </p:txBody>
      </p:sp>
      <p:sp>
        <p:nvSpPr>
          <p:cNvPr id="177" name="Google Shape;177;p20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003" y="1354720"/>
            <a:ext cx="7501994" cy="159133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1133423" y="2701159"/>
            <a:ext cx="131497" cy="15634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identifyBeams →filterdata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4250988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Deleting and rearranging StoreCell for later use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4606" y="800100"/>
            <a:ext cx="3509968" cy="349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4250988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Rearranging and removing the duplicate lines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7724" y="505093"/>
            <a:ext cx="3836276" cy="383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5193" y="798064"/>
            <a:ext cx="5513613" cy="333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</a:t>
            </a: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8229600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Other function calls</a:t>
            </a:r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003" y="1952787"/>
            <a:ext cx="7501994" cy="15913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1132554" y="2942898"/>
            <a:ext cx="131497" cy="15634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BeamFittingDer</a:t>
            </a:r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4250988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Getting the derivative for all the lines in the bionic shape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2254" y="927100"/>
            <a:ext cx="4720170" cy="331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614570" y="1188289"/>
            <a:ext cx="4312847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89" t="-1098" r="-282" b="-164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234" name="Google Shape;234;p26"/>
          <p:cNvGrpSpPr/>
          <p:nvPr/>
        </p:nvGrpSpPr>
        <p:grpSpPr>
          <a:xfrm>
            <a:off x="5012988" y="644129"/>
            <a:ext cx="3810000" cy="3689242"/>
            <a:chOff x="5012988" y="644129"/>
            <a:chExt cx="3810000" cy="3689242"/>
          </a:xfrm>
        </p:grpSpPr>
        <p:grpSp>
          <p:nvGrpSpPr>
            <p:cNvPr id="235" name="Google Shape;235;p26"/>
            <p:cNvGrpSpPr/>
            <p:nvPr/>
          </p:nvGrpSpPr>
          <p:grpSpPr>
            <a:xfrm>
              <a:off x="5012988" y="644129"/>
              <a:ext cx="3810000" cy="3689242"/>
              <a:chOff x="2803188" y="445264"/>
              <a:chExt cx="3810000" cy="3689242"/>
            </a:xfrm>
          </p:grpSpPr>
          <p:pic>
            <p:nvPicPr>
              <p:cNvPr id="236" name="Google Shape;236;p26"/>
              <p:cNvPicPr preferRelativeResize="0"/>
              <p:nvPr/>
            </p:nvPicPr>
            <p:blipFill rotWithShape="1">
              <a:blip r:embed="rId4">
                <a:alphaModFix/>
              </a:blip>
              <a:srcRect l="14067" t="13384" r="31803"/>
              <a:stretch/>
            </p:blipFill>
            <p:spPr>
              <a:xfrm>
                <a:off x="2803188" y="445264"/>
                <a:ext cx="3810000" cy="368924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37" name="Google Shape;237;p26"/>
              <p:cNvCxnSpPr/>
              <p:nvPr/>
            </p:nvCxnSpPr>
            <p:spPr>
              <a:xfrm>
                <a:off x="4893469" y="1935956"/>
                <a:ext cx="0" cy="92154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238" name="Google Shape;238;p26"/>
              <p:cNvCxnSpPr/>
              <p:nvPr/>
            </p:nvCxnSpPr>
            <p:spPr>
              <a:xfrm rot="10800000">
                <a:off x="4374356" y="2857500"/>
                <a:ext cx="519113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  <p:cxnSp>
          <p:nvCxnSpPr>
            <p:cNvPr id="239" name="Google Shape;239;p26"/>
            <p:cNvCxnSpPr/>
            <p:nvPr/>
          </p:nvCxnSpPr>
          <p:spPr>
            <a:xfrm flipH="1">
              <a:off x="6400800" y="1422756"/>
              <a:ext cx="1066800" cy="1961794"/>
            </a:xfrm>
            <a:prstGeom prst="straightConnector1">
              <a:avLst/>
            </a:prstGeom>
            <a:noFill/>
            <a:ln w="38100" cap="flat" cmpd="sng">
              <a:solidFill>
                <a:srgbClr val="7030A0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sp>
          <p:nvSpPr>
            <p:cNvPr id="240" name="Google Shape;240;p26"/>
            <p:cNvSpPr/>
            <p:nvPr/>
          </p:nvSpPr>
          <p:spPr>
            <a:xfrm>
              <a:off x="6960394" y="2909886"/>
              <a:ext cx="142080" cy="14866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1" name="Google Shape;241;p26"/>
          <p:cNvCxnSpPr>
            <a:stCxn id="233" idx="2"/>
          </p:cNvCxnSpPr>
          <p:nvPr/>
        </p:nvCxnSpPr>
        <p:spPr>
          <a:xfrm rot="-5400000" flipH="1">
            <a:off x="4471243" y="42037"/>
            <a:ext cx="696000" cy="4096500"/>
          </a:xfrm>
          <a:prstGeom prst="bentConnector2">
            <a:avLst/>
          </a:prstGeom>
          <a:noFill/>
          <a:ln w="25400" cap="flat" cmpd="sng">
            <a:solidFill>
              <a:srgbClr val="A51AE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836462" y="1024631"/>
            <a:ext cx="7402894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1155197" y="2224501"/>
            <a:ext cx="6847004" cy="93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 b="1"/>
              <a:t>Prof. Benedikt Kriegesmann</a:t>
            </a:r>
            <a:endParaRPr sz="1750" b="1"/>
          </a:p>
          <a:p>
            <a:pPr marL="0" lvl="0" indent="0" algn="ctr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 b="1"/>
              <a:t>Julian Lüdeker (Phd. Candidate)</a:t>
            </a:r>
            <a:endParaRPr sz="1750" b="1"/>
          </a:p>
          <a:p>
            <a:pPr marL="0" lvl="0" indent="0" algn="ctr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750" b="1"/>
              <a:t>Olaf Ambrozkiewicz (Phd. Candidate)</a:t>
            </a: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349054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8229600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Other function calls</a:t>
            </a:r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003" y="1952787"/>
            <a:ext cx="7501994" cy="159133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/>
          <p:nvPr/>
        </p:nvSpPr>
        <p:spPr>
          <a:xfrm>
            <a:off x="1132554" y="3154353"/>
            <a:ext cx="131497" cy="156341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indentifyBeam →BeamMatch</a:t>
            </a:r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4250988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Matching each to its partner and creating a beam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Plotting a patch to show the area of the beam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260" name="Google Shape;260;p28"/>
          <p:cNvGrpSpPr/>
          <p:nvPr/>
        </p:nvGrpSpPr>
        <p:grpSpPr>
          <a:xfrm>
            <a:off x="4773374" y="697681"/>
            <a:ext cx="4370626" cy="3549015"/>
            <a:chOff x="4773374" y="697681"/>
            <a:chExt cx="4370626" cy="3549015"/>
          </a:xfrm>
        </p:grpSpPr>
        <p:pic>
          <p:nvPicPr>
            <p:cNvPr id="261" name="Google Shape;261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57900" y="697681"/>
              <a:ext cx="3086100" cy="3549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73374" y="2255486"/>
              <a:ext cx="1132126" cy="199121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3" name="Google Shape;263;p28"/>
            <p:cNvCxnSpPr/>
            <p:nvPr/>
          </p:nvCxnSpPr>
          <p:spPr>
            <a:xfrm flipH="1">
              <a:off x="5905500" y="3050381"/>
              <a:ext cx="559594" cy="307182"/>
            </a:xfrm>
            <a:prstGeom prst="bentConnector3">
              <a:avLst>
                <a:gd name="adj1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/>
              <a:t>indentifyBeam →BeamMatch → CenterPoints</a:t>
            </a:r>
            <a:endParaRPr sz="2880"/>
          </a:p>
        </p:txBody>
      </p:sp>
      <p:sp>
        <p:nvSpPr>
          <p:cNvPr id="269" name="Google Shape;269;p29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4175760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Finds the center points for all the lines to match the closest line</a:t>
            </a:r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3">
            <a:alphaModFix/>
          </a:blip>
          <a:srcRect r="728"/>
          <a:stretch/>
        </p:blipFill>
        <p:spPr>
          <a:xfrm>
            <a:off x="1295401" y="819150"/>
            <a:ext cx="6562561" cy="329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836462" y="1024631"/>
            <a:ext cx="7402894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Processing</a:t>
            </a: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1155197" y="2224501"/>
            <a:ext cx="6847004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349054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/>
              <a:t>Method 1 vs Method 2 – Points Detection</a:t>
            </a:r>
            <a:endParaRPr sz="2880"/>
          </a:p>
        </p:txBody>
      </p:sp>
      <p:sp>
        <p:nvSpPr>
          <p:cNvPr id="293" name="Google Shape;293;p32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Processing</a:t>
            </a:r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pSp>
        <p:nvGrpSpPr>
          <p:cNvPr id="295" name="Google Shape;295;p32"/>
          <p:cNvGrpSpPr/>
          <p:nvPr/>
        </p:nvGrpSpPr>
        <p:grpSpPr>
          <a:xfrm>
            <a:off x="4580926" y="1877288"/>
            <a:ext cx="4563074" cy="2335618"/>
            <a:chOff x="4580926" y="1877288"/>
            <a:chExt cx="4563074" cy="2335618"/>
          </a:xfrm>
        </p:grpSpPr>
        <p:pic>
          <p:nvPicPr>
            <p:cNvPr id="296" name="Google Shape;296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80926" y="1877288"/>
              <a:ext cx="4563074" cy="23356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32"/>
            <p:cNvSpPr/>
            <p:nvPr/>
          </p:nvSpPr>
          <p:spPr>
            <a:xfrm>
              <a:off x="6600524" y="1948339"/>
              <a:ext cx="651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NEW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32"/>
          <p:cNvGrpSpPr/>
          <p:nvPr/>
        </p:nvGrpSpPr>
        <p:grpSpPr>
          <a:xfrm>
            <a:off x="0" y="785812"/>
            <a:ext cx="4580926" cy="2407444"/>
            <a:chOff x="0" y="785812"/>
            <a:chExt cx="4580926" cy="2407444"/>
          </a:xfrm>
        </p:grpSpPr>
        <p:pic>
          <p:nvPicPr>
            <p:cNvPr id="299" name="Google Shape;299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785812"/>
              <a:ext cx="4580926" cy="2407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Google Shape;300;p32"/>
            <p:cNvSpPr/>
            <p:nvPr/>
          </p:nvSpPr>
          <p:spPr>
            <a:xfrm>
              <a:off x="2001762" y="2666955"/>
              <a:ext cx="577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OLD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32"/>
          <p:cNvSpPr/>
          <p:nvPr/>
        </p:nvSpPr>
        <p:spPr>
          <a:xfrm>
            <a:off x="457200" y="3516553"/>
            <a:ext cx="23591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Structure 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/>
              <a:t>Method 1 vs Method 2 – Points Detection</a:t>
            </a:r>
            <a:endParaRPr sz="2880"/>
          </a:p>
        </p:txBody>
      </p:sp>
      <p:sp>
        <p:nvSpPr>
          <p:cNvPr id="307" name="Google Shape;307;p33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Processing</a:t>
            </a:r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09" name="Google Shape;309;p33"/>
          <p:cNvSpPr/>
          <p:nvPr/>
        </p:nvSpPr>
        <p:spPr>
          <a:xfrm>
            <a:off x="457200" y="3516553"/>
            <a:ext cx="2306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 Structure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33"/>
          <p:cNvGrpSpPr/>
          <p:nvPr/>
        </p:nvGrpSpPr>
        <p:grpSpPr>
          <a:xfrm>
            <a:off x="4579144" y="1768953"/>
            <a:ext cx="4564856" cy="2429532"/>
            <a:chOff x="4579144" y="1768953"/>
            <a:chExt cx="4564856" cy="2429532"/>
          </a:xfrm>
        </p:grpSpPr>
        <p:grpSp>
          <p:nvGrpSpPr>
            <p:cNvPr id="311" name="Google Shape;311;p33"/>
            <p:cNvGrpSpPr/>
            <p:nvPr/>
          </p:nvGrpSpPr>
          <p:grpSpPr>
            <a:xfrm>
              <a:off x="4579144" y="1768953"/>
              <a:ext cx="4564856" cy="2429532"/>
              <a:chOff x="4579144" y="1768953"/>
              <a:chExt cx="4564856" cy="2429532"/>
            </a:xfrm>
          </p:grpSpPr>
          <p:pic>
            <p:nvPicPr>
              <p:cNvPr id="312" name="Google Shape;312;p3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579144" y="1768953"/>
                <a:ext cx="4564856" cy="24295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3" name="Google Shape;313;p33"/>
              <p:cNvSpPr/>
              <p:nvPr/>
            </p:nvSpPr>
            <p:spPr>
              <a:xfrm>
                <a:off x="6536002" y="3712845"/>
                <a:ext cx="651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NEW</a:t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33"/>
            <p:cNvSpPr/>
            <p:nvPr/>
          </p:nvSpPr>
          <p:spPr>
            <a:xfrm>
              <a:off x="6390626" y="1768953"/>
              <a:ext cx="428625" cy="26372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 rot="-1382796">
              <a:off x="7046662" y="2245153"/>
              <a:ext cx="428625" cy="84004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33"/>
          <p:cNvGrpSpPr/>
          <p:nvPr/>
        </p:nvGrpSpPr>
        <p:grpSpPr>
          <a:xfrm>
            <a:off x="-1" y="809029"/>
            <a:ext cx="4574955" cy="2377083"/>
            <a:chOff x="-1" y="809029"/>
            <a:chExt cx="4574955" cy="2377083"/>
          </a:xfrm>
        </p:grpSpPr>
        <p:grpSp>
          <p:nvGrpSpPr>
            <p:cNvPr id="317" name="Google Shape;317;p33"/>
            <p:cNvGrpSpPr/>
            <p:nvPr/>
          </p:nvGrpSpPr>
          <p:grpSpPr>
            <a:xfrm>
              <a:off x="-1" y="809029"/>
              <a:ext cx="4574955" cy="2377083"/>
              <a:chOff x="-1" y="809029"/>
              <a:chExt cx="4574955" cy="2377083"/>
            </a:xfrm>
          </p:grpSpPr>
          <p:pic>
            <p:nvPicPr>
              <p:cNvPr id="318" name="Google Shape;318;p3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1" y="809029"/>
                <a:ext cx="4574955" cy="237708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9" name="Google Shape;319;p33"/>
              <p:cNvSpPr/>
              <p:nvPr/>
            </p:nvSpPr>
            <p:spPr>
              <a:xfrm>
                <a:off x="2001762" y="2666955"/>
                <a:ext cx="5774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OLD</a:t>
                </a:r>
                <a:endParaRPr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33"/>
            <p:cNvSpPr/>
            <p:nvPr/>
          </p:nvSpPr>
          <p:spPr>
            <a:xfrm>
              <a:off x="1814512" y="809029"/>
              <a:ext cx="428625" cy="263725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 rot="-1499704">
              <a:off x="2444881" y="1286489"/>
              <a:ext cx="428625" cy="84004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/>
              <a:t>Method 1 vs Method 2 – Points Detection</a:t>
            </a:r>
            <a:endParaRPr sz="2880"/>
          </a:p>
        </p:txBody>
      </p:sp>
      <p:sp>
        <p:nvSpPr>
          <p:cNvPr id="327" name="Google Shape;327;p34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Processing</a:t>
            </a:r>
            <a:endParaRPr/>
          </a:p>
        </p:txBody>
      </p:sp>
      <p:sp>
        <p:nvSpPr>
          <p:cNvPr id="328" name="Google Shape;328;p34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329" name="Google Shape;329;p34"/>
          <p:cNvGrpSpPr/>
          <p:nvPr/>
        </p:nvGrpSpPr>
        <p:grpSpPr>
          <a:xfrm>
            <a:off x="4400549" y="1733570"/>
            <a:ext cx="4743451" cy="2383989"/>
            <a:chOff x="4400550" y="1513672"/>
            <a:chExt cx="4743451" cy="2684830"/>
          </a:xfrm>
        </p:grpSpPr>
        <p:pic>
          <p:nvPicPr>
            <p:cNvPr id="330" name="Google Shape;330;p34"/>
            <p:cNvPicPr preferRelativeResize="0"/>
            <p:nvPr/>
          </p:nvPicPr>
          <p:blipFill rotWithShape="1">
            <a:blip r:embed="rId3">
              <a:alphaModFix/>
            </a:blip>
            <a:srcRect t="972" r="835" b="1528"/>
            <a:stretch/>
          </p:blipFill>
          <p:spPr>
            <a:xfrm>
              <a:off x="4400550" y="1513672"/>
              <a:ext cx="4743451" cy="26848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34"/>
            <p:cNvSpPr/>
            <p:nvPr/>
          </p:nvSpPr>
          <p:spPr>
            <a:xfrm>
              <a:off x="6900563" y="3298393"/>
              <a:ext cx="6511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NEW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 rot="-5400000">
              <a:off x="6875623" y="2092047"/>
              <a:ext cx="494983" cy="371792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34"/>
          <p:cNvGrpSpPr/>
          <p:nvPr/>
        </p:nvGrpSpPr>
        <p:grpSpPr>
          <a:xfrm>
            <a:off x="0" y="1072755"/>
            <a:ext cx="4400552" cy="2484833"/>
            <a:chOff x="0" y="1072755"/>
            <a:chExt cx="4400552" cy="2692002"/>
          </a:xfrm>
        </p:grpSpPr>
        <p:pic>
          <p:nvPicPr>
            <p:cNvPr id="334" name="Google Shape;334;p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1072755"/>
              <a:ext cx="4400550" cy="2692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34"/>
            <p:cNvSpPr/>
            <p:nvPr/>
          </p:nvSpPr>
          <p:spPr>
            <a:xfrm>
              <a:off x="2290463" y="2886997"/>
              <a:ext cx="577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OLD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-5400000">
              <a:off x="2294097" y="1658302"/>
              <a:ext cx="494983" cy="371792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 rot="-4095248">
              <a:off x="2654400" y="1335023"/>
              <a:ext cx="494983" cy="129792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34"/>
          <p:cNvSpPr/>
          <p:nvPr/>
        </p:nvSpPr>
        <p:spPr>
          <a:xfrm>
            <a:off x="457200" y="3728407"/>
            <a:ext cx="2306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4: Structure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1 vs Method 2 - Lines</a:t>
            </a:r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Processing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46" name="Google Shape;346;p35"/>
          <p:cNvPicPr preferRelativeResize="0"/>
          <p:nvPr/>
        </p:nvPicPr>
        <p:blipFill rotWithShape="1">
          <a:blip r:embed="rId3">
            <a:alphaModFix/>
          </a:blip>
          <a:srcRect r="1431" b="2863"/>
          <a:stretch/>
        </p:blipFill>
        <p:spPr>
          <a:xfrm>
            <a:off x="4708188" y="1584008"/>
            <a:ext cx="4435812" cy="264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5"/>
          <p:cNvPicPr preferRelativeResize="0"/>
          <p:nvPr/>
        </p:nvPicPr>
        <p:blipFill rotWithShape="1">
          <a:blip r:embed="rId4">
            <a:alphaModFix/>
          </a:blip>
          <a:srcRect r="1274" b="2989"/>
          <a:stretch/>
        </p:blipFill>
        <p:spPr>
          <a:xfrm>
            <a:off x="0" y="919098"/>
            <a:ext cx="4708188" cy="241687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/>
          <p:nvPr/>
        </p:nvSpPr>
        <p:spPr>
          <a:xfrm>
            <a:off x="2065393" y="2281798"/>
            <a:ext cx="577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6637393" y="3335969"/>
            <a:ext cx="6511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457200" y="3516553"/>
            <a:ext cx="2306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 Structure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65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1 vs Method 2 - Patch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Processing</a:t>
            </a:r>
            <a:endParaRPr/>
          </a:p>
        </p:txBody>
      </p:sp>
      <p:sp>
        <p:nvSpPr>
          <p:cNvPr id="357" name="Google Shape;357;p36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457200" y="3516553"/>
            <a:ext cx="2306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Structure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36"/>
          <p:cNvGrpSpPr/>
          <p:nvPr/>
        </p:nvGrpSpPr>
        <p:grpSpPr>
          <a:xfrm>
            <a:off x="-2024" y="897462"/>
            <a:ext cx="4446195" cy="2352944"/>
            <a:chOff x="-2024" y="897462"/>
            <a:chExt cx="4446195" cy="2272281"/>
          </a:xfrm>
        </p:grpSpPr>
        <p:pic>
          <p:nvPicPr>
            <p:cNvPr id="360" name="Google Shape;360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024" y="897462"/>
              <a:ext cx="4446195" cy="22722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p36"/>
            <p:cNvSpPr/>
            <p:nvPr/>
          </p:nvSpPr>
          <p:spPr>
            <a:xfrm>
              <a:off x="1932372" y="2151896"/>
              <a:ext cx="577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OLD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Google Shape;362;p36"/>
          <p:cNvGrpSpPr/>
          <p:nvPr/>
        </p:nvGrpSpPr>
        <p:grpSpPr>
          <a:xfrm>
            <a:off x="4444171" y="1776430"/>
            <a:ext cx="4699829" cy="2439019"/>
            <a:chOff x="4444171" y="1776430"/>
            <a:chExt cx="4699829" cy="2439019"/>
          </a:xfrm>
        </p:grpSpPr>
        <p:pic>
          <p:nvPicPr>
            <p:cNvPr id="363" name="Google Shape;363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44171" y="1776430"/>
              <a:ext cx="4699829" cy="2439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36"/>
            <p:cNvSpPr/>
            <p:nvPr/>
          </p:nvSpPr>
          <p:spPr>
            <a:xfrm>
              <a:off x="6468515" y="3086432"/>
              <a:ext cx="651140" cy="32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NEW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457200" y="-7217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457200" y="431515"/>
            <a:ext cx="4114800" cy="369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rabicPeriod"/>
            </a:pPr>
            <a:r>
              <a:rPr lang="en-US" sz="1900" dirty="0"/>
              <a:t>Abbreviations</a:t>
            </a:r>
            <a:endParaRPr dirty="0"/>
          </a:p>
          <a:p>
            <a:pPr marL="514350" lvl="0" indent="-514350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rabicPeriod"/>
            </a:pPr>
            <a:r>
              <a:rPr lang="en-US" sz="1900" dirty="0"/>
              <a:t>Introduction </a:t>
            </a:r>
            <a:endParaRPr dirty="0"/>
          </a:p>
          <a:p>
            <a:pPr marL="914400" lvl="1" indent="-5143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AutoNum type="romanUcPeriod"/>
            </a:pPr>
            <a:r>
              <a:rPr lang="en-US" sz="1500" dirty="0"/>
              <a:t>Topological Optimization</a:t>
            </a:r>
            <a:endParaRPr dirty="0"/>
          </a:p>
          <a:p>
            <a:pPr marL="1314450" lvl="2" indent="-514350" algn="l" rtl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romanLcPeriod"/>
            </a:pPr>
            <a:r>
              <a:rPr lang="en-US" sz="1100" dirty="0"/>
              <a:t>Problem Statement</a:t>
            </a:r>
            <a:endParaRPr dirty="0"/>
          </a:p>
          <a:p>
            <a:pPr marL="1314450" lvl="2" indent="-514350" algn="l" rtl="0"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AutoNum type="romanLcPeriod"/>
            </a:pPr>
            <a:r>
              <a:rPr lang="en-US" sz="1100" dirty="0"/>
              <a:t>Proposed Methods </a:t>
            </a:r>
            <a:endParaRPr dirty="0"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dirty="0"/>
              <a:t>Method Implementation</a:t>
            </a:r>
            <a:endParaRPr dirty="0"/>
          </a:p>
          <a:p>
            <a:pPr marL="914400" lvl="1" indent="-51435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Calibri"/>
              <a:buAutoNum type="romanUcPeriod"/>
            </a:pPr>
            <a:r>
              <a:rPr lang="en-US" sz="1600" dirty="0"/>
              <a:t>NURBS Curve Derivatives </a:t>
            </a:r>
            <a:endParaRPr dirty="0"/>
          </a:p>
          <a:p>
            <a:pPr marL="514350" lvl="0" indent="-5143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lang="en-US" sz="2000" dirty="0"/>
              <a:t>Post Processing </a:t>
            </a:r>
            <a:endParaRPr sz="1900" dirty="0"/>
          </a:p>
          <a:p>
            <a:pPr marL="971550" lvl="1" indent="-5143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AutoNum type="romanUcPeriod"/>
            </a:pPr>
            <a:r>
              <a:rPr lang="en-US" sz="1500" dirty="0"/>
              <a:t>Results Comparisons </a:t>
            </a:r>
            <a:endParaRPr dirty="0"/>
          </a:p>
          <a:p>
            <a:pPr marL="971550" lvl="1" indent="-51435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AutoNum type="romanUcPeriod"/>
            </a:pPr>
            <a:r>
              <a:rPr lang="en-US" sz="1500" dirty="0"/>
              <a:t>Parameter Fittings </a:t>
            </a:r>
            <a:endParaRPr sz="1100" dirty="0"/>
          </a:p>
          <a:p>
            <a:pPr marL="514350" lvl="0" indent="-514350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AutoNum type="arabicPeriod" startAt="4"/>
            </a:pPr>
            <a:r>
              <a:rPr lang="en-US" sz="1900" dirty="0"/>
              <a:t>Conclusion</a:t>
            </a:r>
            <a:endParaRPr sz="1900" dirty="0"/>
          </a:p>
          <a:p>
            <a:pPr marL="342900" lvl="0" indent="-222250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sz="1900" dirty="0"/>
          </a:p>
          <a:p>
            <a:pPr marL="342900" lvl="0" indent="-222250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sz="1900" dirty="0"/>
          </a:p>
          <a:p>
            <a:pPr marL="342900" lvl="0" indent="-222250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sz="1900" dirty="0"/>
          </a:p>
          <a:p>
            <a:pPr marL="342900" lvl="0" indent="-222250" algn="l" rtl="0"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sz="1900" dirty="0"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DB1740-E524-2D4B-965A-857545103889}"/>
              </a:ext>
            </a:extLst>
          </p:cNvPr>
          <p:cNvSpPr/>
          <p:nvPr/>
        </p:nvSpPr>
        <p:spPr>
          <a:xfrm>
            <a:off x="4572000" y="431515"/>
            <a:ext cx="4572000" cy="1072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spcBef>
                <a:spcPts val="380"/>
              </a:spcBef>
              <a:buSzPts val="1900"/>
              <a:buFont typeface="+mj-lt"/>
              <a:buAutoNum type="arabicPeriod" startAt="5"/>
            </a:pPr>
            <a:r>
              <a:rPr lang="en-US" sz="1900" dirty="0"/>
              <a:t>Future Plans</a:t>
            </a:r>
            <a:endParaRPr lang="en-US" dirty="0"/>
          </a:p>
          <a:p>
            <a:pPr marL="457200" lvl="0" indent="-457200">
              <a:spcBef>
                <a:spcPts val="380"/>
              </a:spcBef>
              <a:buSzPts val="1900"/>
              <a:buFont typeface="+mj-lt"/>
              <a:buAutoNum type="arabicPeriod" startAt="5"/>
            </a:pPr>
            <a:r>
              <a:rPr lang="en-US" sz="1900" dirty="0"/>
              <a:t>References   </a:t>
            </a:r>
            <a:endParaRPr lang="en-US" dirty="0"/>
          </a:p>
          <a:p>
            <a:pPr marL="971550" lvl="1" indent="-429894">
              <a:spcBef>
                <a:spcPts val="380"/>
              </a:spcBef>
              <a:buSzPts val="1330"/>
            </a:pPr>
            <a:endParaRPr lang="en-US" sz="19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65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1 vs Method 2 - Patch</a:t>
            </a:r>
            <a:endParaRPr/>
          </a:p>
        </p:txBody>
      </p:sp>
      <p:sp>
        <p:nvSpPr>
          <p:cNvPr id="370" name="Google Shape;370;p37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Processing</a:t>
            </a:r>
            <a:endParaRPr/>
          </a:p>
        </p:txBody>
      </p:sp>
      <p:sp>
        <p:nvSpPr>
          <p:cNvPr id="371" name="Google Shape;371;p37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pSp>
        <p:nvGrpSpPr>
          <p:cNvPr id="372" name="Google Shape;372;p37"/>
          <p:cNvGrpSpPr/>
          <p:nvPr/>
        </p:nvGrpSpPr>
        <p:grpSpPr>
          <a:xfrm>
            <a:off x="4657725" y="2010191"/>
            <a:ext cx="4486276" cy="2225916"/>
            <a:chOff x="4657725" y="2010191"/>
            <a:chExt cx="4486276" cy="2225916"/>
          </a:xfrm>
        </p:grpSpPr>
        <p:pic>
          <p:nvPicPr>
            <p:cNvPr id="373" name="Google Shape;373;p37"/>
            <p:cNvPicPr preferRelativeResize="0"/>
            <p:nvPr/>
          </p:nvPicPr>
          <p:blipFill rotWithShape="1">
            <a:blip r:embed="rId3">
              <a:alphaModFix/>
            </a:blip>
            <a:srcRect r="728"/>
            <a:stretch/>
          </p:blipFill>
          <p:spPr>
            <a:xfrm>
              <a:off x="4657725" y="2010191"/>
              <a:ext cx="4486276" cy="2225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7"/>
            <p:cNvSpPr/>
            <p:nvPr/>
          </p:nvSpPr>
          <p:spPr>
            <a:xfrm>
              <a:off x="6693393" y="3329062"/>
              <a:ext cx="651140" cy="3279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NEW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37"/>
          <p:cNvGrpSpPr/>
          <p:nvPr/>
        </p:nvGrpSpPr>
        <p:grpSpPr>
          <a:xfrm>
            <a:off x="28575" y="866775"/>
            <a:ext cx="4629150" cy="2414092"/>
            <a:chOff x="28575" y="866775"/>
            <a:chExt cx="4629150" cy="2414092"/>
          </a:xfrm>
        </p:grpSpPr>
        <p:pic>
          <p:nvPicPr>
            <p:cNvPr id="376" name="Google Shape;376;p37"/>
            <p:cNvPicPr preferRelativeResize="0"/>
            <p:nvPr/>
          </p:nvPicPr>
          <p:blipFill rotWithShape="1">
            <a:blip r:embed="rId4">
              <a:alphaModFix/>
            </a:blip>
            <a:srcRect l="455" r="871" b="2166"/>
            <a:stretch/>
          </p:blipFill>
          <p:spPr>
            <a:xfrm>
              <a:off x="28575" y="866775"/>
              <a:ext cx="4629150" cy="2414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7"/>
            <p:cNvSpPr/>
            <p:nvPr/>
          </p:nvSpPr>
          <p:spPr>
            <a:xfrm>
              <a:off x="2054449" y="2193207"/>
              <a:ext cx="5774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OLD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37"/>
          <p:cNvSpPr/>
          <p:nvPr/>
        </p:nvSpPr>
        <p:spPr>
          <a:xfrm>
            <a:off x="457200" y="3516553"/>
            <a:ext cx="2306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 Structure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38"/>
          <p:cNvGraphicFramePr/>
          <p:nvPr/>
        </p:nvGraphicFramePr>
        <p:xfrm>
          <a:off x="457200" y="11572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{B166B7D6-0F6F-4396-8DE4-F1787DE380FA}</a:tableStyleId>
              </a:tblPr>
              <a:tblGrid>
                <a:gridCol w="191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Structure Number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1 (OLD)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2 (NEW)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15.912 s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14.568 s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6.959 s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5.041 s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Does Not Work (DNW)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5.168 s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DNW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1.074 s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DNW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12.234 s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4" name="Google Shape;384;p38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65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1 vs Method 2 – Run Time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 Processing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>
            <a:spLocks noGrp="1"/>
          </p:cNvSpPr>
          <p:nvPr>
            <p:ph type="title"/>
          </p:nvPr>
        </p:nvSpPr>
        <p:spPr>
          <a:xfrm>
            <a:off x="836462" y="1024631"/>
            <a:ext cx="7402894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392" name="Google Shape;392;p39"/>
          <p:cNvSpPr txBox="1">
            <a:spLocks noGrp="1"/>
          </p:cNvSpPr>
          <p:nvPr>
            <p:ph type="body" idx="1"/>
          </p:nvPr>
        </p:nvSpPr>
        <p:spPr>
          <a:xfrm>
            <a:off x="1155197" y="2224501"/>
            <a:ext cx="6847004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393" name="Google Shape;393;p39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349054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9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8229600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The NURBS mesh derivative method yields better results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To get better results and better runtime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-US"/>
              <a:t>Tweaking the polynomial and having a better curve fitting parameter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-US"/>
              <a:t>Optimizing the tolerance for each structure</a:t>
            </a:r>
            <a:endParaRPr/>
          </a:p>
        </p:txBody>
      </p:sp>
      <p:sp>
        <p:nvSpPr>
          <p:cNvPr id="401" name="Google Shape;401;p40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</a:t>
            </a:r>
            <a:endParaRPr/>
          </a:p>
        </p:txBody>
      </p:sp>
      <p:sp>
        <p:nvSpPr>
          <p:cNvPr id="402" name="Google Shape;402;p40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"/>
          <p:cNvSpPr txBox="1">
            <a:spLocks noGrp="1"/>
          </p:cNvSpPr>
          <p:nvPr>
            <p:ph type="title"/>
          </p:nvPr>
        </p:nvSpPr>
        <p:spPr>
          <a:xfrm>
            <a:off x="836462" y="1024631"/>
            <a:ext cx="7402894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Plans</a:t>
            </a: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body" idx="1"/>
          </p:nvPr>
        </p:nvSpPr>
        <p:spPr>
          <a:xfrm>
            <a:off x="1155197" y="2224501"/>
            <a:ext cx="6847004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409" name="Google Shape;409;p41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349054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Plans</a:t>
            </a:r>
            <a:endParaRPr/>
          </a:p>
        </p:txBody>
      </p:sp>
      <p:sp>
        <p:nvSpPr>
          <p:cNvPr id="416" name="Google Shape;416;p42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4250988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Look for new storage array for faster process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-US"/>
              <a:t>Identifybeam function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Figure out a new way to compare lines to itself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New way to compare derivatives and construct polynomial better    </a:t>
            </a:r>
            <a:endParaRPr/>
          </a:p>
        </p:txBody>
      </p:sp>
      <p:sp>
        <p:nvSpPr>
          <p:cNvPr id="417" name="Google Shape;417;p42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Plans</a:t>
            </a:r>
            <a:endParaRPr/>
          </a:p>
        </p:txBody>
      </p:sp>
      <p:sp>
        <p:nvSpPr>
          <p:cNvPr id="418" name="Google Shape;418;p42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19" name="Google Shape;419;p42"/>
          <p:cNvSpPr txBox="1"/>
          <p:nvPr/>
        </p:nvSpPr>
        <p:spPr>
          <a:xfrm>
            <a:off x="4708188" y="1157110"/>
            <a:ext cx="4250988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simulating the structure on the FEM code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to delete elements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the thickness and store elements to delete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Ham Code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 Deletion </a:t>
            </a:r>
            <a:endParaRPr/>
          </a:p>
        </p:txBody>
      </p:sp>
      <p:sp>
        <p:nvSpPr>
          <p:cNvPr id="425" name="Google Shape;425;p43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pSp>
        <p:nvGrpSpPr>
          <p:cNvPr id="426" name="Google Shape;426;p43"/>
          <p:cNvGrpSpPr/>
          <p:nvPr/>
        </p:nvGrpSpPr>
        <p:grpSpPr>
          <a:xfrm>
            <a:off x="189788" y="819150"/>
            <a:ext cx="6562561" cy="3293131"/>
            <a:chOff x="1295401" y="819150"/>
            <a:chExt cx="6562561" cy="3293131"/>
          </a:xfrm>
        </p:grpSpPr>
        <p:pic>
          <p:nvPicPr>
            <p:cNvPr id="427" name="Google Shape;427;p43"/>
            <p:cNvPicPr preferRelativeResize="0"/>
            <p:nvPr/>
          </p:nvPicPr>
          <p:blipFill rotWithShape="1">
            <a:blip r:embed="rId3">
              <a:alphaModFix/>
            </a:blip>
            <a:srcRect r="728"/>
            <a:stretch/>
          </p:blipFill>
          <p:spPr>
            <a:xfrm>
              <a:off x="1295401" y="819150"/>
              <a:ext cx="6562561" cy="32931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8" name="Google Shape;428;p43"/>
            <p:cNvGrpSpPr/>
            <p:nvPr/>
          </p:nvGrpSpPr>
          <p:grpSpPr>
            <a:xfrm>
              <a:off x="3201988" y="1438016"/>
              <a:ext cx="269081" cy="463810"/>
              <a:chOff x="3201988" y="1438016"/>
              <a:chExt cx="269081" cy="463810"/>
            </a:xfrm>
          </p:grpSpPr>
          <p:sp>
            <p:nvSpPr>
              <p:cNvPr id="429" name="Google Shape;429;p43"/>
              <p:cNvSpPr/>
              <p:nvPr/>
            </p:nvSpPr>
            <p:spPr>
              <a:xfrm>
                <a:off x="3201988" y="1438016"/>
                <a:ext cx="47625" cy="61913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3423444" y="1839913"/>
                <a:ext cx="47625" cy="61913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31" name="Google Shape;431;p43"/>
              <p:cNvCxnSpPr>
                <a:stCxn id="429" idx="5"/>
                <a:endCxn id="430" idx="1"/>
              </p:cNvCxnSpPr>
              <p:nvPr/>
            </p:nvCxnSpPr>
            <p:spPr>
              <a:xfrm>
                <a:off x="3242639" y="1490862"/>
                <a:ext cx="187800" cy="3582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</p:cxnSp>
        </p:grpSp>
      </p:grpSp>
      <p:sp>
        <p:nvSpPr>
          <p:cNvPr id="432" name="Google Shape;432;p43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Plans</a:t>
            </a:r>
            <a:endParaRPr/>
          </a:p>
        </p:txBody>
      </p:sp>
      <p:pic>
        <p:nvPicPr>
          <p:cNvPr id="433" name="Google Shape;43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3155" y="1490862"/>
            <a:ext cx="1132126" cy="1991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>
            <a:spLocks noGrp="1"/>
          </p:cNvSpPr>
          <p:nvPr>
            <p:ph type="title"/>
          </p:nvPr>
        </p:nvSpPr>
        <p:spPr>
          <a:xfrm>
            <a:off x="836462" y="1024631"/>
            <a:ext cx="7402894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439" name="Google Shape;439;p44"/>
          <p:cNvSpPr txBox="1">
            <a:spLocks noGrp="1"/>
          </p:cNvSpPr>
          <p:nvPr>
            <p:ph type="body" idx="1"/>
          </p:nvPr>
        </p:nvSpPr>
        <p:spPr>
          <a:xfrm>
            <a:off x="1155197" y="2224501"/>
            <a:ext cx="6847004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440" name="Google Shape;440;p44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349054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4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Hydrogen Fuel Cells – PEM</a:t>
            </a:r>
            <a:endParaRPr/>
          </a:p>
          <a:p>
            <a:pPr marL="34290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[1]	S. G. Chalk and J. F. Miller, “Key challenges and recent progress in batteries, fuel cells, and hydrogen storage for clean energy systems,” </a:t>
            </a:r>
            <a:r>
              <a:rPr lang="en-US" sz="2300" i="1"/>
              <a:t>J. Power Sources</a:t>
            </a:r>
            <a:r>
              <a:rPr lang="en-US" sz="2300"/>
              <a:t>, vol. 159, no. 1 SPEC. ISS., pp. 73–80, 2006.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[2]	L. M. Das, R. Gulati, and P. K. Gupta, “A comparative evaluation of the performance characteristics of a spark ignition engine using hydrogen and compressed natural gas as alternative fuels,” </a:t>
            </a:r>
            <a:r>
              <a:rPr lang="en-US" sz="2300" i="1"/>
              <a:t>Int. J. Hydrogen Energy</a:t>
            </a:r>
            <a:r>
              <a:rPr lang="en-US" sz="2300"/>
              <a:t>, vol. 25, pp. 783–793, 2000.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[3]	Department of Energy, “Hydrogen Fuel Cells Fact Sheet,” 2006.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[4]	H. C. Now, F. Cell, C. Later, J. Deutch, and N. Series, “Hybrid Cars Now, Fuel Cell Cars Later Author(s): Nurettin Demirdöven and John Deutch Source:,” vol. 305, no. 5686, pp. 974–976, 2015.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[5]	J. M. Ogden, M. M. Steinbugler, and T. G. Kreutz, “Comparison of hydrogen, methanol and gasoline as fuels for fuel cell vehicles: implications for vehicle design and infrastructure development,” </a:t>
            </a:r>
            <a:r>
              <a:rPr lang="en-US" sz="2300" i="1"/>
              <a:t>J. Power Sources</a:t>
            </a:r>
            <a:r>
              <a:rPr lang="en-US" sz="2300"/>
              <a:t>, vol. 79, no. 2, pp. 143–168, 1999.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[6]	S. J. Peighambardoust, S. Rowshanzamir, and M. Amjadi, </a:t>
            </a:r>
            <a:r>
              <a:rPr lang="en-US" sz="2300" i="1"/>
              <a:t>Review of the proton exchange membranes for fuel cell applications</a:t>
            </a:r>
            <a:r>
              <a:rPr lang="en-US" sz="2300"/>
              <a:t>, vol. 35, no. 17. Elsevier Ltd, 2010.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[7]	D. K. Ross, “Hydrogen storage: The major technological barrier to the development of hydrogen fuel cell cars,” </a:t>
            </a:r>
            <a:r>
              <a:rPr lang="en-US" sz="2300" i="1"/>
              <a:t>Vacuum</a:t>
            </a:r>
            <a:r>
              <a:rPr lang="en-US" sz="2300"/>
              <a:t>, vol. 80, no. 10, pp. 1084–1089, 2006.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[8]	L. Schlapbach and A. Züttel, “for Mobile Applications,” vol. 414, no. November, pp. 353–358, 2001.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[9]	Y. Wang, K. S. Chen, J. Mishler, S. C. Cho, and X. C. Adroher, “A review of polymer electrolyte membrane fuel cells: Technology, applications, and needs on fundamental research,” </a:t>
            </a:r>
            <a:r>
              <a:rPr lang="en-US" sz="2300" i="1"/>
              <a:t>Appl. Energy</a:t>
            </a:r>
            <a:r>
              <a:rPr lang="en-US" sz="2300"/>
              <a:t>, vol. 88, no. 4, pp. 981–1007, 2011.</a:t>
            </a:r>
            <a:endParaRPr/>
          </a:p>
          <a:p>
            <a:pPr marL="34290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[10]	a. Yilanci, I. Dincer, and H. K. Ozturk, “A review on solar-hydrogen/fuel cell hybrid energy systems for stationary applications,” </a:t>
            </a:r>
            <a:r>
              <a:rPr lang="en-US" sz="2300" i="1"/>
              <a:t>Prog. Energy Combust. Sci.</a:t>
            </a:r>
            <a:r>
              <a:rPr lang="en-US" sz="2300"/>
              <a:t>, vol. 35, no. 3, pp. 231–244, 2009.</a:t>
            </a:r>
            <a:endParaRPr/>
          </a:p>
          <a:p>
            <a:pPr marL="457200" lvl="1" indent="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Solar “Voltaic” Cells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[1]	D. A. R. Barkhouse, O. Gunawan, T. Gokmen, T. K. Todorov, and D. B. Mitzi, “Device characteristics of a 10.1% hydrazine-processed Cu2ZnSn(Se,S)4 solar cell,” </a:t>
            </a:r>
            <a:r>
              <a:rPr lang="en-US" sz="2300" i="1"/>
              <a:t>Prog. Photovoltaics Res. Appl.</a:t>
            </a:r>
            <a:r>
              <a:rPr lang="en-US" sz="2300"/>
              <a:t>, vol. 20, no. 1, pp. 6–11, 2012.</a:t>
            </a:r>
            <a:endParaRPr/>
          </a:p>
          <a:p>
            <a:pPr marL="1143000" lvl="2" indent="-92075" algn="l" rtl="0">
              <a:lnSpc>
                <a:spcPct val="8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ts val="2150"/>
              <a:buNone/>
            </a:pPr>
            <a:endParaRPr sz="215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[2]	M. S. Dresselhaus and I. L. Thomas, “Alternative energy technologies.,” </a:t>
            </a:r>
            <a:r>
              <a:rPr lang="en-US" sz="2300" i="1"/>
              <a:t>Nature</a:t>
            </a:r>
            <a:r>
              <a:rPr lang="en-US" sz="2300"/>
              <a:t>, vol. 414, no. 6861, pp. 332–337, 2001.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[3]	E. Goffman, “Why Not the Sun ? Advantages of and Problems with Solar Energy,” no. December, pp. 1–16, 2008.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[4]	H. B. Gray, “Powering the planet with solar fuel.,” </a:t>
            </a:r>
            <a:r>
              <a:rPr lang="en-US" sz="2300" i="1"/>
              <a:t>Nat. Chem.</a:t>
            </a:r>
            <a:r>
              <a:rPr lang="en-US" sz="2300"/>
              <a:t>, vol. 1, no. 2, p. 112, 2009.</a:t>
            </a:r>
            <a:endParaRPr/>
          </a:p>
          <a:p>
            <a:pPr marL="34290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[5]	M. a Green and K. Emery, “Solar Cell Eficiency Tables,” vol. 1, no. September 1992, pp. 25–29, 1993.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[6]	P. In and T. Photovoltaic, “Introduction 1. 1.1.”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[7]	a. Muller, B. Edwards, J. Kirkland, and J. Silcox, “Simulation of thermal diffuse scattering including a detailed phonon dispersion curve,” </a:t>
            </a:r>
            <a:r>
              <a:rPr lang="en-US" sz="2300" i="1"/>
              <a:t>Ultramicroscopy</a:t>
            </a:r>
            <a:r>
              <a:rPr lang="en-US" sz="2300"/>
              <a:t>, vol. 86, no. 3–4, pp. 371–380, 2001.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[8]	B. O’Regan and M. Grätzel, “A low-cost, high-efficiency solar cell based on dye-sensitized colloidal TiO2 films,” </a:t>
            </a:r>
            <a:r>
              <a:rPr lang="en-US" sz="2300" i="1"/>
              <a:t>Nature</a:t>
            </a:r>
            <a:r>
              <a:rPr lang="en-US" sz="2300"/>
              <a:t>, vol. 353, no. 6346, pp. 737–740, 1991.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[9]	B. K. Sovacool, “The intermittency of wind, solar, and renewable electricity generators: Technical barrier or rhetorical excuse?,” </a:t>
            </a:r>
            <a:r>
              <a:rPr lang="en-US" sz="2300" i="1"/>
              <a:t>Util. Policy</a:t>
            </a:r>
            <a:r>
              <a:rPr lang="en-US" sz="2300"/>
              <a:t>, vol. 17, no. 3–4, pp. 288–296, 2009.</a:t>
            </a:r>
            <a:endParaRPr/>
          </a:p>
          <a:p>
            <a:pPr marL="34290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KERS</a:t>
            </a:r>
            <a:endParaRPr sz="2400"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[1]	J. B. Bartolo, H. Zhang, D. Gerada, L. De Lillo, and C. Gerada, “High speed electrical generators, application, materials and design,” </a:t>
            </a:r>
            <a:r>
              <a:rPr lang="en-US" sz="2300" i="1"/>
              <a:t>Proc. - 2013 IEEE Work. Electr. Mach. Des. Control Diagnosis, WEMDCD 2013</a:t>
            </a:r>
            <a:r>
              <a:rPr lang="en-US" sz="2300"/>
              <a:t>, pp. 47–59, 2013.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[2]	Bosch Mobility Solutions, “EN Bosch Regenerative Braking.” 2014.</a:t>
            </a:r>
            <a:endParaRPr/>
          </a:p>
          <a:p>
            <a:pPr marL="34290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[3]	Z. C. Z. Chuanwei, B. Z. B. Zhifeng, C. B. C. Binggang, and L. J. L. Jingcheng, “Study on regenerative braking of electric vehicle,” </a:t>
            </a:r>
            <a:r>
              <a:rPr lang="en-US" sz="2300" i="1"/>
              <a:t>4th Int. Power Electron. Motion Control Conf. 2004. IPEMC 2004.</a:t>
            </a:r>
            <a:r>
              <a:rPr lang="en-US" sz="2300"/>
              <a:t>, vol. 2, pp. 836–839, 2004.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[4]	Y. S. Li, Q. L. Zeng, C. L. Wang, and W. Liang, “Research on control strategy for regenerative braking of a plug-in hybrid electric city public bus,” </a:t>
            </a:r>
            <a:r>
              <a:rPr lang="en-US" sz="2300" i="1"/>
              <a:t>2009 2nd Int. Conf. Intell. Comput. Technol. Autom. ICICTA 2009</a:t>
            </a:r>
            <a:r>
              <a:rPr lang="en-US" sz="2300"/>
              <a:t>, vol. 1, pp. 842–845, 2009.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[5]	D. Parashar, “regenerativebrakingsystem-copy-140322013044-phpapp02,” 2014, pp. 1–34.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[6]	J. W. Post, H. V. M. Hamelers, and C. J. N. Buisman, “Energy recovery from controlled mixing salt and fresh water with a reverse electrodialysis system,” </a:t>
            </a:r>
            <a:r>
              <a:rPr lang="en-US" sz="2300" i="1"/>
              <a:t>Environ. Sci. Technol.</a:t>
            </a:r>
            <a:r>
              <a:rPr lang="en-US" sz="2300"/>
              <a:t>, vol. 42, no. 15, pp. 5785–5790, 2008.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[7]	W. Rose, “White Rose Research Online,” </a:t>
            </a:r>
            <a:r>
              <a:rPr lang="en-US" sz="2300" i="1"/>
              <a:t>Bilingualism</a:t>
            </a:r>
            <a:r>
              <a:rPr lang="en-US" sz="2300"/>
              <a:t>, vol. 110, pp. 115–122, 2009.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[8]	“Chassis Systems Control Reduce consumption . Protect the environment . Regenerative braking systems Regenerative braking systems increase range and reduce CO 2 emissions.”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[9]	“2165.” .</a:t>
            </a:r>
            <a:endParaRPr/>
          </a:p>
          <a:p>
            <a:pPr marL="34290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Wind</a:t>
            </a:r>
            <a:endParaRPr sz="2400"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742950" lvl="1" indent="-285750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Char char="•"/>
            </a:pPr>
            <a:r>
              <a:rPr lang="en-US" sz="2300"/>
              <a:t>[1]	R. Billinton and G. Bai, “Generating capacity adequacy associated with wind energy,” </a:t>
            </a:r>
            <a:r>
              <a:rPr lang="en-US" sz="2300" i="1"/>
              <a:t>IEEE Trans. Energy Convers.</a:t>
            </a:r>
            <a:r>
              <a:rPr lang="en-US" sz="2300"/>
              <a:t>, vol. 19, no. 3, pp. 641–646, 2004.</a:t>
            </a:r>
            <a:endParaRPr/>
          </a:p>
          <a:p>
            <a:pPr marL="342900" lvl="0" indent="-1905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/>
              <a:t>Mics.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Calibri"/>
              <a:buChar char="•"/>
            </a:pPr>
            <a:r>
              <a:rPr lang="en-US" sz="2400"/>
              <a:t>[1] F. Armani, S. Armani, A. Armani, and R. Hill, “(19) United States (12),” vol. 1, no. 19, p. 17, 2011.</a:t>
            </a:r>
            <a:endParaRPr/>
          </a:p>
          <a:p>
            <a:pPr marL="742950" lvl="1" indent="-183515" algn="l" rtl="0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000000"/>
              </a:buClr>
              <a:buSzPts val="1610"/>
              <a:buFont typeface="Calibri"/>
              <a:buNone/>
            </a:pPr>
            <a:endParaRPr sz="2300"/>
          </a:p>
          <a:p>
            <a:pPr marL="0" lvl="0" indent="0" algn="ctr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cap="none"/>
          </a:p>
        </p:txBody>
      </p:sp>
      <p:sp>
        <p:nvSpPr>
          <p:cNvPr id="447" name="Google Shape;447;p45" descr=" "/>
          <p:cNvSpPr/>
          <p:nvPr/>
        </p:nvSpPr>
        <p:spPr>
          <a:xfrm>
            <a:off x="0" y="4225925"/>
            <a:ext cx="9144000" cy="917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779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pic>
        <p:nvPicPr>
          <p:cNvPr id="449" name="Google Shape;449;p45" descr="University of Waterloo"/>
          <p:cNvPicPr preferRelativeResize="0"/>
          <p:nvPr/>
        </p:nvPicPr>
        <p:blipFill rotWithShape="1">
          <a:blip r:embed="rId3">
            <a:alphaModFix/>
          </a:blip>
          <a:srcRect t="80965"/>
          <a:stretch/>
        </p:blipFill>
        <p:spPr>
          <a:xfrm>
            <a:off x="0" y="4225925"/>
            <a:ext cx="9144000" cy="9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5"/>
          <p:cNvSpPr txBox="1"/>
          <p:nvPr/>
        </p:nvSpPr>
        <p:spPr>
          <a:xfrm>
            <a:off x="592138" y="4545013"/>
            <a:ext cx="54975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goes here</a:t>
            </a:r>
            <a:endParaRPr/>
          </a:p>
        </p:txBody>
      </p:sp>
      <p:sp>
        <p:nvSpPr>
          <p:cNvPr id="451" name="Google Shape;451;p45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>
            <a:spLocks noGrp="1"/>
          </p:cNvSpPr>
          <p:nvPr>
            <p:ph type="body" idx="1"/>
          </p:nvPr>
        </p:nvSpPr>
        <p:spPr>
          <a:xfrm>
            <a:off x="457200" y="1295399"/>
            <a:ext cx="8229600" cy="859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[1]	F. Felix, “Oil output to hit 500,000 barrels daily.” 2014.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[2]	Motertrend, “2013-tesla-model-s-front-1.” 2014.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[3]	Electrovelocity, “2011-chevy-volt-front.” 2010.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[4]	Newcars, “2012-Nissan-LEAF-Coupe-Hatchback-SV-4dr-Hatchback-Photo-9.” 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[5]	D. Parashar, “regenerativebrakingsystem-copy-140322013044-phpapp02,” 2014, pp. 1–34.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[6]	R. Dervisgolu, “Solid_oxide_fuel_cell_protonic.” 2012.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[8]	T. Dangkhoa, “Solar cell,” </a:t>
            </a:r>
            <a:r>
              <a:rPr lang="en-US" sz="2000" i="1"/>
              <a:t>Solar Energy</a:t>
            </a:r>
            <a:r>
              <a:rPr lang="en-US" sz="2000"/>
              <a:t>. pp. 1–26, 2005.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[9]	“1921rpsaxq1zpjpg.” 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[10] Bosch Mobility Solutions, “EN Bosch Regenerative Braking.” 2014. 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[11] F. Armani, S. Armani, A. Armani, and R. Hill, “(19) United States (12),” vol. 1, no. 19, p. 17, 2011.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/>
              <a:t>[12] “mitsubishi-imiev-black-6.” 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sz="2000"/>
          </a:p>
        </p:txBody>
      </p:sp>
      <p:sp>
        <p:nvSpPr>
          <p:cNvPr id="457" name="Google Shape;457;p46" descr=" "/>
          <p:cNvSpPr/>
          <p:nvPr/>
        </p:nvSpPr>
        <p:spPr>
          <a:xfrm>
            <a:off x="0" y="4225925"/>
            <a:ext cx="9144000" cy="917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779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 Aids</a:t>
            </a:r>
            <a:endParaRPr/>
          </a:p>
        </p:txBody>
      </p:sp>
      <p:pic>
        <p:nvPicPr>
          <p:cNvPr id="459" name="Google Shape;459;p46" descr="University of Waterloo"/>
          <p:cNvPicPr preferRelativeResize="0"/>
          <p:nvPr/>
        </p:nvPicPr>
        <p:blipFill rotWithShape="1">
          <a:blip r:embed="rId3">
            <a:alphaModFix/>
          </a:blip>
          <a:srcRect t="80965"/>
          <a:stretch/>
        </p:blipFill>
        <p:spPr>
          <a:xfrm>
            <a:off x="0" y="4225925"/>
            <a:ext cx="9144000" cy="9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6"/>
          <p:cNvSpPr txBox="1"/>
          <p:nvPr/>
        </p:nvSpPr>
        <p:spPr>
          <a:xfrm>
            <a:off x="592138" y="4545013"/>
            <a:ext cx="54975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goes here</a:t>
            </a:r>
            <a:endParaRPr/>
          </a:p>
        </p:txBody>
      </p:sp>
      <p:sp>
        <p:nvSpPr>
          <p:cNvPr id="461" name="Google Shape;461;p46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836462" y="1024631"/>
            <a:ext cx="7402894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1155197" y="2224501"/>
            <a:ext cx="6847004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349054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"/>
          <p:cNvSpPr txBox="1">
            <a:spLocks noGrp="1"/>
          </p:cNvSpPr>
          <p:nvPr>
            <p:ph type="title"/>
          </p:nvPr>
        </p:nvSpPr>
        <p:spPr>
          <a:xfrm>
            <a:off x="836462" y="1024631"/>
            <a:ext cx="7402894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467" name="Google Shape;467;p47"/>
          <p:cNvSpPr txBox="1">
            <a:spLocks noGrp="1"/>
          </p:cNvSpPr>
          <p:nvPr>
            <p:ph type="body" idx="1"/>
          </p:nvPr>
        </p:nvSpPr>
        <p:spPr>
          <a:xfrm>
            <a:off x="1155197" y="2224501"/>
            <a:ext cx="6847004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468" name="Google Shape;468;p47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349054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7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4766441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Optimizes material layout within a given design space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-US"/>
              <a:t>Maximize performance with a given set of load and boundary conditions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Application for additive manufacturing   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688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Optimization (TO)</a:t>
            </a:r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3469" y="2540545"/>
            <a:ext cx="2290531" cy="16553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Intorduction</a:t>
            </a:r>
            <a:endParaRPr/>
          </a:p>
        </p:txBody>
      </p:sp>
      <p:sp>
        <p:nvSpPr>
          <p:cNvPr id="84" name="Google Shape;84;p10"/>
          <p:cNvSpPr txBox="1"/>
          <p:nvPr/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3641" y="903890"/>
            <a:ext cx="3920359" cy="163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Formulation </a:t>
            </a:r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6111766" cy="29774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6568966" y="1872947"/>
            <a:ext cx="2575034" cy="15457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132" t="-1967" b="-3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836462" y="1024631"/>
            <a:ext cx="7402894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Method Implementation</a:t>
            </a:r>
            <a:br>
              <a:rPr lang="en-US" dirty="0"/>
            </a:br>
            <a:r>
              <a:rPr lang="en-US" sz="2000" dirty="0"/>
              <a:t>NURBS MESH Derivatives</a:t>
            </a:r>
            <a:endParaRPr dirty="0"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155197" y="2224501"/>
            <a:ext cx="6847004" cy="43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82625" y="4545013"/>
            <a:ext cx="3490541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67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NURBS Mesh Derivatives</a:t>
            </a:r>
            <a:endParaRPr/>
          </a:p>
        </p:txBody>
      </p:sp>
      <p:pic>
        <p:nvPicPr>
          <p:cNvPr id="124" name="Google Shape;124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492257"/>
            <a:ext cx="3962400" cy="37768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57200" y="1157111"/>
            <a:ext cx="4250988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Functions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DensityToBionicShape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IdetifyBeams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Filterdata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Direction</a:t>
            </a:r>
            <a:endParaRPr/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BeamMatch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CenterPoint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1550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identifyBeams</a:t>
            </a:r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157111"/>
            <a:ext cx="4250988" cy="297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/>
              <a:t>Gathering points from mesh and storing it for later use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ftr" idx="11"/>
          </p:nvPr>
        </p:nvSpPr>
        <p:spPr>
          <a:xfrm>
            <a:off x="682626" y="4545013"/>
            <a:ext cx="40255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6400800" y="4778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l="1668" r="10540"/>
          <a:stretch/>
        </p:blipFill>
        <p:spPr>
          <a:xfrm>
            <a:off x="4792520" y="316131"/>
            <a:ext cx="3894280" cy="388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University of Waterloo">
      <a:dk1>
        <a:srgbClr val="000000"/>
      </a:dk1>
      <a:lt1>
        <a:srgbClr val="FFFFFF"/>
      </a:lt1>
      <a:dk2>
        <a:srgbClr val="757575"/>
      </a:dk2>
      <a:lt2>
        <a:srgbClr val="EEEEEE"/>
      </a:lt2>
      <a:accent1>
        <a:srgbClr val="757575"/>
      </a:accent1>
      <a:accent2>
        <a:srgbClr val="EEEEEE"/>
      </a:accent2>
      <a:accent3>
        <a:srgbClr val="FFD74E"/>
      </a:accent3>
      <a:accent4>
        <a:srgbClr val="C11F42"/>
      </a:accent4>
      <a:accent5>
        <a:srgbClr val="FFFFFF"/>
      </a:accent5>
      <a:accent6>
        <a:srgbClr val="FFFFFF"/>
      </a:accent6>
      <a:hlink>
        <a:srgbClr val="C11F42"/>
      </a:hlink>
      <a:folHlink>
        <a:srgbClr val="7575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560</Words>
  <Application>Microsoft Macintosh PowerPoint</Application>
  <PresentationFormat>On-screen Show (16:9)</PresentationFormat>
  <Paragraphs>281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Default Theme</vt:lpstr>
      <vt:lpstr>Structure and Beam Identification of 2D Bionic Shape </vt:lpstr>
      <vt:lpstr>Acknowledgements</vt:lpstr>
      <vt:lpstr>Contents</vt:lpstr>
      <vt:lpstr>Introduction</vt:lpstr>
      <vt:lpstr>Topological Optimization (TO)</vt:lpstr>
      <vt:lpstr>TO Formulation </vt:lpstr>
      <vt:lpstr>Method Implementation NURBS MESH Derivatives</vt:lpstr>
      <vt:lpstr>NURBS Mesh Derivatives</vt:lpstr>
      <vt:lpstr>identifyBeams</vt:lpstr>
      <vt:lpstr>idenfifyBeams → direction</vt:lpstr>
      <vt:lpstr>Cont…</vt:lpstr>
      <vt:lpstr>Cont…</vt:lpstr>
      <vt:lpstr>Cont → Other function calls </vt:lpstr>
      <vt:lpstr>identifyBeams →filterdata</vt:lpstr>
      <vt:lpstr>Cont…</vt:lpstr>
      <vt:lpstr>Cont…</vt:lpstr>
      <vt:lpstr>cont</vt:lpstr>
      <vt:lpstr>BeamFittingDer</vt:lpstr>
      <vt:lpstr>Cont…</vt:lpstr>
      <vt:lpstr>Cont…</vt:lpstr>
      <vt:lpstr>indentifyBeam →BeamMatch</vt:lpstr>
      <vt:lpstr>indentifyBeam →BeamMatch → CenterPoints</vt:lpstr>
      <vt:lpstr>Cont…</vt:lpstr>
      <vt:lpstr>Post Processing</vt:lpstr>
      <vt:lpstr>Method 1 vs Method 2 – Points Detection</vt:lpstr>
      <vt:lpstr>Method 1 vs Method 2 – Points Detection</vt:lpstr>
      <vt:lpstr>Method 1 vs Method 2 – Points Detection</vt:lpstr>
      <vt:lpstr>Method 1 vs Method 2 - Lines</vt:lpstr>
      <vt:lpstr>Method 1 vs Method 2 - Patch</vt:lpstr>
      <vt:lpstr>Method 1 vs Method 2 - Patch</vt:lpstr>
      <vt:lpstr>Method 1 vs Method 2 – Run Time</vt:lpstr>
      <vt:lpstr>Conclusion </vt:lpstr>
      <vt:lpstr>Conclusion </vt:lpstr>
      <vt:lpstr>Future Plans</vt:lpstr>
      <vt:lpstr>Future Plans</vt:lpstr>
      <vt:lpstr>Element Deletion </vt:lpstr>
      <vt:lpstr>Questions?</vt:lpstr>
      <vt:lpstr>References</vt:lpstr>
      <vt:lpstr>Visual Aids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Beam Identification of 2D Bionic Shape </dc:title>
  <cp:lastModifiedBy>Maharshi Patel</cp:lastModifiedBy>
  <cp:revision>3</cp:revision>
  <dcterms:modified xsi:type="dcterms:W3CDTF">2019-02-28T18:11:40Z</dcterms:modified>
</cp:coreProperties>
</file>