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526625-24DA-4E92-BCB9-AE1715707D7E}">
  <a:tblStyle styleId="{93526625-24DA-4E92-BCB9-AE1715707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9baddf14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9baddf14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percentage of people who are using alternative travel modes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Percentages are still low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baddf14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baddf14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commutes not drivers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9baddf14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9baddf14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baddf1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baddf1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baddf14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9baddf14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baddf1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9baddf1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baddf1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baddf1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commutes (not miles or people)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Modes (Red)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VMT (Blue)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baddf14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baddf14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Calculated: Added each commute type distance divided by number of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Point: </a:t>
            </a:r>
            <a:r>
              <a:rPr lang="en"/>
              <a:t>People who drive alone have further to go compared to people with access to metrorail, driving alone in the middle. Could easily adapt into another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baddf14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9baddf14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Arbitrarily</a:t>
            </a:r>
            <a:r>
              <a:rPr lang="en"/>
              <a:t> chose these 5 to use the data from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9baddf1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9baddf1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Column: Current activity on road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Column: Everyone traveling on their 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Close to worse case scenario comparisons, each sector has varying populations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baddf14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9baddf14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92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Management Dataset - Level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405950" y="3739525"/>
            <a:ext cx="633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MIDN 4/C Ballesteros, MIDN 4/C Bartosik, and MIDN 4/C Doherty</a:t>
            </a:r>
            <a:endParaRPr sz="24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712350" y="27057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 Challenge 2021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00" y="432400"/>
            <a:ext cx="6555601" cy="4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200" y="432388"/>
            <a:ext cx="6555600" cy="42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Solutions</a:t>
            </a:r>
            <a:endParaRPr/>
          </a:p>
        </p:txBody>
      </p:sp>
      <p:graphicFrame>
        <p:nvGraphicFramePr>
          <p:cNvPr id="210" name="Google Shape;210;p23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{93526625-24DA-4E92-BCB9-AE1715707D7E}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1%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5%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10%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6,433 miles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32,164 miles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64,327 miles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23"/>
          <p:cNvSpPr txBox="1"/>
          <p:nvPr/>
        </p:nvSpPr>
        <p:spPr>
          <a:xfrm>
            <a:off x="952500" y="1652700"/>
            <a:ext cx="66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__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__ % of drives were replaced with alternate transit...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1516500" y="3181450"/>
            <a:ext cx="66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… thousands of miles could be saved </a:t>
            </a:r>
            <a:r>
              <a:rPr lang="en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week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encourage other travel?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1300 people were offered NO incentive for NADMS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Employees accepted ~42% of offered incentives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</a:t>
            </a:r>
            <a:r>
              <a:rPr lang="en" u="sng"/>
              <a:t>offering incentives to everyone</a:t>
            </a:r>
            <a:r>
              <a:rPr lang="en"/>
              <a:t>, we could expect 7100 miles saved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VMT?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35500" y="1567550"/>
            <a:ext cx="7038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Vehicle Miles Traveled</a:t>
            </a:r>
            <a:endParaRPr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Measures total travel for ALL vehicles</a:t>
            </a:r>
            <a:endParaRPr sz="1900"/>
          </a:p>
        </p:txBody>
      </p:sp>
      <p:sp>
        <p:nvSpPr>
          <p:cNvPr id="143" name="Google Shape;143;p14"/>
          <p:cNvSpPr txBox="1"/>
          <p:nvPr/>
        </p:nvSpPr>
        <p:spPr>
          <a:xfrm>
            <a:off x="535500" y="2834825"/>
            <a:ext cx="31167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counted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○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Driving alone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○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Driving a carpool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354" y="108000"/>
            <a:ext cx="3987645" cy="22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NADMS?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518675" y="1576575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Non Auto-Driver Mode Share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Miles measured without adding cars to the road</a:t>
            </a:r>
            <a:endParaRPr sz="1900"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16098" l="0" r="0" t="18643"/>
          <a:stretch/>
        </p:blipFill>
        <p:spPr>
          <a:xfrm>
            <a:off x="5618625" y="252225"/>
            <a:ext cx="3285274" cy="21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518675" y="2840375"/>
            <a:ext cx="45669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counted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○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Telework/Work from home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○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Trains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○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Buses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○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Walking/Biking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Commute - By Time</a:t>
            </a:r>
            <a:endParaRPr/>
          </a:p>
        </p:txBody>
      </p:sp>
      <p:pic>
        <p:nvPicPr>
          <p:cNvPr id="158" name="Google Shape;158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75" y="1017725"/>
            <a:ext cx="756804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675" y="2302150"/>
            <a:ext cx="3768950" cy="1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825" y="2302150"/>
            <a:ext cx="4052075" cy="1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1499025" y="4507325"/>
            <a:ext cx="23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Arrival: 0815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5690025" y="4507325"/>
            <a:ext cx="23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Departure: 1700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3860375" y="1513325"/>
            <a:ext cx="1423200" cy="1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Commute - By Method</a:t>
            </a:r>
            <a:endParaRPr/>
          </a:p>
        </p:txBody>
      </p:sp>
      <p:pic>
        <p:nvPicPr>
          <p:cNvPr id="169" name="Google Shape;169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413" y="1037800"/>
            <a:ext cx="5891176" cy="36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Commute - By Distance</a:t>
            </a:r>
            <a:endParaRPr/>
          </a:p>
        </p:txBody>
      </p:sp>
      <p:pic>
        <p:nvPicPr>
          <p:cNvPr id="175" name="Google Shape;175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413" y="1036738"/>
            <a:ext cx="5927176" cy="366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TMD Services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Shady Grove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Montgomery County Employees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Friendship Heights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Silver Spring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Rockville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#1, 2: VMT Numbers</a:t>
            </a:r>
            <a:endParaRPr/>
          </a:p>
        </p:txBody>
      </p:sp>
      <p:graphicFrame>
        <p:nvGraphicFramePr>
          <p:cNvPr id="187" name="Google Shape;187;p20"/>
          <p:cNvGraphicFramePr/>
          <p:nvPr/>
        </p:nvGraphicFramePr>
        <p:xfrm>
          <a:off x="952500" y="1838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{93526625-24DA-4E92-BCB9-AE1715707D7E}</a:tableStyleId>
              </a:tblPr>
              <a:tblGrid>
                <a:gridCol w="2413000"/>
                <a:gridCol w="2413000"/>
                <a:gridCol w="2413000"/>
              </a:tblGrid>
              <a:tr h="51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TMD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Real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VMT (Weekly)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MAX VMT (Weekly)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Shady Grove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234,255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289,809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Montgomery County Employees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184,627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231,490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Friendship Heights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76,248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126,095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Silver Spring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71,186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101,463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Rockville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3,684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6,066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0"/>
          <p:cNvSpPr txBox="1"/>
          <p:nvPr/>
        </p:nvSpPr>
        <p:spPr>
          <a:xfrm>
            <a:off x="1142625" y="611850"/>
            <a:ext cx="7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is the actual number of miles traveled on the roads by all vehicles in one week?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142625" y="1145250"/>
            <a:ext cx="7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every individual drove alone to work, how many total miles would their vehicles travel?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#3: How can we show savings on VMT?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536325" y="2450150"/>
            <a:ext cx="2270100" cy="7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1554325" y="1950600"/>
            <a:ext cx="22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Actual VMT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554325" y="2484000"/>
            <a:ext cx="22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 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VMT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590550" y="2116850"/>
            <a:ext cx="79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(1 -                             )*100 = % Miles Saved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