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Mon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5b202605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5b202605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*legal</a:t>
            </a:r>
            <a:endParaRPr/>
          </a:p>
          <a:p>
            <a:pPr marL="0" lvl="0" indent="0" algn="l" rtl="0">
              <a:spcBef>
                <a:spcPts val="0"/>
              </a:spcBef>
              <a:spcAft>
                <a:spcPts val="0"/>
              </a:spcAft>
              <a:buNone/>
            </a:pPr>
            <a:r>
              <a:rPr lang="en"/>
              <a:t>Legal_handfree = talk on a cell phone using hands-free device while driving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5b202605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15b202605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4f4e4fcc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4f4e4fc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 light rail system has been in production in King County, Seattle since 2018. Since construction broke ground, the light rail system has moved northwards passing through some of the very zip codes that were surveyed in our data. With this information, we plan to answer the question of whether or not having a light rail system running through your zip code is beneficial for the population regarding knowledge on traffic safety laws.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4f4e4fcc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4f4e4fc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4f4e4fcc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4f4e4fcc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4f4e4fcc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4f4e4fc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5b202605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5b202605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Legal_addgps = type an address into GPS while driving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5b202605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5b202605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legal _readstop = read a text message while stopped at an intersection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5b202605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5b202605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Legal_handheldstop = talk on a hand-held cell phone while stopped at an intersection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5b202605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5b202605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*legal</a:t>
            </a:r>
            <a:endParaRPr/>
          </a:p>
          <a:p>
            <a:pPr marL="0" lvl="0" indent="0" algn="l" rtl="0">
              <a:spcBef>
                <a:spcPts val="0"/>
              </a:spcBef>
              <a:spcAft>
                <a:spcPts val="0"/>
              </a:spcAft>
              <a:buNone/>
            </a:pPr>
            <a:r>
              <a:rPr lang="en"/>
              <a:t>Legal_911 = call 911 while driving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480">
                <a:latin typeface="Roboto Mono"/>
                <a:ea typeface="Roboto Mono"/>
                <a:cs typeface="Roboto Mono"/>
                <a:sym typeface="Roboto Mono"/>
              </a:rPr>
              <a:t>Driver Awareness in King County</a:t>
            </a:r>
            <a:endParaRPr sz="3480">
              <a:latin typeface="Roboto Mono"/>
              <a:ea typeface="Roboto Mono"/>
              <a:cs typeface="Roboto Mono"/>
              <a:sym typeface="Roboto Mono"/>
            </a:endParaRPr>
          </a:p>
          <a:p>
            <a:pPr marL="0" lvl="0" indent="0" algn="ctr" rtl="0">
              <a:spcBef>
                <a:spcPts val="0"/>
              </a:spcBef>
              <a:spcAft>
                <a:spcPts val="0"/>
              </a:spcAft>
              <a:buSzPts val="990"/>
              <a:buNone/>
            </a:pPr>
            <a:r>
              <a:rPr lang="en" sz="3480">
                <a:latin typeface="Roboto Mono"/>
                <a:ea typeface="Roboto Mono"/>
                <a:cs typeface="Roboto Mono"/>
                <a:sym typeface="Roboto Mono"/>
              </a:rPr>
              <a:t>L3 Washington Fatal Crash Survey</a:t>
            </a:r>
            <a:endParaRPr sz="3480">
              <a:latin typeface="Roboto Mono"/>
              <a:ea typeface="Roboto Mono"/>
              <a:cs typeface="Roboto Mono"/>
              <a:sym typeface="Roboto Mono"/>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Roboto Mono"/>
                <a:ea typeface="Roboto Mono"/>
                <a:cs typeface="Roboto Mono"/>
                <a:sym typeface="Roboto Mono"/>
              </a:rPr>
              <a:t>TEAM IC23045 </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439850" y="60500"/>
            <a:ext cx="8264305" cy="5143500"/>
          </a:xfrm>
          <a:prstGeom prst="rect">
            <a:avLst/>
          </a:prstGeom>
          <a:noFill/>
          <a:ln>
            <a:noFill/>
          </a:ln>
        </p:spPr>
      </p:pic>
      <p:sp>
        <p:nvSpPr>
          <p:cNvPr id="3" name="TextBox 2">
            <a:extLst>
              <a:ext uri="{FF2B5EF4-FFF2-40B4-BE49-F238E27FC236}">
                <a16:creationId xmlns:a16="http://schemas.microsoft.com/office/drawing/2014/main" id="{E7E90E68-E15D-493E-9D63-823892EB7F7A}"/>
              </a:ext>
            </a:extLst>
          </p:cNvPr>
          <p:cNvSpPr txBox="1"/>
          <p:nvPr/>
        </p:nvSpPr>
        <p:spPr>
          <a:xfrm>
            <a:off x="642173" y="200069"/>
            <a:ext cx="4292795" cy="307777"/>
          </a:xfrm>
          <a:prstGeom prst="rect">
            <a:avLst/>
          </a:prstGeom>
          <a:solidFill>
            <a:schemeClr val="accent6">
              <a:lumMod val="40000"/>
              <a:lumOff val="60000"/>
            </a:schemeClr>
          </a:solidFill>
        </p:spPr>
        <p:txBody>
          <a:bodyPr wrap="square" rtlCol="0">
            <a:spAutoFit/>
          </a:bodyPr>
          <a:lstStyle/>
          <a:p>
            <a:r>
              <a:rPr lang="en-US" dirty="0">
                <a:solidFill>
                  <a:schemeClr val="tx1"/>
                </a:solidFill>
                <a:latin typeface="Roboto Mono" panose="020B0604020202020204" charset="0"/>
                <a:ea typeface="Roboto Mono" panose="020B0604020202020204" charset="0"/>
              </a:rPr>
              <a:t>Is it to use a hands-free device?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68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latin typeface="Roboto Mono"/>
                <a:ea typeface="Roboto Mono"/>
                <a:cs typeface="Roboto Mono"/>
                <a:sym typeface="Roboto Mono"/>
              </a:rPr>
              <a:t>Conclusion</a:t>
            </a:r>
            <a:endParaRPr>
              <a:highlight>
                <a:srgbClr val="FFE599"/>
              </a:highlight>
              <a:latin typeface="Roboto Mono"/>
              <a:ea typeface="Roboto Mono"/>
              <a:cs typeface="Roboto Mono"/>
              <a:sym typeface="Roboto Mono"/>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Mono"/>
              <a:buChar char="-"/>
            </a:pPr>
            <a:r>
              <a:rPr lang="en" dirty="0">
                <a:highlight>
                  <a:srgbClr val="A4C2F4"/>
                </a:highlight>
                <a:latin typeface="Roboto Mono"/>
                <a:ea typeface="Roboto Mono"/>
                <a:cs typeface="Roboto Mono"/>
                <a:sym typeface="Roboto Mono"/>
              </a:rPr>
              <a:t>The data shows that generally, the residents </a:t>
            </a:r>
            <a:r>
              <a:rPr lang="en-US" dirty="0">
                <a:highlight>
                  <a:srgbClr val="A4C2F4"/>
                </a:highlight>
                <a:latin typeface="Roboto Mono"/>
                <a:ea typeface="Roboto Mono"/>
                <a:cs typeface="Roboto Mono"/>
                <a:sym typeface="Roboto Mono"/>
              </a:rPr>
              <a:t>living in zip codes closer to the Link Light Rail, have less knowledge regarding the new law put in place. </a:t>
            </a:r>
            <a:endParaRPr dirty="0">
              <a:highlight>
                <a:srgbClr val="A4C2F4"/>
              </a:highlight>
              <a:latin typeface="Roboto Mono"/>
              <a:ea typeface="Roboto Mono"/>
              <a:cs typeface="Roboto Mono"/>
              <a:sym typeface="Roboto Mono"/>
            </a:endParaRPr>
          </a:p>
          <a:p>
            <a:pPr marL="457200" lvl="0" indent="-342900" algn="l" rtl="0">
              <a:spcBef>
                <a:spcPts val="1200"/>
              </a:spcBef>
              <a:spcAft>
                <a:spcPts val="0"/>
              </a:spcAft>
              <a:buSzPts val="1800"/>
              <a:buFont typeface="Roboto Mono"/>
              <a:buChar char="-"/>
            </a:pPr>
            <a:r>
              <a:rPr lang="en" dirty="0">
                <a:highlight>
                  <a:srgbClr val="A4C2F4"/>
                </a:highlight>
                <a:latin typeface="Roboto Mono"/>
                <a:ea typeface="Roboto Mono"/>
                <a:cs typeface="Roboto Mono"/>
                <a:sym typeface="Roboto Mono"/>
              </a:rPr>
              <a:t>There does appear to be a correlation where the OVERALL awareness of the drivers decreases</a:t>
            </a:r>
            <a:endParaRPr dirty="0">
              <a:highlight>
                <a:srgbClr val="A4C2F4"/>
              </a:highlight>
              <a:latin typeface="Roboto Mono"/>
              <a:ea typeface="Roboto Mono"/>
              <a:cs typeface="Roboto Mono"/>
              <a:sym typeface="Roboto Mono"/>
            </a:endParaRPr>
          </a:p>
          <a:p>
            <a:pPr marL="914400" lvl="1" indent="-317500" algn="l" rtl="0">
              <a:spcBef>
                <a:spcPts val="0"/>
              </a:spcBef>
              <a:spcAft>
                <a:spcPts val="0"/>
              </a:spcAft>
              <a:buSzPts val="1400"/>
              <a:buFont typeface="Roboto Mono"/>
              <a:buChar char="-"/>
            </a:pPr>
            <a:r>
              <a:rPr lang="en" dirty="0">
                <a:highlight>
                  <a:srgbClr val="A4C2F4"/>
                </a:highlight>
                <a:latin typeface="Roboto Mono"/>
                <a:ea typeface="Roboto Mono"/>
                <a:cs typeface="Roboto Mono"/>
                <a:sym typeface="Roboto Mono"/>
              </a:rPr>
              <a:t>COVID?</a:t>
            </a:r>
            <a:endParaRPr dirty="0">
              <a:highlight>
                <a:srgbClr val="A4C2F4"/>
              </a:highlight>
              <a:latin typeface="Roboto Mono"/>
              <a:ea typeface="Roboto Mono"/>
              <a:cs typeface="Roboto Mono"/>
              <a:sym typeface="Roboto Mono"/>
            </a:endParaRPr>
          </a:p>
          <a:p>
            <a:pPr marL="0" lvl="0" indent="0" algn="l" rtl="0">
              <a:spcBef>
                <a:spcPts val="1200"/>
              </a:spcBef>
              <a:spcAft>
                <a:spcPts val="1200"/>
              </a:spcAft>
              <a:buNone/>
            </a:pPr>
            <a:endParaRPr dirty="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highlight>
                  <a:srgbClr val="FFD966"/>
                </a:highlight>
                <a:latin typeface="Roboto Mono"/>
                <a:ea typeface="Roboto Mono"/>
                <a:cs typeface="Roboto Mono"/>
                <a:sym typeface="Roboto Mono"/>
              </a:rPr>
              <a:t>Introduction</a:t>
            </a:r>
            <a:endParaRPr>
              <a:highlight>
                <a:srgbClr val="FFD966"/>
              </a:highlight>
              <a:latin typeface="Roboto Mono"/>
              <a:ea typeface="Roboto Mono"/>
              <a:cs typeface="Roboto Mono"/>
              <a:sym typeface="Roboto Mono"/>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highlight>
                  <a:srgbClr val="A4C2F4"/>
                </a:highlight>
                <a:latin typeface="Roboto Mono"/>
                <a:ea typeface="Roboto Mono"/>
                <a:cs typeface="Roboto Mono"/>
                <a:sym typeface="Roboto Mono"/>
              </a:rPr>
              <a:t>2018 - A project for railroad expansion is introduced within the King County Area</a:t>
            </a:r>
            <a:endParaRPr>
              <a:highlight>
                <a:srgbClr val="A4C2F4"/>
              </a:highlight>
              <a:latin typeface="Roboto Mono"/>
              <a:ea typeface="Roboto Mono"/>
              <a:cs typeface="Roboto Mono"/>
              <a:sym typeface="Roboto Mono"/>
            </a:endParaRPr>
          </a:p>
          <a:p>
            <a:pPr marL="0" lvl="0" indent="0" algn="l" rtl="0">
              <a:spcBef>
                <a:spcPts val="1200"/>
              </a:spcBef>
              <a:spcAft>
                <a:spcPts val="1200"/>
              </a:spcAft>
              <a:buNone/>
            </a:pPr>
            <a:endParaRPr/>
          </a:p>
        </p:txBody>
      </p:sp>
      <p:pic>
        <p:nvPicPr>
          <p:cNvPr id="62" name="Google Shape;62;p14"/>
          <p:cNvPicPr preferRelativeResize="0"/>
          <p:nvPr/>
        </p:nvPicPr>
        <p:blipFill>
          <a:blip r:embed="rId3">
            <a:alphaModFix/>
          </a:blip>
          <a:stretch>
            <a:fillRect/>
          </a:stretch>
        </p:blipFill>
        <p:spPr>
          <a:xfrm>
            <a:off x="2" y="1821450"/>
            <a:ext cx="4083801" cy="3140526"/>
          </a:xfrm>
          <a:prstGeom prst="rect">
            <a:avLst/>
          </a:prstGeom>
          <a:noFill/>
          <a:ln>
            <a:noFill/>
          </a:ln>
        </p:spPr>
      </p:pic>
      <p:pic>
        <p:nvPicPr>
          <p:cNvPr id="63" name="Google Shape;63;p14"/>
          <p:cNvPicPr preferRelativeResize="0"/>
          <p:nvPr/>
        </p:nvPicPr>
        <p:blipFill>
          <a:blip r:embed="rId4">
            <a:alphaModFix/>
          </a:blip>
          <a:stretch>
            <a:fillRect/>
          </a:stretch>
        </p:blipFill>
        <p:spPr>
          <a:xfrm>
            <a:off x="4602387" y="1821450"/>
            <a:ext cx="3965358" cy="314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highlight>
                  <a:srgbClr val="FFE599"/>
                </a:highlight>
                <a:latin typeface="Roboto Mono"/>
                <a:ea typeface="Roboto Mono"/>
                <a:cs typeface="Roboto Mono"/>
                <a:sym typeface="Roboto Mono"/>
              </a:rPr>
              <a:t>Light Rail System</a:t>
            </a:r>
            <a:endParaRPr dirty="0">
              <a:highlight>
                <a:srgbClr val="FFE599"/>
              </a:highlight>
              <a:latin typeface="Roboto Mono"/>
              <a:ea typeface="Roboto Mono"/>
              <a:cs typeface="Roboto Mono"/>
              <a:sym typeface="Roboto Mono"/>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70" name="Google Shape;70;p15"/>
          <p:cNvPicPr preferRelativeResize="0"/>
          <p:nvPr/>
        </p:nvPicPr>
        <p:blipFill>
          <a:blip r:embed="rId3">
            <a:alphaModFix/>
          </a:blip>
          <a:stretch>
            <a:fillRect/>
          </a:stretch>
        </p:blipFill>
        <p:spPr>
          <a:xfrm>
            <a:off x="6393976" y="0"/>
            <a:ext cx="1714482" cy="5143500"/>
          </a:xfrm>
          <a:prstGeom prst="rect">
            <a:avLst/>
          </a:prstGeom>
          <a:noFill/>
          <a:ln>
            <a:noFill/>
          </a:ln>
        </p:spPr>
      </p:pic>
      <p:pic>
        <p:nvPicPr>
          <p:cNvPr id="71" name="Google Shape;71;p15"/>
          <p:cNvPicPr preferRelativeResize="0"/>
          <p:nvPr/>
        </p:nvPicPr>
        <p:blipFill>
          <a:blip r:embed="rId4">
            <a:alphaModFix/>
          </a:blip>
          <a:stretch>
            <a:fillRect/>
          </a:stretch>
        </p:blipFill>
        <p:spPr>
          <a:xfrm>
            <a:off x="369653" y="1224625"/>
            <a:ext cx="5648426" cy="3644450"/>
          </a:xfrm>
          <a:prstGeom prst="rect">
            <a:avLst/>
          </a:prstGeom>
          <a:noFill/>
          <a:ln>
            <a:noFill/>
          </a:ln>
        </p:spPr>
      </p:pic>
      <p:sp>
        <p:nvSpPr>
          <p:cNvPr id="2" name="Oval 1">
            <a:extLst>
              <a:ext uri="{FF2B5EF4-FFF2-40B4-BE49-F238E27FC236}">
                <a16:creationId xmlns:a16="http://schemas.microsoft.com/office/drawing/2014/main" id="{44160A6B-F2B3-4123-94CF-E18E3D1F280B}"/>
              </a:ext>
            </a:extLst>
          </p:cNvPr>
          <p:cNvSpPr/>
          <p:nvPr/>
        </p:nvSpPr>
        <p:spPr>
          <a:xfrm>
            <a:off x="1123804" y="1224625"/>
            <a:ext cx="1144745" cy="2766400"/>
          </a:xfrm>
          <a:prstGeom prst="ellipse">
            <a:avLst/>
          </a:prstGeom>
          <a:noFill/>
          <a:ln w="38100"/>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latin typeface="Roboto Mono"/>
                <a:ea typeface="Roboto Mono"/>
                <a:cs typeface="Roboto Mono"/>
                <a:sym typeface="Roboto Mono"/>
              </a:rPr>
              <a:t>Questions</a:t>
            </a:r>
            <a:endParaRPr>
              <a:highlight>
                <a:srgbClr val="FFE599"/>
              </a:highlight>
              <a:latin typeface="Roboto Mono"/>
              <a:ea typeface="Roboto Mono"/>
              <a:cs typeface="Roboto Mono"/>
              <a:sym typeface="Roboto Mono"/>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What impact, if any, does the development of the light rail system have on the awareness of drivers in King County?</a:t>
            </a:r>
            <a:endParaRPr>
              <a:highlight>
                <a:srgbClr val="A4C2F4"/>
              </a:highlight>
              <a:latin typeface="Roboto Mono"/>
              <a:ea typeface="Roboto Mono"/>
              <a:cs typeface="Roboto Mono"/>
              <a:sym typeface="Roboto Mono"/>
            </a:endParaRPr>
          </a:p>
          <a:p>
            <a:pPr marL="457200" lvl="0" indent="-342900" algn="l" rtl="0">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How does the understanding of these drivers compare to the rest of the county?</a:t>
            </a:r>
            <a:endParaRPr>
              <a:highlight>
                <a:srgbClr val="A4C2F4"/>
              </a:highlight>
              <a:latin typeface="Roboto Mono"/>
              <a:ea typeface="Roboto Mono"/>
              <a:cs typeface="Roboto Mono"/>
              <a:sym typeface="Roboto Mono"/>
            </a:endParaRPr>
          </a:p>
          <a:p>
            <a:pPr marL="45720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latin typeface="Roboto Mono"/>
                <a:ea typeface="Roboto Mono"/>
                <a:cs typeface="Roboto Mono"/>
                <a:sym typeface="Roboto Mono"/>
              </a:rPr>
              <a:t>Data Preparation Steps</a:t>
            </a:r>
            <a:endParaRPr>
              <a:highlight>
                <a:srgbClr val="FFE599"/>
              </a:highlight>
              <a:latin typeface="Roboto Mono"/>
              <a:ea typeface="Roboto Mono"/>
              <a:cs typeface="Roboto Mono"/>
              <a:sym typeface="Roboto Mono"/>
            </a:endParaRPr>
          </a:p>
        </p:txBody>
      </p:sp>
      <p:sp>
        <p:nvSpPr>
          <p:cNvPr id="83" name="Google Shape;83;p17"/>
          <p:cNvSpPr txBox="1">
            <a:spLocks noGrp="1"/>
          </p:cNvSpPr>
          <p:nvPr>
            <p:ph type="body" idx="1"/>
          </p:nvPr>
        </p:nvSpPr>
        <p:spPr>
          <a:xfrm>
            <a:off x="2885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highlight>
                  <a:srgbClr val="A4C2F4"/>
                </a:highlight>
                <a:latin typeface="Roboto Mono"/>
                <a:ea typeface="Roboto Mono"/>
                <a:cs typeface="Roboto Mono"/>
                <a:sym typeface="Roboto Mono"/>
              </a:rPr>
              <a:t>In order to observe this, we</a:t>
            </a:r>
            <a:endParaRPr>
              <a:highlight>
                <a:srgbClr val="A4C2F4"/>
              </a:highlight>
              <a:latin typeface="Roboto Mono"/>
              <a:ea typeface="Roboto Mono"/>
              <a:cs typeface="Roboto Mono"/>
              <a:sym typeface="Roboto Mono"/>
            </a:endParaRPr>
          </a:p>
          <a:p>
            <a:pPr marL="457200" lvl="0" indent="-342900" algn="l" rtl="0">
              <a:spcBef>
                <a:spcPts val="1200"/>
              </a:spcBef>
              <a:spcAft>
                <a:spcPts val="0"/>
              </a:spcAft>
              <a:buSzPts val="1800"/>
              <a:buFont typeface="Roboto Mono"/>
              <a:buChar char="-"/>
            </a:pPr>
            <a:r>
              <a:rPr lang="en">
                <a:highlight>
                  <a:srgbClr val="A4C2F4"/>
                </a:highlight>
                <a:latin typeface="Roboto Mono"/>
                <a:ea typeface="Roboto Mono"/>
                <a:cs typeface="Roboto Mono"/>
                <a:sym typeface="Roboto Mono"/>
              </a:rPr>
              <a:t>Cut down csv to include only questions pertaining to legality</a:t>
            </a:r>
            <a:endParaRPr>
              <a:highlight>
                <a:srgbClr val="A4C2F4"/>
              </a:highlight>
              <a:latin typeface="Roboto Mono"/>
              <a:ea typeface="Roboto Mono"/>
              <a:cs typeface="Roboto Mono"/>
              <a:sym typeface="Roboto Mono"/>
            </a:endParaRPr>
          </a:p>
          <a:p>
            <a:pPr marL="457200" lvl="0" indent="-342900" algn="l" rtl="0">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Research areas where the train will pass through its development</a:t>
            </a:r>
            <a:endParaRPr>
              <a:highlight>
                <a:srgbClr val="A4C2F4"/>
              </a:highlight>
              <a:latin typeface="Roboto Mono"/>
              <a:ea typeface="Roboto Mono"/>
              <a:cs typeface="Roboto Mono"/>
              <a:sym typeface="Roboto Mono"/>
            </a:endParaRPr>
          </a:p>
          <a:p>
            <a:pPr marL="457200" lvl="0" indent="-342900" algn="l" rtl="0">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Separated the data into groups</a:t>
            </a:r>
            <a:endParaRPr>
              <a:highlight>
                <a:srgbClr val="A4C2F4"/>
              </a:highlight>
              <a:latin typeface="Roboto Mono"/>
              <a:ea typeface="Roboto Mono"/>
              <a:cs typeface="Roboto Mono"/>
              <a:sym typeface="Roboto Mono"/>
            </a:endParaRPr>
          </a:p>
          <a:p>
            <a:pPr marL="914400" lvl="1" indent="-317500" algn="l" rtl="0">
              <a:spcBef>
                <a:spcPts val="0"/>
              </a:spcBef>
              <a:spcAft>
                <a:spcPts val="0"/>
              </a:spcAft>
              <a:buSzPts val="1400"/>
              <a:buFont typeface="Roboto Mono"/>
              <a:buChar char="-"/>
            </a:pPr>
            <a:r>
              <a:rPr lang="en">
                <a:highlight>
                  <a:srgbClr val="A4C2F4"/>
                </a:highlight>
                <a:latin typeface="Roboto Mono"/>
                <a:ea typeface="Roboto Mono"/>
                <a:cs typeface="Roboto Mono"/>
                <a:sym typeface="Roboto Mono"/>
              </a:rPr>
              <a:t>Zip codes within area of the light rail’s development</a:t>
            </a:r>
            <a:endParaRPr>
              <a:highlight>
                <a:srgbClr val="A4C2F4"/>
              </a:highlight>
              <a:latin typeface="Roboto Mono"/>
              <a:ea typeface="Roboto Mono"/>
              <a:cs typeface="Roboto Mono"/>
              <a:sym typeface="Roboto Mono"/>
            </a:endParaRPr>
          </a:p>
          <a:p>
            <a:pPr marL="914400" lvl="1" indent="-317500" algn="l" rtl="0">
              <a:spcBef>
                <a:spcPts val="0"/>
              </a:spcBef>
              <a:spcAft>
                <a:spcPts val="0"/>
              </a:spcAft>
              <a:buSzPts val="1400"/>
              <a:buFont typeface="Roboto Mono"/>
              <a:buChar char="-"/>
            </a:pPr>
            <a:r>
              <a:rPr lang="en">
                <a:highlight>
                  <a:srgbClr val="A4C2F4"/>
                </a:highlight>
                <a:latin typeface="Roboto Mono"/>
                <a:ea typeface="Roboto Mono"/>
                <a:cs typeface="Roboto Mono"/>
                <a:sym typeface="Roboto Mono"/>
              </a:rPr>
              <a:t>Rest of the Zip Codes of the County</a:t>
            </a:r>
            <a:endParaRPr>
              <a:highlight>
                <a:srgbClr val="A4C2F4"/>
              </a:highlight>
              <a:latin typeface="Roboto Mono"/>
              <a:ea typeface="Roboto Mono"/>
              <a:cs typeface="Roboto Mono"/>
              <a:sym typeface="Roboto Mono"/>
            </a:endParaRPr>
          </a:p>
          <a:p>
            <a:pPr marL="457200" lvl="0" indent="-342900" algn="l" rtl="0">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Compared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0" name="Google Shape;90;p18"/>
          <p:cNvPicPr preferRelativeResize="0"/>
          <p:nvPr/>
        </p:nvPicPr>
        <p:blipFill>
          <a:blip r:embed="rId3">
            <a:alphaModFix/>
          </a:blip>
          <a:stretch>
            <a:fillRect/>
          </a:stretch>
        </p:blipFill>
        <p:spPr>
          <a:xfrm>
            <a:off x="290804" y="-23537"/>
            <a:ext cx="8562395" cy="5190575"/>
          </a:xfrm>
          <a:prstGeom prst="rect">
            <a:avLst/>
          </a:prstGeom>
          <a:noFill/>
          <a:ln>
            <a:noFill/>
          </a:ln>
        </p:spPr>
      </p:pic>
      <p:sp>
        <p:nvSpPr>
          <p:cNvPr id="2" name="TextBox 1">
            <a:extLst>
              <a:ext uri="{FF2B5EF4-FFF2-40B4-BE49-F238E27FC236}">
                <a16:creationId xmlns:a16="http://schemas.microsoft.com/office/drawing/2014/main" id="{D01A5960-2E01-4102-8B00-8E36FBB5CB22}"/>
              </a:ext>
            </a:extLst>
          </p:cNvPr>
          <p:cNvSpPr txBox="1"/>
          <p:nvPr/>
        </p:nvSpPr>
        <p:spPr>
          <a:xfrm>
            <a:off x="579352" y="137248"/>
            <a:ext cx="4767446" cy="307777"/>
          </a:xfrm>
          <a:prstGeom prst="rect">
            <a:avLst/>
          </a:prstGeom>
          <a:solidFill>
            <a:schemeClr val="accent6">
              <a:lumMod val="40000"/>
              <a:lumOff val="60000"/>
            </a:schemeClr>
          </a:solidFill>
        </p:spPr>
        <p:txBody>
          <a:bodyPr wrap="square" rtlCol="0">
            <a:spAutoFit/>
          </a:bodyPr>
          <a:lstStyle/>
          <a:p>
            <a:r>
              <a:rPr lang="en-US" dirty="0">
                <a:solidFill>
                  <a:schemeClr val="tx1"/>
                </a:solidFill>
                <a:latin typeface="Roboto Mono" panose="020B0604020202020204" charset="0"/>
                <a:ea typeface="Roboto Mono" panose="020B0604020202020204" charset="0"/>
              </a:rPr>
              <a:t>Is it legal to type on a GPS while driving?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597900" y="0"/>
            <a:ext cx="7948207" cy="5143500"/>
          </a:xfrm>
          <a:prstGeom prst="rect">
            <a:avLst/>
          </a:prstGeom>
          <a:noFill/>
          <a:ln>
            <a:noFill/>
          </a:ln>
        </p:spPr>
      </p:pic>
      <p:sp>
        <p:nvSpPr>
          <p:cNvPr id="3" name="TextBox 2">
            <a:extLst>
              <a:ext uri="{FF2B5EF4-FFF2-40B4-BE49-F238E27FC236}">
                <a16:creationId xmlns:a16="http://schemas.microsoft.com/office/drawing/2014/main" id="{6E12DB31-32A6-41DD-92AD-75DF9EF152FE}"/>
              </a:ext>
            </a:extLst>
          </p:cNvPr>
          <p:cNvSpPr txBox="1"/>
          <p:nvPr/>
        </p:nvSpPr>
        <p:spPr>
          <a:xfrm>
            <a:off x="788756" y="276851"/>
            <a:ext cx="5018731" cy="307777"/>
          </a:xfrm>
          <a:prstGeom prst="rect">
            <a:avLst/>
          </a:prstGeom>
          <a:solidFill>
            <a:schemeClr val="accent6">
              <a:lumMod val="40000"/>
              <a:lumOff val="60000"/>
            </a:schemeClr>
          </a:solidFill>
        </p:spPr>
        <p:txBody>
          <a:bodyPr wrap="square" rtlCol="0">
            <a:spAutoFit/>
          </a:bodyPr>
          <a:lstStyle/>
          <a:p>
            <a:r>
              <a:rPr lang="en-US" dirty="0">
                <a:solidFill>
                  <a:schemeClr val="tx1"/>
                </a:solidFill>
                <a:latin typeface="Roboto Mono" panose="020B0604020202020204" charset="0"/>
                <a:ea typeface="Roboto Mono" panose="020B0604020202020204" charset="0"/>
              </a:rPr>
              <a:t>Is it legal to read your phone while stopped?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45175" y="0"/>
            <a:ext cx="8653659" cy="5143500"/>
          </a:xfrm>
          <a:prstGeom prst="rect">
            <a:avLst/>
          </a:prstGeom>
          <a:noFill/>
          <a:ln>
            <a:noFill/>
          </a:ln>
        </p:spPr>
      </p:pic>
      <p:sp>
        <p:nvSpPr>
          <p:cNvPr id="3" name="TextBox 2">
            <a:extLst>
              <a:ext uri="{FF2B5EF4-FFF2-40B4-BE49-F238E27FC236}">
                <a16:creationId xmlns:a16="http://schemas.microsoft.com/office/drawing/2014/main" id="{A06FB177-0AC1-4E07-A597-8206BF0C598D}"/>
              </a:ext>
            </a:extLst>
          </p:cNvPr>
          <p:cNvSpPr txBox="1"/>
          <p:nvPr/>
        </p:nvSpPr>
        <p:spPr>
          <a:xfrm>
            <a:off x="586331" y="144228"/>
            <a:ext cx="5416600" cy="307777"/>
          </a:xfrm>
          <a:prstGeom prst="rect">
            <a:avLst/>
          </a:prstGeom>
          <a:solidFill>
            <a:schemeClr val="accent6">
              <a:lumMod val="40000"/>
              <a:lumOff val="60000"/>
            </a:schemeClr>
          </a:solidFill>
        </p:spPr>
        <p:txBody>
          <a:bodyPr wrap="square" rtlCol="0">
            <a:spAutoFit/>
          </a:bodyPr>
          <a:lstStyle/>
          <a:p>
            <a:r>
              <a:rPr lang="en-US" dirty="0">
                <a:solidFill>
                  <a:schemeClr val="tx1"/>
                </a:solidFill>
                <a:latin typeface="Roboto Mono" panose="020B0604020202020204" charset="0"/>
                <a:ea typeface="Roboto Mono" panose="020B0604020202020204" charset="0"/>
              </a:rPr>
              <a:t>Is it legal to look at your phone while stopped?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21"/>
          <p:cNvPicPr preferRelativeResize="0"/>
          <p:nvPr/>
        </p:nvPicPr>
        <p:blipFill>
          <a:blip r:embed="rId3">
            <a:alphaModFix/>
          </a:blip>
          <a:stretch>
            <a:fillRect/>
          </a:stretch>
        </p:blipFill>
        <p:spPr>
          <a:xfrm>
            <a:off x="205776" y="0"/>
            <a:ext cx="8626515" cy="5143500"/>
          </a:xfrm>
          <a:prstGeom prst="rect">
            <a:avLst/>
          </a:prstGeom>
          <a:noFill/>
          <a:ln>
            <a:noFill/>
          </a:ln>
        </p:spPr>
      </p:pic>
      <p:sp>
        <p:nvSpPr>
          <p:cNvPr id="5" name="TextBox 4">
            <a:extLst>
              <a:ext uri="{FF2B5EF4-FFF2-40B4-BE49-F238E27FC236}">
                <a16:creationId xmlns:a16="http://schemas.microsoft.com/office/drawing/2014/main" id="{82E42712-0D1A-436F-893C-57FA92F43519}"/>
              </a:ext>
            </a:extLst>
          </p:cNvPr>
          <p:cNvSpPr txBox="1"/>
          <p:nvPr/>
        </p:nvSpPr>
        <p:spPr>
          <a:xfrm>
            <a:off x="600292" y="137248"/>
            <a:ext cx="4292795" cy="307777"/>
          </a:xfrm>
          <a:prstGeom prst="rect">
            <a:avLst/>
          </a:prstGeom>
          <a:solidFill>
            <a:schemeClr val="accent6">
              <a:lumMod val="40000"/>
              <a:lumOff val="60000"/>
            </a:schemeClr>
          </a:solidFill>
        </p:spPr>
        <p:txBody>
          <a:bodyPr wrap="square" rtlCol="0">
            <a:spAutoFit/>
          </a:bodyPr>
          <a:lstStyle/>
          <a:p>
            <a:r>
              <a:rPr lang="en-US" dirty="0">
                <a:solidFill>
                  <a:schemeClr val="tx1"/>
                </a:solidFill>
                <a:latin typeface="Roboto Mono" panose="020B0604020202020204" charset="0"/>
                <a:ea typeface="Roboto Mono" panose="020B0604020202020204" charset="0"/>
              </a:rPr>
              <a:t>Is it legal to call 911 while stopped?</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3364</TotalTime>
  <Words>368</Words>
  <Application>Microsoft Office PowerPoint</Application>
  <PresentationFormat>On-screen Show (16:9)</PresentationFormat>
  <Paragraphs>37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 Mono</vt:lpstr>
      <vt:lpstr>Simple Light</vt:lpstr>
      <vt:lpstr>Driver Awareness in King County L3 Washington Fatal Crash Survey</vt:lpstr>
      <vt:lpstr>Introduction</vt:lpstr>
      <vt:lpstr>Light Rail System</vt:lpstr>
      <vt:lpstr>Questions</vt:lpstr>
      <vt:lpstr>Data Preparation Steps</vt:lpstr>
      <vt:lpstr>3</vt:lpstr>
      <vt:lpstr>PowerPoint Presentation</vt:lpstr>
      <vt:lpstr>PowerPoint Presentation</vt:lpstr>
      <vt:lpstr>2</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Awareness in King County L3 Washington Fatal Crash Survey</dc:title>
  <cp:lastModifiedBy>Munoz, Nicholas A Midn USN USNA Annapolis</cp:lastModifiedBy>
  <cp:revision>5</cp:revision>
  <dcterms:modified xsi:type="dcterms:W3CDTF">2023-03-07T01:54:46Z</dcterms:modified>
</cp:coreProperties>
</file>