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Mon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italic.fntdata"/><Relationship Id="rId6" Type="http://schemas.openxmlformats.org/officeDocument/2006/relationships/slide" Target="slides/slide1.xml"/><Relationship Id="rId18"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5b202605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5b202605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*legal</a:t>
            </a:r>
            <a:endParaRPr/>
          </a:p>
          <a:p>
            <a:pPr indent="0" lvl="0" marL="0" rtl="0" algn="l">
              <a:spcBef>
                <a:spcPts val="0"/>
              </a:spcBef>
              <a:spcAft>
                <a:spcPts val="0"/>
              </a:spcAft>
              <a:buNone/>
            </a:pPr>
            <a:r>
              <a:rPr lang="en"/>
              <a:t>Legal_handfree = talk on a cell phone using hands-free device while driving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5b202605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5b202605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4f4e4fcc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4f4e4fcc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 light rail system has been in production in King County, Seattle since 2018. Since construction broke ground, the light rail system has moved northwards passing through some of the very zip codes that were surveyed in our data. With this information, we plan to answer the question of whether or not having a light rail system running through your zip code is beneficial for the population regarding knowledge on traffic safety laws.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4f4e4fc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4f4e4fc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4f4e4fcc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4f4e4fcc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4f4e4fc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4f4e4fc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5b202605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5b202605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Legal_addgps = type an address into GPS while driving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5b202605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5b202605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
            </a:r>
            <a:r>
              <a:rPr lang="en"/>
              <a:t>egal _readstop = read a text message while stopped at an intersection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5b202605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5b20260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Legal_handheldstop = talk on a hand-held cell phone while stopped at an intersection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5b202605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5b202605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*legal</a:t>
            </a:r>
            <a:endParaRPr/>
          </a:p>
          <a:p>
            <a:pPr indent="0" lvl="0" marL="0" rtl="0" algn="l">
              <a:spcBef>
                <a:spcPts val="0"/>
              </a:spcBef>
              <a:spcAft>
                <a:spcPts val="0"/>
              </a:spcAft>
              <a:buNone/>
            </a:pPr>
            <a:r>
              <a:rPr lang="en"/>
              <a:t>Legal_911 = call 911 while driving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480">
                <a:latin typeface="Roboto Mono"/>
                <a:ea typeface="Roboto Mono"/>
                <a:cs typeface="Roboto Mono"/>
                <a:sym typeface="Roboto Mono"/>
              </a:rPr>
              <a:t>Drivers’ Awareness in King County</a:t>
            </a:r>
            <a:endParaRPr sz="3480">
              <a:latin typeface="Roboto Mono"/>
              <a:ea typeface="Roboto Mono"/>
              <a:cs typeface="Roboto Mono"/>
              <a:sym typeface="Roboto Mono"/>
            </a:endParaRPr>
          </a:p>
          <a:p>
            <a:pPr indent="0" lvl="0" marL="0" rtl="0" algn="ctr">
              <a:spcBef>
                <a:spcPts val="0"/>
              </a:spcBef>
              <a:spcAft>
                <a:spcPts val="0"/>
              </a:spcAft>
              <a:buSzPts val="990"/>
              <a:buNone/>
            </a:pPr>
            <a:r>
              <a:rPr lang="en" sz="3480">
                <a:latin typeface="Roboto Mono"/>
                <a:ea typeface="Roboto Mono"/>
                <a:cs typeface="Roboto Mono"/>
                <a:sym typeface="Roboto Mono"/>
              </a:rPr>
              <a:t>L3 Washington Fatal Crash Survey</a:t>
            </a:r>
            <a:endParaRPr sz="3480">
              <a:latin typeface="Roboto Mono"/>
              <a:ea typeface="Roboto Mono"/>
              <a:cs typeface="Roboto Mono"/>
              <a:sym typeface="Roboto Mon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Roboto Mono"/>
                <a:ea typeface="Roboto Mono"/>
                <a:cs typeface="Roboto Mono"/>
                <a:sym typeface="Roboto Mono"/>
              </a:rPr>
              <a:t>TEAM IC23045 </a:t>
            </a:r>
            <a:endParaRPr>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439850" y="60500"/>
            <a:ext cx="826430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6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E599"/>
                </a:highlight>
                <a:latin typeface="Roboto Mono"/>
                <a:ea typeface="Roboto Mono"/>
                <a:cs typeface="Roboto Mono"/>
                <a:sym typeface="Roboto Mono"/>
              </a:rPr>
              <a:t>Conclusion</a:t>
            </a:r>
            <a:endParaRPr>
              <a:highlight>
                <a:srgbClr val="FFE599"/>
              </a:highlight>
              <a:latin typeface="Roboto Mono"/>
              <a:ea typeface="Roboto Mono"/>
              <a:cs typeface="Roboto Mono"/>
              <a:sym typeface="Roboto Mono"/>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Mono"/>
              <a:buChar char="-"/>
            </a:pPr>
            <a:r>
              <a:rPr lang="en">
                <a:highlight>
                  <a:srgbClr val="A4C2F4"/>
                </a:highlight>
                <a:latin typeface="Roboto Mono"/>
                <a:ea typeface="Roboto Mono"/>
                <a:cs typeface="Roboto Mono"/>
                <a:sym typeface="Roboto Mono"/>
              </a:rPr>
              <a:t>The data shows that there is little to no correlation between the addition of the light rail system and the awareness of the drivers in the nearby counties</a:t>
            </a:r>
            <a:endParaRPr>
              <a:highlight>
                <a:srgbClr val="A4C2F4"/>
              </a:highlight>
              <a:latin typeface="Roboto Mono"/>
              <a:ea typeface="Roboto Mono"/>
              <a:cs typeface="Roboto Mono"/>
              <a:sym typeface="Roboto Mono"/>
            </a:endParaRPr>
          </a:p>
          <a:p>
            <a:pPr indent="0" lvl="0" marL="0" rtl="0" algn="l">
              <a:spcBef>
                <a:spcPts val="1200"/>
              </a:spcBef>
              <a:spcAft>
                <a:spcPts val="0"/>
              </a:spcAft>
              <a:buNone/>
            </a:pPr>
            <a:r>
              <a:t/>
            </a:r>
            <a:endParaRPr>
              <a:highlight>
                <a:srgbClr val="A4C2F4"/>
              </a:highlight>
              <a:latin typeface="Roboto Mono"/>
              <a:ea typeface="Roboto Mono"/>
              <a:cs typeface="Roboto Mono"/>
              <a:sym typeface="Roboto Mono"/>
            </a:endParaRPr>
          </a:p>
          <a:p>
            <a:pPr indent="-342900" lvl="0" marL="457200" rtl="0" algn="l">
              <a:spcBef>
                <a:spcPts val="1200"/>
              </a:spcBef>
              <a:spcAft>
                <a:spcPts val="0"/>
              </a:spcAft>
              <a:buSzPts val="1800"/>
              <a:buFont typeface="Roboto Mono"/>
              <a:buChar char="-"/>
            </a:pPr>
            <a:r>
              <a:rPr lang="en">
                <a:highlight>
                  <a:srgbClr val="A4C2F4"/>
                </a:highlight>
                <a:latin typeface="Roboto Mono"/>
                <a:ea typeface="Roboto Mono"/>
                <a:cs typeface="Roboto Mono"/>
                <a:sym typeface="Roboto Mono"/>
              </a:rPr>
              <a:t>There does appear to be a correlation where the OVERALL awareness of the drivers decreases</a:t>
            </a:r>
            <a:endParaRPr>
              <a:highlight>
                <a:srgbClr val="A4C2F4"/>
              </a:highlight>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highlight>
                  <a:srgbClr val="A4C2F4"/>
                </a:highlight>
                <a:latin typeface="Roboto Mono"/>
                <a:ea typeface="Roboto Mono"/>
                <a:cs typeface="Roboto Mono"/>
                <a:sym typeface="Roboto Mono"/>
              </a:rPr>
              <a:t>COVID?</a:t>
            </a:r>
            <a:endParaRPr>
              <a:highlight>
                <a:srgbClr val="A4C2F4"/>
              </a:highlight>
              <a:latin typeface="Roboto Mono"/>
              <a:ea typeface="Roboto Mono"/>
              <a:cs typeface="Roboto Mono"/>
              <a:sym typeface="Roboto Mono"/>
            </a:endParaRPr>
          </a:p>
          <a:p>
            <a:pPr indent="0" lvl="0" marL="0" rtl="0" algn="l">
              <a:spcBef>
                <a:spcPts val="1200"/>
              </a:spcBef>
              <a:spcAft>
                <a:spcPts val="1200"/>
              </a:spcAft>
              <a:buNone/>
            </a:pPr>
            <a:r>
              <a:t/>
            </a:r>
            <a:endParaRPr>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highlight>
                  <a:srgbClr val="FFD966"/>
                </a:highlight>
                <a:latin typeface="Roboto Mono"/>
                <a:ea typeface="Roboto Mono"/>
                <a:cs typeface="Roboto Mono"/>
                <a:sym typeface="Roboto Mono"/>
              </a:rPr>
              <a:t>Introduction</a:t>
            </a:r>
            <a:endParaRPr>
              <a:highlight>
                <a:srgbClr val="FFD966"/>
              </a:highlight>
              <a:latin typeface="Roboto Mono"/>
              <a:ea typeface="Roboto Mono"/>
              <a:cs typeface="Roboto Mono"/>
              <a:sym typeface="Roboto Mono"/>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A4C2F4"/>
                </a:highlight>
                <a:latin typeface="Roboto Mono"/>
                <a:ea typeface="Roboto Mono"/>
                <a:cs typeface="Roboto Mono"/>
                <a:sym typeface="Roboto Mono"/>
              </a:rPr>
              <a:t>2018 - A project for railroad expansion is introduced within the King County Area</a:t>
            </a:r>
            <a:endParaRPr>
              <a:highlight>
                <a:srgbClr val="A4C2F4"/>
              </a:highlight>
              <a:latin typeface="Roboto Mono"/>
              <a:ea typeface="Roboto Mono"/>
              <a:cs typeface="Roboto Mono"/>
              <a:sym typeface="Roboto Mono"/>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2" y="1821450"/>
            <a:ext cx="4083801" cy="3140526"/>
          </a:xfrm>
          <a:prstGeom prst="rect">
            <a:avLst/>
          </a:prstGeom>
          <a:noFill/>
          <a:ln>
            <a:noFill/>
          </a:ln>
        </p:spPr>
      </p:pic>
      <p:pic>
        <p:nvPicPr>
          <p:cNvPr id="63" name="Google Shape;63;p14"/>
          <p:cNvPicPr preferRelativeResize="0"/>
          <p:nvPr/>
        </p:nvPicPr>
        <p:blipFill>
          <a:blip r:embed="rId4">
            <a:alphaModFix/>
          </a:blip>
          <a:stretch>
            <a:fillRect/>
          </a:stretch>
        </p:blipFill>
        <p:spPr>
          <a:xfrm>
            <a:off x="4602387" y="1821450"/>
            <a:ext cx="3965358" cy="314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E599"/>
                </a:highlight>
                <a:latin typeface="Roboto Mono"/>
                <a:ea typeface="Roboto Mono"/>
                <a:cs typeface="Roboto Mono"/>
                <a:sym typeface="Roboto Mono"/>
              </a:rPr>
              <a:t>Light Rail System</a:t>
            </a:r>
            <a:endParaRPr>
              <a:highlight>
                <a:srgbClr val="FFE599"/>
              </a:highlight>
              <a:latin typeface="Roboto Mono"/>
              <a:ea typeface="Roboto Mono"/>
              <a:cs typeface="Roboto Mono"/>
              <a:sym typeface="Roboto Mono"/>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6393976" y="0"/>
            <a:ext cx="1714482" cy="5143500"/>
          </a:xfrm>
          <a:prstGeom prst="rect">
            <a:avLst/>
          </a:prstGeom>
          <a:noFill/>
          <a:ln>
            <a:noFill/>
          </a:ln>
        </p:spPr>
      </p:pic>
      <p:pic>
        <p:nvPicPr>
          <p:cNvPr id="71" name="Google Shape;71;p15"/>
          <p:cNvPicPr preferRelativeResize="0"/>
          <p:nvPr/>
        </p:nvPicPr>
        <p:blipFill>
          <a:blip r:embed="rId4">
            <a:alphaModFix/>
          </a:blip>
          <a:stretch>
            <a:fillRect/>
          </a:stretch>
        </p:blipFill>
        <p:spPr>
          <a:xfrm>
            <a:off x="369653" y="1224625"/>
            <a:ext cx="5648426" cy="3644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E599"/>
                </a:highlight>
                <a:latin typeface="Roboto Mono"/>
                <a:ea typeface="Roboto Mono"/>
                <a:cs typeface="Roboto Mono"/>
                <a:sym typeface="Roboto Mono"/>
              </a:rPr>
              <a:t>Questions</a:t>
            </a:r>
            <a:endParaRPr>
              <a:highlight>
                <a:srgbClr val="FFE599"/>
              </a:highlight>
              <a:latin typeface="Roboto Mono"/>
              <a:ea typeface="Roboto Mono"/>
              <a:cs typeface="Roboto Mono"/>
              <a:sym typeface="Roboto Mono"/>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Mono"/>
              <a:buChar char="-"/>
            </a:pPr>
            <a:r>
              <a:rPr lang="en">
                <a:highlight>
                  <a:srgbClr val="A4C2F4"/>
                </a:highlight>
                <a:latin typeface="Roboto Mono"/>
                <a:ea typeface="Roboto Mono"/>
                <a:cs typeface="Roboto Mono"/>
                <a:sym typeface="Roboto Mono"/>
              </a:rPr>
              <a:t>What impact, if any, does the development of the light rail system have on the awareness of drivers in King County?</a:t>
            </a:r>
            <a:endParaRPr>
              <a:highlight>
                <a:srgbClr val="A4C2F4"/>
              </a:highlight>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A4C2F4"/>
                </a:highlight>
                <a:latin typeface="Roboto Mono"/>
                <a:ea typeface="Roboto Mono"/>
                <a:cs typeface="Roboto Mono"/>
                <a:sym typeface="Roboto Mono"/>
              </a:rPr>
              <a:t>How does the understanding of these drivers compare to the rest of the county?</a:t>
            </a:r>
            <a:endParaRPr>
              <a:highlight>
                <a:srgbClr val="A4C2F4"/>
              </a:highlight>
              <a:latin typeface="Roboto Mono"/>
              <a:ea typeface="Roboto Mono"/>
              <a:cs typeface="Roboto Mono"/>
              <a:sym typeface="Roboto Mono"/>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E599"/>
                </a:highlight>
                <a:latin typeface="Roboto Mono"/>
                <a:ea typeface="Roboto Mono"/>
                <a:cs typeface="Roboto Mono"/>
                <a:sym typeface="Roboto Mono"/>
              </a:rPr>
              <a:t>Data Preparation Steps</a:t>
            </a:r>
            <a:endParaRPr>
              <a:highlight>
                <a:srgbClr val="FFE599"/>
              </a:highlight>
              <a:latin typeface="Roboto Mono"/>
              <a:ea typeface="Roboto Mono"/>
              <a:cs typeface="Roboto Mono"/>
              <a:sym typeface="Roboto Mono"/>
            </a:endParaRPr>
          </a:p>
        </p:txBody>
      </p:sp>
      <p:sp>
        <p:nvSpPr>
          <p:cNvPr id="83" name="Google Shape;83;p17"/>
          <p:cNvSpPr txBox="1"/>
          <p:nvPr>
            <p:ph idx="1" type="body"/>
          </p:nvPr>
        </p:nvSpPr>
        <p:spPr>
          <a:xfrm>
            <a:off x="2885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A4C2F4"/>
                </a:highlight>
                <a:latin typeface="Roboto Mono"/>
                <a:ea typeface="Roboto Mono"/>
                <a:cs typeface="Roboto Mono"/>
                <a:sym typeface="Roboto Mono"/>
              </a:rPr>
              <a:t>In order to observe this, we</a:t>
            </a:r>
            <a:endParaRPr>
              <a:highlight>
                <a:srgbClr val="A4C2F4"/>
              </a:highlight>
              <a:latin typeface="Roboto Mono"/>
              <a:ea typeface="Roboto Mono"/>
              <a:cs typeface="Roboto Mono"/>
              <a:sym typeface="Roboto Mono"/>
            </a:endParaRPr>
          </a:p>
          <a:p>
            <a:pPr indent="-342900" lvl="0" marL="457200" rtl="0" algn="l">
              <a:spcBef>
                <a:spcPts val="1200"/>
              </a:spcBef>
              <a:spcAft>
                <a:spcPts val="0"/>
              </a:spcAft>
              <a:buSzPts val="1800"/>
              <a:buFont typeface="Roboto Mono"/>
              <a:buChar char="-"/>
            </a:pPr>
            <a:r>
              <a:rPr lang="en">
                <a:highlight>
                  <a:srgbClr val="A4C2F4"/>
                </a:highlight>
                <a:latin typeface="Roboto Mono"/>
                <a:ea typeface="Roboto Mono"/>
                <a:cs typeface="Roboto Mono"/>
                <a:sym typeface="Roboto Mono"/>
              </a:rPr>
              <a:t>Cut down csv to include only questions pertaining to legality</a:t>
            </a:r>
            <a:endParaRPr>
              <a:highlight>
                <a:srgbClr val="A4C2F4"/>
              </a:highlight>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A4C2F4"/>
                </a:highlight>
                <a:latin typeface="Roboto Mono"/>
                <a:ea typeface="Roboto Mono"/>
                <a:cs typeface="Roboto Mono"/>
                <a:sym typeface="Roboto Mono"/>
              </a:rPr>
              <a:t>Research areas where the train will pass through its development</a:t>
            </a:r>
            <a:endParaRPr>
              <a:highlight>
                <a:srgbClr val="A4C2F4"/>
              </a:highlight>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A4C2F4"/>
                </a:highlight>
                <a:latin typeface="Roboto Mono"/>
                <a:ea typeface="Roboto Mono"/>
                <a:cs typeface="Roboto Mono"/>
                <a:sym typeface="Roboto Mono"/>
              </a:rPr>
              <a:t>Separated</a:t>
            </a:r>
            <a:r>
              <a:rPr lang="en">
                <a:highlight>
                  <a:srgbClr val="A4C2F4"/>
                </a:highlight>
                <a:latin typeface="Roboto Mono"/>
                <a:ea typeface="Roboto Mono"/>
                <a:cs typeface="Roboto Mono"/>
                <a:sym typeface="Roboto Mono"/>
              </a:rPr>
              <a:t> the data into groups</a:t>
            </a:r>
            <a:endParaRPr>
              <a:highlight>
                <a:srgbClr val="A4C2F4"/>
              </a:highlight>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highlight>
                  <a:srgbClr val="A4C2F4"/>
                </a:highlight>
                <a:latin typeface="Roboto Mono"/>
                <a:ea typeface="Roboto Mono"/>
                <a:cs typeface="Roboto Mono"/>
                <a:sym typeface="Roboto Mono"/>
              </a:rPr>
              <a:t>Zip codes within area of the light rail’s development</a:t>
            </a:r>
            <a:endParaRPr>
              <a:highlight>
                <a:srgbClr val="A4C2F4"/>
              </a:highlight>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highlight>
                  <a:srgbClr val="A4C2F4"/>
                </a:highlight>
                <a:latin typeface="Roboto Mono"/>
                <a:ea typeface="Roboto Mono"/>
                <a:cs typeface="Roboto Mono"/>
                <a:sym typeface="Roboto Mono"/>
              </a:rPr>
              <a:t>Rest of the Zip Codes of the County</a:t>
            </a:r>
            <a:endParaRPr>
              <a:highlight>
                <a:srgbClr val="A4C2F4"/>
              </a:highlight>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A4C2F4"/>
                </a:highlight>
                <a:latin typeface="Roboto Mono"/>
                <a:ea typeface="Roboto Mono"/>
                <a:cs typeface="Roboto Mono"/>
                <a:sym typeface="Roboto Mono"/>
              </a:rPr>
              <a:t>Compared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290804" y="-23537"/>
            <a:ext cx="8562395" cy="5190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597900" y="0"/>
            <a:ext cx="7948207"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245175" y="0"/>
            <a:ext cx="865365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1"/>
          <p:cNvPicPr preferRelativeResize="0"/>
          <p:nvPr/>
        </p:nvPicPr>
        <p:blipFill>
          <a:blip r:embed="rId3">
            <a:alphaModFix/>
          </a:blip>
          <a:stretch>
            <a:fillRect/>
          </a:stretch>
        </p:blipFill>
        <p:spPr>
          <a:xfrm>
            <a:off x="205776" y="0"/>
            <a:ext cx="8626515"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