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413" r:id="rId2"/>
    <p:sldId id="301" r:id="rId3"/>
    <p:sldId id="465" r:id="rId4"/>
    <p:sldId id="302" r:id="rId5"/>
    <p:sldId id="428" r:id="rId6"/>
    <p:sldId id="425" r:id="rId7"/>
    <p:sldId id="416" r:id="rId8"/>
    <p:sldId id="412" r:id="rId9"/>
    <p:sldId id="429" r:id="rId10"/>
    <p:sldId id="523" r:id="rId11"/>
    <p:sldId id="312" r:id="rId12"/>
    <p:sldId id="496" r:id="rId13"/>
    <p:sldId id="313" r:id="rId14"/>
    <p:sldId id="528" r:id="rId15"/>
    <p:sldId id="526" r:id="rId16"/>
    <p:sldId id="529" r:id="rId17"/>
    <p:sldId id="524" r:id="rId18"/>
    <p:sldId id="458" r:id="rId19"/>
    <p:sldId id="466" r:id="rId20"/>
    <p:sldId id="441" r:id="rId21"/>
    <p:sldId id="331" r:id="rId22"/>
    <p:sldId id="497" r:id="rId23"/>
    <p:sldId id="530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  <p:sldId id="513" r:id="rId38"/>
    <p:sldId id="514" r:id="rId39"/>
    <p:sldId id="515" r:id="rId40"/>
    <p:sldId id="516" r:id="rId41"/>
    <p:sldId id="519" r:id="rId4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A9C7117-8804-48D7-85FC-4A5EDC3DB7F9}">
          <p14:sldIdLst>
            <p14:sldId id="413"/>
            <p14:sldId id="301"/>
            <p14:sldId id="465"/>
            <p14:sldId id="302"/>
            <p14:sldId id="428"/>
            <p14:sldId id="425"/>
            <p14:sldId id="416"/>
            <p14:sldId id="412"/>
            <p14:sldId id="429"/>
            <p14:sldId id="523"/>
            <p14:sldId id="312"/>
            <p14:sldId id="496"/>
            <p14:sldId id="313"/>
            <p14:sldId id="528"/>
            <p14:sldId id="526"/>
            <p14:sldId id="529"/>
            <p14:sldId id="524"/>
            <p14:sldId id="458"/>
            <p14:sldId id="466"/>
            <p14:sldId id="441"/>
            <p14:sldId id="331"/>
            <p14:sldId id="497"/>
            <p14:sldId id="530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FFFF00"/>
    <a:srgbClr val="00FF00"/>
    <a:srgbClr val="008000"/>
    <a:srgbClr val="33CC33"/>
    <a:srgbClr val="0025DE"/>
    <a:srgbClr val="F5EA0B"/>
    <a:srgbClr val="66FF33"/>
    <a:srgbClr val="430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5" autoAdjust="0"/>
    <p:restoredTop sz="98746" autoAdjust="0"/>
  </p:normalViewPr>
  <p:slideViewPr>
    <p:cSldViewPr>
      <p:cViewPr varScale="1">
        <p:scale>
          <a:sx n="105" d="100"/>
          <a:sy n="105" d="100"/>
        </p:scale>
        <p:origin x="10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296" tIns="46647" rIns="93296" bIns="46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5" y="0"/>
            <a:ext cx="3043343" cy="465455"/>
          </a:xfrm>
          <a:prstGeom prst="rect">
            <a:avLst/>
          </a:prstGeom>
        </p:spPr>
        <p:txBody>
          <a:bodyPr vert="horz" lIns="93296" tIns="46647" rIns="93296" bIns="46647" rtlCol="0"/>
          <a:lstStyle>
            <a:lvl1pPr algn="r">
              <a:defRPr sz="1200"/>
            </a:lvl1pPr>
          </a:lstStyle>
          <a:p>
            <a:fld id="{A82FC74F-F7A1-427D-A8A9-8B23FB0B5DDB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96" tIns="46647" rIns="93296" bIns="46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5" y="8842031"/>
            <a:ext cx="3043343" cy="465455"/>
          </a:xfrm>
          <a:prstGeom prst="rect">
            <a:avLst/>
          </a:prstGeom>
        </p:spPr>
        <p:txBody>
          <a:bodyPr vert="horz" lIns="93296" tIns="46647" rIns="93296" bIns="46647" rtlCol="0" anchor="b"/>
          <a:lstStyle>
            <a:lvl1pPr algn="r">
              <a:defRPr sz="1200"/>
            </a:lvl1pPr>
          </a:lstStyle>
          <a:p>
            <a:fld id="{49A365AF-5F81-4C43-ADAF-5A2F4017F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162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296" tIns="46647" rIns="93296" bIns="46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5" y="0"/>
            <a:ext cx="3043343" cy="465455"/>
          </a:xfrm>
          <a:prstGeom prst="rect">
            <a:avLst/>
          </a:prstGeom>
        </p:spPr>
        <p:txBody>
          <a:bodyPr vert="horz" lIns="93296" tIns="46647" rIns="93296" bIns="46647" rtlCol="0"/>
          <a:lstStyle>
            <a:lvl1pPr algn="r">
              <a:defRPr sz="1200"/>
            </a:lvl1pPr>
          </a:lstStyle>
          <a:p>
            <a:fld id="{4AF277A6-0B62-4E22-BD2A-454834A6B960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700088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96" tIns="46647" rIns="93296" bIns="466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296" tIns="46647" rIns="93296" bIns="466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96" tIns="46647" rIns="93296" bIns="46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5" y="8842031"/>
            <a:ext cx="3043343" cy="465455"/>
          </a:xfrm>
          <a:prstGeom prst="rect">
            <a:avLst/>
          </a:prstGeom>
        </p:spPr>
        <p:txBody>
          <a:bodyPr vert="horz" lIns="93296" tIns="46647" rIns="93296" bIns="46647" rtlCol="0" anchor="b"/>
          <a:lstStyle>
            <a:lvl1pPr algn="r">
              <a:defRPr sz="1200"/>
            </a:lvl1pPr>
          </a:lstStyle>
          <a:p>
            <a:fld id="{C9398516-A58A-4D64-851E-8A1D09D62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434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66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0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Fleet guide reports</a:t>
            </a:r>
            <a:r>
              <a:rPr lang="en-US" baseline="0" dirty="0"/>
              <a:t> South CH and turning basin dredged to 45 feet (MMLW)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6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</a:t>
            </a:r>
            <a:r>
              <a:rPr lang="en-US" baseline="0" dirty="0"/>
              <a:t> – COURSE = R	DECIMAL x 2K = YDS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06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5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68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06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212">
              <a:defRPr/>
            </a:pPr>
            <a:r>
              <a:rPr lang="en-US" dirty="0"/>
              <a:t>NAVDORM delineates “Engineer Officer (or Reactor Officer/Plant Control Officer)” specifically, not the EOOW.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OOD</a:t>
            </a:r>
            <a:r>
              <a:rPr lang="en-US" baseline="0" dirty="0"/>
              <a:t> to brief verbally loss of steering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OOD</a:t>
            </a:r>
            <a:r>
              <a:rPr lang="en-US" baseline="0" dirty="0"/>
              <a:t> to brief verbally loss of steering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OOD</a:t>
            </a:r>
            <a:r>
              <a:rPr lang="en-US" baseline="0" dirty="0"/>
              <a:t> to brief verbally loss of steering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0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rine.weather.gov/MapClick.php?w0=t&amp;w1=td&amp;w2=hi&amp;w3=sfcwind&amp;w3u=0&amp;w4=sky&amp;w5=pop&amp;w6=rh&amp;w7=rain&amp;AheadHour=40&amp;Submit=Submit&amp;FcstType=graphical&amp;textField1=21.1957&amp;textField2=-158&amp;site=all&amp;unit=0&amp;dd=&amp;bw=&amp;marine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6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3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https://tidesandcurrents.noaa.gov/tide_predictions.html?gid=1399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3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https://tidesandcurrents.noaa.gov/tide_predictions.html?gid=1399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3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Admiralty</a:t>
            </a:r>
            <a:r>
              <a:rPr lang="en-US" baseline="0" dirty="0"/>
              <a:t> Total Tides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514B-453A-46ED-A2E1-19993B40A1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8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75D0-544E-4A7D-9821-1C3C85E2F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447800"/>
            <a:ext cx="8843962" cy="5105400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0970" y="6605942"/>
            <a:ext cx="533400" cy="228600"/>
          </a:xfrm>
        </p:spPr>
        <p:txBody>
          <a:bodyPr/>
          <a:lstStyle>
            <a:lvl1pPr>
              <a:defRPr/>
            </a:lvl1pPr>
          </a:lstStyle>
          <a:p>
            <a:fld id="{46E879CB-95F7-4596-9DDE-16A71B3491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634" y="6626053"/>
            <a:ext cx="3686798" cy="21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 sz="1000" b="0" i="1">
                <a:solidFill>
                  <a:srgbClr val="052D4B"/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487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447800"/>
            <a:ext cx="8843962" cy="5105400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0970" y="6605942"/>
            <a:ext cx="533400" cy="228600"/>
          </a:xfrm>
        </p:spPr>
        <p:txBody>
          <a:bodyPr/>
          <a:lstStyle>
            <a:lvl1pPr>
              <a:defRPr/>
            </a:lvl1pPr>
          </a:lstStyle>
          <a:p>
            <a:fld id="{46E879CB-95F7-4596-9DDE-16A71B3491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634" y="6626053"/>
            <a:ext cx="3686798" cy="21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 sz="1000" b="0" i="1">
                <a:solidFill>
                  <a:srgbClr val="052D4B"/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90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447800"/>
            <a:ext cx="8843962" cy="5105400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0970" y="6605942"/>
            <a:ext cx="533400" cy="228600"/>
          </a:xfrm>
        </p:spPr>
        <p:txBody>
          <a:bodyPr/>
          <a:lstStyle>
            <a:lvl1pPr>
              <a:defRPr/>
            </a:lvl1pPr>
          </a:lstStyle>
          <a:p>
            <a:fld id="{46E879CB-95F7-4596-9DDE-16A71B3491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634" y="6626053"/>
            <a:ext cx="3686798" cy="21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 sz="1000" b="0" i="1">
                <a:solidFill>
                  <a:srgbClr val="052D4B"/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67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447800"/>
            <a:ext cx="8843962" cy="5105400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0970" y="6605942"/>
            <a:ext cx="533400" cy="228600"/>
          </a:xfrm>
        </p:spPr>
        <p:txBody>
          <a:bodyPr/>
          <a:lstStyle>
            <a:lvl1pPr>
              <a:defRPr/>
            </a:lvl1pPr>
          </a:lstStyle>
          <a:p>
            <a:fld id="{46E879CB-95F7-4596-9DDE-16A71B3491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634" y="6626053"/>
            <a:ext cx="3686798" cy="21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 sz="1000" b="0" i="1">
                <a:solidFill>
                  <a:srgbClr val="052D4B"/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43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447800"/>
            <a:ext cx="8843962" cy="5105400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0970" y="6605942"/>
            <a:ext cx="533400" cy="228600"/>
          </a:xfrm>
        </p:spPr>
        <p:txBody>
          <a:bodyPr/>
          <a:lstStyle>
            <a:lvl1pPr>
              <a:defRPr/>
            </a:lvl1pPr>
          </a:lstStyle>
          <a:p>
            <a:fld id="{46E879CB-95F7-4596-9DDE-16A71B3491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634" y="6626053"/>
            <a:ext cx="3686798" cy="21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 sz="1000" b="0" i="1">
                <a:solidFill>
                  <a:srgbClr val="052D4B"/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2736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71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39320-9871-4CB1-9C66-204B9D0C7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8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6188"/>
            <a:ext cx="4056063" cy="5164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246188"/>
            <a:ext cx="4056062" cy="5164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559C8-B0E3-427E-81B2-B71641A93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70F97-1A27-4BB2-998D-D65C70961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E3DEC-C2B3-4AA9-A1A8-A7C6310D7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8"/>
          <p:cNvSpPr txBox="1">
            <a:spLocks noChangeArrowheads="1"/>
          </p:cNvSpPr>
          <p:nvPr userDrawn="1"/>
        </p:nvSpPr>
        <p:spPr bwMode="auto">
          <a:xfrm>
            <a:off x="6857142" y="6244382"/>
            <a:ext cx="214193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50" dirty="0">
                <a:solidFill>
                  <a:srgbClr val="000082"/>
                </a:solidFill>
              </a:rPr>
              <a:t>As of:  1618R / 2118Z 30JAN13</a:t>
            </a:r>
          </a:p>
          <a:p>
            <a:pPr algn="r"/>
            <a:r>
              <a:rPr lang="en-US" sz="1050" dirty="0">
                <a:solidFill>
                  <a:srgbClr val="000082"/>
                </a:solidFill>
              </a:rPr>
              <a:t>OPR: N-7</a:t>
            </a:r>
          </a:p>
        </p:txBody>
      </p:sp>
    </p:spTree>
    <p:extLst>
      <p:ext uri="{BB962C8B-B14F-4D97-AF65-F5344CB8AC3E}">
        <p14:creationId xmlns:p14="http://schemas.microsoft.com/office/powerpoint/2010/main" val="23790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95250"/>
            <a:ext cx="6032500" cy="8318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6188"/>
            <a:ext cx="8264525" cy="516413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6925" y="6516688"/>
            <a:ext cx="719138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067B0DFF-0BAB-4166-A905-972B3CADB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447800"/>
            <a:ext cx="8843962" cy="5105400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0970" y="6605942"/>
            <a:ext cx="533400" cy="228600"/>
          </a:xfrm>
        </p:spPr>
        <p:txBody>
          <a:bodyPr/>
          <a:lstStyle>
            <a:lvl1pPr>
              <a:defRPr/>
            </a:lvl1pPr>
          </a:lstStyle>
          <a:p>
            <a:fld id="{46E879CB-95F7-4596-9DDE-16A71B3491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634" y="6626053"/>
            <a:ext cx="3686798" cy="21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 sz="1000" b="0" i="1">
                <a:solidFill>
                  <a:srgbClr val="052D4B"/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578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8258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" cy="1614488"/>
          </a:xfrm>
          <a:prstGeom prst="rect">
            <a:avLst/>
          </a:prstGeom>
          <a:gradFill rotWithShape="0">
            <a:gsLst>
              <a:gs pos="0">
                <a:srgbClr val="336699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 dirty="0">
              <a:solidFill>
                <a:srgbClr val="000000"/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64525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8050" y="1049338"/>
            <a:ext cx="7323138" cy="42862"/>
            <a:chOff x="941" y="380"/>
            <a:chExt cx="4595" cy="41"/>
          </a:xfrm>
        </p:grpSpPr>
        <p:sp>
          <p:nvSpPr>
            <p:cNvPr id="3808261" name="Line 5"/>
            <p:cNvSpPr>
              <a:spLocks noChangeShapeType="1"/>
            </p:cNvSpPr>
            <p:nvPr/>
          </p:nvSpPr>
          <p:spPr bwMode="auto">
            <a:xfrm flipH="1">
              <a:off x="946" y="380"/>
              <a:ext cx="4590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3600" b="1">
                <a:solidFill>
                  <a:srgbClr val="000000"/>
                </a:solidFill>
              </a:endParaRPr>
            </a:p>
          </p:txBody>
        </p:sp>
        <p:sp>
          <p:nvSpPr>
            <p:cNvPr id="3808262" name="Line 6"/>
            <p:cNvSpPr>
              <a:spLocks noChangeShapeType="1"/>
            </p:cNvSpPr>
            <p:nvPr/>
          </p:nvSpPr>
          <p:spPr bwMode="auto">
            <a:xfrm flipH="1">
              <a:off x="941" y="421"/>
              <a:ext cx="459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3600" b="1">
                <a:solidFill>
                  <a:srgbClr val="000000"/>
                </a:solidFill>
              </a:endParaRPr>
            </a:p>
          </p:txBody>
        </p:sp>
      </p:grpSp>
      <p:sp>
        <p:nvSpPr>
          <p:cNvPr id="38082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62100" y="95250"/>
            <a:ext cx="6032500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Use this Master for Briefing</a:t>
            </a:r>
          </a:p>
        </p:txBody>
      </p:sp>
      <p:sp>
        <p:nvSpPr>
          <p:cNvPr id="38082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6925" y="6516688"/>
            <a:ext cx="7191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66"/>
                </a:solidFill>
                <a:latin typeface="Arial" charset="0"/>
              </a:defRPr>
            </a:lvl1pPr>
          </a:lstStyle>
          <a:p>
            <a:pPr>
              <a:defRPr/>
            </a:pPr>
            <a:fld id="{99F43A9C-1510-43F5-85DA-EE1CC78D9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808267" name="Text Box 11"/>
          <p:cNvSpPr txBox="1">
            <a:spLocks noChangeArrowheads="1"/>
          </p:cNvSpPr>
          <p:nvPr/>
        </p:nvSpPr>
        <p:spPr bwMode="auto">
          <a:xfrm>
            <a:off x="2971800" y="6654800"/>
            <a:ext cx="3181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6600"/>
                </a:solidFill>
              </a:rPr>
              <a:t>UNCLASSIFIED - FOUO</a:t>
            </a:r>
          </a:p>
        </p:txBody>
      </p:sp>
      <p:pic>
        <p:nvPicPr>
          <p:cNvPr id="10" name="Content Placeholder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"/>
            <a:ext cx="952500" cy="99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9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1400" b="1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\\HomeServer2\COMPOSEUsers\aaron.moncada\Documents\My Pictures\1200px-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endParaRPr lang="en-US" sz="25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0" y="662443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 – FOR OFFICIAL USE ONLY (FOUO)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" y="5791200"/>
            <a:ext cx="8534400" cy="830997"/>
          </a:xfrm>
          <a:prstGeom prst="rect">
            <a:avLst/>
          </a:prstGeom>
          <a:solidFill>
            <a:schemeClr val="bg1">
              <a:alpha val="65000"/>
            </a:scheme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____________________ </a:t>
            </a:r>
            <a:r>
              <a:rPr lang="en-US" altLang="en-US" sz="1600" dirty="0">
                <a:cs typeface="Arial" pitchFamily="34" charset="0"/>
              </a:rPr>
              <a:t>	</a:t>
            </a:r>
            <a:r>
              <a:rPr lang="en-US" sz="1600" dirty="0"/>
              <a:t> ____________________ </a:t>
            </a:r>
            <a:r>
              <a:rPr lang="en-US" altLang="en-US" sz="1600" dirty="0">
                <a:cs typeface="Arial" pitchFamily="34" charset="0"/>
              </a:rPr>
              <a:t>	</a:t>
            </a:r>
            <a:r>
              <a:rPr lang="en-US" sz="1600" dirty="0"/>
              <a:t> ____________________</a:t>
            </a:r>
            <a:endParaRPr lang="en-US" altLang="en-US" sz="1600" dirty="0">
              <a:cs typeface="Arial" pitchFamily="34" charset="0"/>
            </a:endParaRPr>
          </a:p>
          <a:p>
            <a:r>
              <a:rPr lang="en-US" altLang="en-US" sz="1600" dirty="0">
                <a:cs typeface="Arial" pitchFamily="34" charset="0"/>
              </a:rPr>
              <a:t>	     NAV			       XO			       CO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0"/>
            <a:ext cx="9144000" cy="1754326"/>
          </a:xfrm>
          <a:prstGeom prst="rect">
            <a:avLst/>
          </a:prstGeom>
          <a:solidFill>
            <a:schemeClr val="bg1">
              <a:alpha val="46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lvl="3" algn="ctr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BRIEF</a:t>
            </a:r>
          </a:p>
          <a:p>
            <a:pPr lvl="3"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PEARL HARBOR, HI OUTBOUND</a:t>
            </a:r>
            <a:endParaRPr lang="en-US" altLang="en-US" sz="3600" b="1" dirty="0">
              <a:latin typeface="Times New Roman" pitchFamily="18" charset="0"/>
              <a:cs typeface="Times New Roman" pitchFamily="18" charset="0"/>
            </a:endParaRPr>
          </a:p>
          <a:p>
            <a:pPr lvl="3" algn="ctr"/>
            <a:r>
              <a:rPr lang="en-US" altLang="en-US" sz="3600" b="1" dirty="0">
                <a:latin typeface="Times New Roman" pitchFamily="18" charset="0"/>
                <a:cs typeface="Times New Roman" pitchFamily="18" charset="0"/>
              </a:rPr>
              <a:t>25 MAR 2021</a:t>
            </a:r>
          </a:p>
        </p:txBody>
      </p:sp>
      <p:pic>
        <p:nvPicPr>
          <p:cNvPr id="11" name="Picture 10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1387642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018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>
            <a:outerShdw sx="1000" sy="1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DATA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1066801"/>
          <a:ext cx="3886200" cy="415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VMS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LNTM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 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 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HYDROPAC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904/2021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NAVAREA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XII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124/2021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Shoal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Water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36ft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(black in VMS)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GPS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Datum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WGS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84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9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H1356280</a:t>
                      </a:r>
                    </a:p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A1356285</a:t>
                      </a:r>
                    </a:p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COA13C</a:t>
                      </a:r>
                    </a:p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GEN13C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1066800"/>
          <a:ext cx="4800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LOCAL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INFO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Buoyage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System 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IALA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 (red, right, returning)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 of Demarcation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 from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Barber’s Point Light to Diamond Head Light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Degaussing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IVO Waipio Point</a:t>
                      </a:r>
                    </a:p>
                    <a:p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Monitor BTB CH 74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116406" y="3733800"/>
          <a:ext cx="4798994" cy="130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2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NAVIGATION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MESSAGES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NAVCERT MSG DTG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042035ZOCT16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082100ZJUN17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031935ZAUG18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7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pic>
        <p:nvPicPr>
          <p:cNvPr id="17" name="Picture 2" descr="E:\PH IN 4-1.png"/>
          <p:cNvPicPr>
            <a:picLocks noChangeAspect="1" noChangeArrowheads="1"/>
          </p:cNvPicPr>
          <p:nvPr/>
        </p:nvPicPr>
        <p:blipFill>
          <a:blip r:embed="rId5" cstate="print"/>
          <a:srcRect l="47712" t="42866"/>
          <a:stretch>
            <a:fillRect/>
          </a:stretch>
        </p:blipFill>
        <p:spPr bwMode="auto">
          <a:xfrm>
            <a:off x="4876800" y="914400"/>
            <a:ext cx="4010526" cy="3047999"/>
          </a:xfrm>
          <a:prstGeom prst="rect">
            <a:avLst/>
          </a:prstGeom>
          <a:noFill/>
        </p:spPr>
      </p:pic>
      <p:pic>
        <p:nvPicPr>
          <p:cNvPr id="23" name="Picture 2" descr="http://www.fas.org/man/dod-101/sys/ship/burke.gif"/>
          <p:cNvPicPr>
            <a:picLocks noChangeAspect="1" noChangeArrowheads="1"/>
          </p:cNvPicPr>
          <p:nvPr/>
        </p:nvPicPr>
        <p:blipFill>
          <a:blip r:embed="rId6" cstate="print"/>
          <a:srcRect t="57971"/>
          <a:stretch>
            <a:fillRect/>
          </a:stretch>
        </p:blipFill>
        <p:spPr bwMode="auto">
          <a:xfrm rot="3751034">
            <a:off x="6720346" y="2779760"/>
            <a:ext cx="541378" cy="1900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DATA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NJFN.png"/>
          <p:cNvPicPr>
            <a:picLocks noChangeAspect="1"/>
          </p:cNvPicPr>
          <p:nvPr/>
        </p:nvPicPr>
        <p:blipFill>
          <a:blip r:embed="rId7" cstate="print"/>
          <a:srcRect l="1771" t="10000" r="2612" b="15000"/>
          <a:stretch>
            <a:fillRect/>
          </a:stretch>
        </p:blipFill>
        <p:spPr>
          <a:xfrm>
            <a:off x="762000" y="4800600"/>
            <a:ext cx="3251192" cy="6095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" y="914400"/>
          <a:ext cx="4419600" cy="3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07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PIER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INFORMATION</a:t>
                      </a:r>
                      <a:endParaRPr 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PIER HDG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154°T / 144°M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0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MAG.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10°E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SURF.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WINDS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SW 6KTS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2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INT’L CALL SIGN (NJFN)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Closed up pier side </a:t>
                      </a:r>
                    </a:p>
                    <a:p>
                      <a:r>
                        <a:rPr lang="en-US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Hauled down LOD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2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BATTLE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FLAG (MEDIUM SIZE) 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Closed up pier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AutoShape 5"/>
          <p:cNvSpPr>
            <a:spLocks noChangeArrowheads="1"/>
          </p:cNvSpPr>
          <p:nvPr/>
        </p:nvSpPr>
        <p:spPr bwMode="auto">
          <a:xfrm rot="20663491">
            <a:off x="5093770" y="3087398"/>
            <a:ext cx="1995864" cy="609600"/>
          </a:xfrm>
          <a:prstGeom prst="rightArrow">
            <a:avLst>
              <a:gd name="adj1" fmla="val 50000"/>
              <a:gd name="adj2" fmla="val 61000"/>
            </a:avLst>
          </a:prstGeom>
          <a:solidFill>
            <a:schemeClr val="bg1">
              <a:alpha val="47000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 rot="20670160">
            <a:off x="4972109" y="3213224"/>
            <a:ext cx="18893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20999996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SW 6 KTS 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795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 CONSIDERATIONS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898" y="961698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Honors: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IAW NTP 13(B)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Officer movements: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N/A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Visitors: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Harbor exercises: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N/A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Debrief: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pilothouse once S&amp;A detail is secured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Uniform: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FRVs with command ball caps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 algn="l"/>
              <a:t>12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endParaRPr lang="en-US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25579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Danger bearings/ranges: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Shoal: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Marked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danger sounding of  36 ft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depth: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width: </a:t>
            </a:r>
          </a:p>
          <a:p>
            <a:pPr marL="342900" indent="-342900"/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199698"/>
            <a:ext cx="220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Conning Officer</a:t>
            </a: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" y="2133600"/>
          <a:ext cx="815339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LEFT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OUTSIDE  QUARTER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MIDDLE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HALF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OUTSIDE QUARTER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Outer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entrance channel (up to Beacon 5)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48.8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48.8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59.8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Entrance channel (NAV beacon 5-19)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41.9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41.9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41.1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22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Main channel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43.8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43.8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43.8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52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South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channel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36.6 ft (Shallowest)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522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Turning basin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41.4 ft (Shallowest)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28800" y="4572000"/>
          <a:ext cx="563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Outer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entrance channel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yds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Entrance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channel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100-251</a:t>
                      </a:r>
                      <a:r>
                        <a:rPr lang="en-US" sz="14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yds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Main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channel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158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yds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South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channel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282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yds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Turning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basin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380 </a:t>
                      </a:r>
                      <a:r>
                        <a:rPr lang="en-US" sz="1400" b="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yds</a:t>
                      </a:r>
                      <a:endParaRPr lang="en-US" sz="14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7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1752600"/>
            <a:ext cx="2983976" cy="376147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DATA SHEET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199698"/>
            <a:ext cx="220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Conning Officer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7532" y="914400"/>
          <a:ext cx="826113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94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</a:rPr>
                        <a:t>* ALL TURNS BASED ON A STANDARD RUDDER*7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4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COURSE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SPEED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TB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/235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625 YDS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246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/ 236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849 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165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/</a:t>
                      </a:r>
                      <a:r>
                        <a:rPr lang="en-US" sz="11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262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</a:t>
                      </a:r>
                      <a:r>
                        <a:rPr lang="en-US" sz="11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R15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509 YDS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183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/ 173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2,442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TIKI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233T / 056R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698 YDS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168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T/ 158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1,598YDS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POKE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048T</a:t>
                      </a:r>
                      <a:r>
                        <a:rPr lang="en-US" sz="11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 / 250</a:t>
                      </a: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R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742 YDS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154°T/144°M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7,140 YDS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180°T/170°M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10,980 YDS</a:t>
                      </a:r>
                      <a:endParaRPr lang="en-US" sz="11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795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E:\PH HI_wp6-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3958"/>
            <a:ext cx="9144000" cy="63140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1200" y="1905000"/>
            <a:ext cx="1295400" cy="738664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C- 246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/ 236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S- 6 KTS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D- 849 YDS</a:t>
            </a: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 bwMode="auto">
          <a:xfrm>
            <a:off x="2628900" y="2643664"/>
            <a:ext cx="495300" cy="9377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934200" y="199698"/>
            <a:ext cx="220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Conning Officer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5200" y="727502"/>
            <a:ext cx="1976104" cy="415498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USS ARIZONA MEMORIAL:           NO WAKE ZONE</a:t>
            </a:r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 bwMode="auto">
          <a:xfrm>
            <a:off x="5481304" y="935251"/>
            <a:ext cx="457201" cy="970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 rot="3807180">
            <a:off x="7699901" y="4545928"/>
            <a:ext cx="838200" cy="253916"/>
          </a:xfrm>
          <a:prstGeom prst="rect">
            <a:avLst/>
          </a:prstGeom>
          <a:solidFill>
            <a:schemeClr val="bg1">
              <a:alpha val="85000"/>
            </a:schemeClr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PIER M1</a:t>
            </a:r>
          </a:p>
        </p:txBody>
      </p:sp>
      <p:sp>
        <p:nvSpPr>
          <p:cNvPr id="59" name="Rounded Rectangle 58"/>
          <p:cNvSpPr/>
          <p:nvPr/>
        </p:nvSpPr>
        <p:spPr bwMode="auto">
          <a:xfrm rot="19419586">
            <a:off x="6024818" y="932919"/>
            <a:ext cx="509720" cy="487458"/>
          </a:xfrm>
          <a:prstGeom prst="round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cxnSp>
        <p:nvCxnSpPr>
          <p:cNvPr id="68" name="Straight Connector 24"/>
          <p:cNvCxnSpPr/>
          <p:nvPr/>
        </p:nvCxnSpPr>
        <p:spPr bwMode="auto">
          <a:xfrm flipV="1">
            <a:off x="1676400" y="3429000"/>
            <a:ext cx="2362200" cy="1143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75" name="Isosceles Triangle 74"/>
          <p:cNvSpPr/>
          <p:nvPr/>
        </p:nvSpPr>
        <p:spPr bwMode="auto">
          <a:xfrm>
            <a:off x="1905000" y="4953000"/>
            <a:ext cx="228600" cy="199024"/>
          </a:xfrm>
          <a:prstGeom prst="triangle">
            <a:avLst/>
          </a:prstGeom>
          <a:solidFill>
            <a:srgbClr val="008000">
              <a:alpha val="49804"/>
            </a:srgbClr>
          </a:solidFill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0" y="4953000"/>
            <a:ext cx="457200" cy="253916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R15</a:t>
            </a:r>
          </a:p>
        </p:txBody>
      </p:sp>
      <p:cxnSp>
        <p:nvCxnSpPr>
          <p:cNvPr id="26" name="Straight Connector 24"/>
          <p:cNvCxnSpPr/>
          <p:nvPr/>
        </p:nvCxnSpPr>
        <p:spPr bwMode="auto">
          <a:xfrm flipV="1">
            <a:off x="4038600" y="2743200"/>
            <a:ext cx="1600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886200" y="1371600"/>
            <a:ext cx="1295400" cy="738664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C- 245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/ 235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S- 6 KTS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D- 625YDS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4343400" y="2133600"/>
            <a:ext cx="495300" cy="9377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Connector 22"/>
          <p:cNvCxnSpPr>
            <a:endCxn id="75" idx="0"/>
          </p:cNvCxnSpPr>
          <p:nvPr/>
        </p:nvCxnSpPr>
        <p:spPr bwMode="auto">
          <a:xfrm flipH="1">
            <a:off x="2019300" y="4267200"/>
            <a:ext cx="342900" cy="685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008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3200400" y="6705600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9753600" y="4038600"/>
            <a:ext cx="597725" cy="140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H="1" flipV="1">
            <a:off x="2362200" y="4191000"/>
            <a:ext cx="990600" cy="25027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477000" y="5906124"/>
            <a:ext cx="2514600" cy="246221"/>
          </a:xfrm>
          <a:prstGeom prst="rect">
            <a:avLst/>
          </a:prstGeom>
          <a:solidFill>
            <a:srgbClr val="FFFF00">
              <a:alpha val="55000"/>
            </a:srgbClr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TB1 JW:	                    </a:t>
            </a:r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165T / 262R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6305490"/>
            <a:ext cx="2514600" cy="246221"/>
          </a:xfrm>
          <a:prstGeom prst="rect">
            <a:avLst/>
          </a:prstGeom>
          <a:solidFill>
            <a:srgbClr val="00B050">
              <a:alpha val="65000"/>
            </a:srgb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T1 R15:		509YDS</a:t>
            </a:r>
          </a:p>
        </p:txBody>
      </p:sp>
    </p:spTree>
    <p:extLst>
      <p:ext uri="{BB962C8B-B14F-4D97-AF65-F5344CB8AC3E}">
        <p14:creationId xmlns:p14="http://schemas.microsoft.com/office/powerpoint/2010/main" val="347751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 descr="E:\PH_HI\PH OUT_wp3-5.png"/>
          <p:cNvPicPr>
            <a:picLocks noChangeAspect="1" noChangeArrowheads="1"/>
          </p:cNvPicPr>
          <p:nvPr/>
        </p:nvPicPr>
        <p:blipFill>
          <a:blip r:embed="rId2" cstate="print"/>
          <a:srcRect t="4147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12700"/>
            <a:ext cx="9144000" cy="655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USS </a:t>
            </a:r>
            <a:r>
              <a:rPr kumimoji="0" lang="en-US" sz="15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Finn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(DDG 113)</a:t>
            </a:r>
            <a:b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4200" y="199698"/>
            <a:ext cx="220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Conning Officer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5000" y="5181600"/>
            <a:ext cx="1295400" cy="738664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C- 168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/ 158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S- 10 KTS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D- 1,598 YDS</a:t>
            </a:r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 bwMode="auto">
          <a:xfrm flipV="1">
            <a:off x="3200400" y="5181600"/>
            <a:ext cx="1219200" cy="3693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7" idx="3"/>
          </p:cNvCxnSpPr>
          <p:nvPr/>
        </p:nvCxnSpPr>
        <p:spPr bwMode="auto">
          <a:xfrm>
            <a:off x="3276600" y="2807732"/>
            <a:ext cx="838200" cy="2402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3962400" y="4279075"/>
            <a:ext cx="597725" cy="140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endCxn id="68" idx="3"/>
          </p:cNvCxnSpPr>
          <p:nvPr/>
        </p:nvCxnSpPr>
        <p:spPr bwMode="auto">
          <a:xfrm flipH="1">
            <a:off x="4229100" y="4274024"/>
            <a:ext cx="336076" cy="75517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008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981200" y="2438400"/>
            <a:ext cx="1295400" cy="738664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C- 183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T/173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S- 10 KTS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D- 2,442 YDS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flipV="1">
            <a:off x="4953001" y="6096000"/>
            <a:ext cx="228599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Isosceles Triangle 62"/>
          <p:cNvSpPr/>
          <p:nvPr/>
        </p:nvSpPr>
        <p:spPr bwMode="auto">
          <a:xfrm>
            <a:off x="5867400" y="6477000"/>
            <a:ext cx="228600" cy="228600"/>
          </a:xfrm>
          <a:prstGeom prst="triangle">
            <a:avLst/>
          </a:prstGeom>
          <a:solidFill>
            <a:srgbClr val="00B050">
              <a:alpha val="40000"/>
            </a:srgbClr>
          </a:solidFill>
          <a:ln w="15875">
            <a:solidFill>
              <a:srgbClr val="008000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>
            <a:off x="4114800" y="4800600"/>
            <a:ext cx="228600" cy="228600"/>
          </a:xfrm>
          <a:prstGeom prst="triangle">
            <a:avLst/>
          </a:prstGeom>
          <a:solidFill>
            <a:srgbClr val="00B050">
              <a:alpha val="40000"/>
            </a:srgbClr>
          </a:solidFill>
          <a:ln w="15875">
            <a:solidFill>
              <a:srgbClr val="008000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3757550" y="4290950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4558352" y="949656"/>
            <a:ext cx="103496" cy="36223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5029200" y="5943600"/>
            <a:ext cx="304800" cy="304800"/>
          </a:xfrm>
          <a:prstGeom prst="ellipse">
            <a:avLst/>
          </a:prstGeom>
          <a:solidFill>
            <a:srgbClr val="FFFF00">
              <a:alpha val="4000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4572000" y="4607256"/>
            <a:ext cx="394648" cy="19732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6477000" y="5829180"/>
            <a:ext cx="2514600" cy="400110"/>
          </a:xfrm>
          <a:prstGeom prst="rect">
            <a:avLst/>
          </a:prstGeom>
          <a:solidFill>
            <a:srgbClr val="FFFF00">
              <a:alpha val="55000"/>
            </a:srgbClr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TB2 TIKI:	                    </a:t>
            </a:r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233T / 065R</a:t>
            </a:r>
          </a:p>
          <a:p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TB3 P:	                    </a:t>
            </a:r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048T / 250R</a:t>
            </a:r>
            <a:endParaRPr lang="en-US" sz="1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77000" y="6305490"/>
            <a:ext cx="2514600" cy="400110"/>
          </a:xfrm>
          <a:prstGeom prst="rect">
            <a:avLst/>
          </a:prstGeom>
          <a:solidFill>
            <a:srgbClr val="00B050">
              <a:alpha val="65000"/>
            </a:srgb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TR2 R6:		698 YDS</a:t>
            </a:r>
          </a:p>
          <a:p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TR3 R3:		742 YDS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800" y="4724400"/>
            <a:ext cx="1981200" cy="253916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PILOT DROP OFF</a:t>
            </a: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 bwMode="auto">
          <a:xfrm flipH="1">
            <a:off x="4724400" y="4851358"/>
            <a:ext cx="914400" cy="33024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Connector 36"/>
          <p:cNvCxnSpPr>
            <a:stCxn id="63" idx="5"/>
          </p:cNvCxnSpPr>
          <p:nvPr/>
        </p:nvCxnSpPr>
        <p:spPr bwMode="auto">
          <a:xfrm flipH="1" flipV="1">
            <a:off x="4876800" y="6324600"/>
            <a:ext cx="1162050" cy="2667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008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352800" y="4191000"/>
            <a:ext cx="381000" cy="253916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6400" y="6019800"/>
            <a:ext cx="381000" cy="253916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57600" y="4851484"/>
            <a:ext cx="381000" cy="253916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H IN NEW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7895"/>
            <a:ext cx="9144000" cy="6442209"/>
          </a:xfrm>
          <a:prstGeom prst="rect">
            <a:avLst/>
          </a:prstGeom>
          <a:noFill/>
        </p:spPr>
      </p:pic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2700"/>
            <a:ext cx="9144000" cy="655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USS </a:t>
            </a:r>
            <a:r>
              <a:rPr kumimoji="0" lang="en-US" sz="15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Finn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(DDG 113)</a:t>
            </a:r>
            <a:b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4200" y="199698"/>
            <a:ext cx="220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Conning Officer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05400" y="1219200"/>
            <a:ext cx="1447800" cy="738664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C- 154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/ 144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S- 15 KTS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D- 7.140 YDS</a:t>
            </a:r>
          </a:p>
        </p:txBody>
      </p:sp>
      <p:cxnSp>
        <p:nvCxnSpPr>
          <p:cNvPr id="28" name="Straight Arrow Connector 27"/>
          <p:cNvCxnSpPr>
            <a:stCxn id="25" idx="1"/>
          </p:cNvCxnSpPr>
          <p:nvPr/>
        </p:nvCxnSpPr>
        <p:spPr bwMode="auto">
          <a:xfrm flipH="1">
            <a:off x="4495800" y="1588532"/>
            <a:ext cx="609600" cy="164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0" y="1676400"/>
            <a:ext cx="9144000" cy="1295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 flipV="1">
            <a:off x="11430000" y="4800600"/>
            <a:ext cx="533400" cy="253916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“PH”</a:t>
            </a:r>
          </a:p>
        </p:txBody>
      </p:sp>
      <p:cxnSp>
        <p:nvCxnSpPr>
          <p:cNvPr id="21" name="Straight Connector 24"/>
          <p:cNvCxnSpPr/>
          <p:nvPr/>
        </p:nvCxnSpPr>
        <p:spPr bwMode="auto">
          <a:xfrm>
            <a:off x="4038600" y="914400"/>
            <a:ext cx="990600" cy="2057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 rot="459833">
            <a:off x="5036484" y="2200294"/>
            <a:ext cx="2159964" cy="253916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Line of Demarcation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15600" y="4038600"/>
            <a:ext cx="2057400" cy="253916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Holokahiki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Pt Church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829800" y="381000"/>
            <a:ext cx="2895600" cy="400110"/>
          </a:xfrm>
          <a:prstGeom prst="rect">
            <a:avLst/>
          </a:prstGeom>
          <a:solidFill>
            <a:srgbClr val="FFFF00">
              <a:alpha val="65000"/>
            </a:srgb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TB1 DIAMOND HEAD: 088.5°T / 088.5°R</a:t>
            </a:r>
          </a:p>
          <a:p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TB2 HOLOKAHIKI POINT: 068.4°T / 042.4°R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 flipV="1">
            <a:off x="9982200" y="914400"/>
            <a:ext cx="433450" cy="182879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008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9448800" y="6172200"/>
            <a:ext cx="2895600" cy="400110"/>
          </a:xfrm>
          <a:prstGeom prst="rect">
            <a:avLst/>
          </a:prstGeom>
          <a:solidFill>
            <a:srgbClr val="00B050">
              <a:alpha val="65000"/>
            </a:srgb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TR1 AIRFIELD: 6,420 YDS</a:t>
            </a:r>
          </a:p>
          <a:p>
            <a:r>
              <a:rPr lang="en-US" sz="1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TR2 BISHOP POINT: 1,541YDS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0515600" y="2057400"/>
            <a:ext cx="1219200" cy="76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96400" y="3048000"/>
            <a:ext cx="692724" cy="253916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BUOY 1</a:t>
            </a: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 bwMode="auto">
          <a:xfrm>
            <a:off x="9989124" y="3174958"/>
            <a:ext cx="762001" cy="105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648200" y="2286000"/>
            <a:ext cx="121919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0" y="1654249"/>
            <a:ext cx="1524000" cy="253916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Speed Restricted 10 </a:t>
            </a:r>
            <a:r>
              <a:rPr lang="en-US" sz="105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kts</a:t>
            </a:r>
            <a:endParaRPr lang="en-US" sz="105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 bwMode="auto">
          <a:xfrm flipV="1">
            <a:off x="3048000" y="990607"/>
            <a:ext cx="762000" cy="790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cxnSp>
        <p:nvCxnSpPr>
          <p:cNvPr id="39" name="Straight Connector 24"/>
          <p:cNvCxnSpPr/>
          <p:nvPr/>
        </p:nvCxnSpPr>
        <p:spPr bwMode="auto">
          <a:xfrm>
            <a:off x="5029200" y="2971800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2" name="Straight Connector 24"/>
          <p:cNvCxnSpPr/>
          <p:nvPr/>
        </p:nvCxnSpPr>
        <p:spPr bwMode="auto">
          <a:xfrm>
            <a:off x="5029200" y="4038600"/>
            <a:ext cx="76200" cy="2209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791200" y="4724400"/>
            <a:ext cx="1447800" cy="738664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C- 180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/ 170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S- 15 KTS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D- 10,980 YDS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flipH="1">
            <a:off x="5181600" y="5029200"/>
            <a:ext cx="609600" cy="164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Isosceles Triangle 52"/>
          <p:cNvSpPr/>
          <p:nvPr/>
        </p:nvSpPr>
        <p:spPr bwMode="auto">
          <a:xfrm>
            <a:off x="10896600" y="990600"/>
            <a:ext cx="228600" cy="199024"/>
          </a:xfrm>
          <a:prstGeom prst="triangle">
            <a:avLst/>
          </a:prstGeom>
          <a:solidFill>
            <a:srgbClr val="008000">
              <a:alpha val="50000"/>
            </a:srgbClr>
          </a:solidFill>
          <a:ln w="15875">
            <a:solidFill>
              <a:srgbClr val="008000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1430000" y="2667000"/>
            <a:ext cx="288898" cy="297820"/>
          </a:xfrm>
          <a:prstGeom prst="ellipse">
            <a:avLst/>
          </a:prstGeom>
          <a:solidFill>
            <a:srgbClr val="FFFF00">
              <a:alpha val="4000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10439400" y="1600200"/>
            <a:ext cx="2149502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60"/>
          <p:cNvSpPr/>
          <p:nvPr/>
        </p:nvSpPr>
        <p:spPr bwMode="auto">
          <a:xfrm>
            <a:off x="10668000" y="1447800"/>
            <a:ext cx="288898" cy="297820"/>
          </a:xfrm>
          <a:prstGeom prst="ellipse">
            <a:avLst/>
          </a:prstGeom>
          <a:solidFill>
            <a:srgbClr val="FFFF00">
              <a:alpha val="40000"/>
            </a:srgbClr>
          </a:solidFill>
          <a:ln w="15875">
            <a:solidFill>
              <a:srgbClr val="FFFF00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 flipV="1">
            <a:off x="4038600" y="838200"/>
            <a:ext cx="92102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0439400" y="5181600"/>
            <a:ext cx="1447800" cy="738664"/>
          </a:xfrm>
          <a:prstGeom prst="rect">
            <a:avLst/>
          </a:prstGeom>
          <a:solidFill>
            <a:schemeClr val="bg1">
              <a:alpha val="6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C- 180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 / 170</a:t>
            </a:r>
            <a:r>
              <a:rPr lang="en-US" sz="105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S- 15 KTS</a:t>
            </a:r>
          </a:p>
          <a:p>
            <a:r>
              <a:rPr lang="en-US" sz="105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D- 11,260 NM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10591800" y="4876800"/>
            <a:ext cx="609600" cy="164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 TACKLE</a:t>
            </a:r>
            <a:endParaRPr lang="en-US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 anchor: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Centerline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chain: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times depth of water</a:t>
            </a:r>
          </a:p>
          <a:p>
            <a:pPr marL="342900" indent="-342900"/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letting go/weighing anchor: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brake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30480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EQUIP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FWD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Capstan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AFT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Capstan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Windlass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Accommodation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Ladder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(STOWED)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1217 IRISH GUNNER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(RLB)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1218 HAWAIIAN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WARRIOR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176491" y="199698"/>
            <a:ext cx="967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LT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5943600" y="3429000"/>
            <a:ext cx="304800" cy="30480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4" name="Up Arrow 23"/>
          <p:cNvSpPr/>
          <p:nvPr/>
        </p:nvSpPr>
        <p:spPr bwMode="auto">
          <a:xfrm rot="10800000" flipH="1" flipV="1">
            <a:off x="5943600" y="3813048"/>
            <a:ext cx="301752" cy="301752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6" name="Up Arrow 25"/>
          <p:cNvSpPr/>
          <p:nvPr/>
        </p:nvSpPr>
        <p:spPr bwMode="auto">
          <a:xfrm>
            <a:off x="5943600" y="4953000"/>
            <a:ext cx="304800" cy="30480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19" name="Up Arrow 18"/>
          <p:cNvSpPr/>
          <p:nvPr/>
        </p:nvSpPr>
        <p:spPr bwMode="auto">
          <a:xfrm rot="10800000" flipH="1" flipV="1">
            <a:off x="5943600" y="4575048"/>
            <a:ext cx="301752" cy="301752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Up Arrow 19"/>
          <p:cNvSpPr/>
          <p:nvPr/>
        </p:nvSpPr>
        <p:spPr bwMode="auto">
          <a:xfrm rot="10800000" flipH="1" flipV="1">
            <a:off x="5943600" y="4191000"/>
            <a:ext cx="301752" cy="301752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>
            <a:off x="5943600" y="5334000"/>
            <a:ext cx="304800" cy="30480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743200"/>
            <a:ext cx="71628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55"/>
          <p:cNvSpPr/>
          <p:nvPr/>
        </p:nvSpPr>
        <p:spPr bwMode="auto">
          <a:xfrm>
            <a:off x="457200" y="1143000"/>
            <a:ext cx="7924800" cy="1447800"/>
          </a:xfrm>
          <a:prstGeom prst="rect">
            <a:avLst/>
          </a:prstGeom>
          <a:solidFill>
            <a:srgbClr val="00B050">
              <a:alpha val="36000"/>
            </a:srgb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9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MOORING CONFIGURATION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443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543800" y="2653352"/>
            <a:ext cx="228600" cy="5334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29313" y="1371600"/>
            <a:ext cx="2308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Pier M1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219200" y="2667000"/>
            <a:ext cx="76200" cy="3810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00200" y="2667000"/>
            <a:ext cx="664192" cy="255896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828800" y="2667000"/>
            <a:ext cx="457200" cy="3048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924800" y="2667000"/>
            <a:ext cx="381000" cy="7620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6553200" y="2667000"/>
            <a:ext cx="762001" cy="4572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387152" y="2667000"/>
            <a:ext cx="1080448" cy="179696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" y="2667000"/>
            <a:ext cx="609600" cy="6858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457200" y="2667000"/>
            <a:ext cx="7924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2484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76491" y="199698"/>
            <a:ext cx="967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LT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CNSL/CNSP/CNAL/CNAP 3530.4F NAVDORM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JOHNFINNINST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3121.1D </a:t>
            </a:r>
          </a:p>
          <a:p>
            <a:pPr marL="342900" indent="-342900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Coast Pilot 7, Chapters 2 &amp; 4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 941 Pearl Harbor Fleet Guide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79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CONSIDERATIONS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896" y="2108299"/>
            <a:ext cx="8610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Harbor special event: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coverage: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Anticipated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ops (FOD/VERTREP PAX transfer):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N/A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 areas: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858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HARBOR MOVEMENTS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3474" y="199698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OPS</a:t>
            </a: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4917"/>
              </p:ext>
            </p:extLst>
          </p:nvPr>
        </p:nvGraphicFramePr>
        <p:xfrm>
          <a:off x="152400" y="1195906"/>
          <a:ext cx="8839200" cy="1372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1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62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SYDENY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USS Chicago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2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41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TUG AND PILOTS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 and Pilot: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pilot CAPT Stark, Tiger </a:t>
            </a:r>
            <a:r>
              <a:rPr 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and 3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 up: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Pierside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off: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IVO Hospital Point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Comms: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BTB CH 16, 69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2514600"/>
          <a:ext cx="44958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INTERNAL COMMUNICATIONS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STATION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PRIMARY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SECONDARY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NAVIGATION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NET 22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X1JV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LOOKOUT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NET 52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X27J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STEERING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NET 53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X40J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DECK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NET 56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SWICS B09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BATTLE NET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NET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15</a:t>
                      </a:r>
                      <a:endParaRPr lang="en-US" sz="16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NET</a:t>
                      </a:r>
                      <a:r>
                        <a:rPr lang="en-US" sz="16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16</a:t>
                      </a:r>
                      <a:endParaRPr lang="en-US" sz="16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05400" y="2514600"/>
          <a:ext cx="3657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itchFamily="18" charset="0"/>
                          <a:cs typeface="Times New Roman" pitchFamily="18" charset="0"/>
                        </a:rPr>
                        <a:t>GUARD</a:t>
                      </a:r>
                      <a:r>
                        <a:rPr lang="en-US" sz="16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STATIONS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NAVY RED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CIC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FLT TAC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CIC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BTB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BRIDGE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COVID-19 Considerations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096" y="965196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and sanitize bridge one hour prior to arrival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personnel on the bridge only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sanitizer available on the bridge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handshakes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Adhere to physical distancing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personnel will be wearing masks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 algn="l"/>
              <a:t>22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24" y="1758546"/>
            <a:ext cx="2983976" cy="3499254"/>
          </a:xfrm>
          <a:prstGeom prst="rect">
            <a:avLst/>
          </a:prstGeom>
          <a:noFill/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0" y="12700"/>
            <a:ext cx="9144000" cy="655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USS </a:t>
            </a:r>
            <a:r>
              <a:rPr kumimoji="0" lang="en-US" sz="1500" b="1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Finn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(DDG 113)</a:t>
            </a:r>
            <a:b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STATUS OF NAVIGATION EQUIPMENT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9906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49442" y="15240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QMOW</a:t>
            </a: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143000" y="4038600"/>
          <a:ext cx="667512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RADAR ERROR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BEARING</a:t>
                      </a:r>
                      <a:r>
                        <a:rPr lang="en-US" sz="16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ERROR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  <a:r>
                        <a:rPr lang="en-US" sz="16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ERROR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SPS-67 (25MAR)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°E</a:t>
                      </a:r>
                      <a:endParaRPr lang="en-US" sz="16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r>
                        <a:rPr lang="en-US" sz="16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YDS LNG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BME (25MAR)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r>
                        <a:rPr lang="en-US" sz="1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 YDS LNG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43000" y="929485"/>
          <a:ext cx="6675120" cy="271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GYRO/REPEATER STATUS </a:t>
                      </a:r>
                      <a:r>
                        <a:rPr lang="en-US" sz="16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(25MAR)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GYRO</a:t>
                      </a:r>
                      <a:r>
                        <a:rPr lang="en-US" sz="16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ERROR</a:t>
                      </a:r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6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r>
                        <a:rPr lang="en-US" sz="1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°E</a:t>
                      </a:r>
                      <a:endParaRPr lang="en-US" sz="1600" b="0" i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REPEATER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ERROR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METHOD:</a:t>
                      </a:r>
                      <a:r>
                        <a:rPr lang="en-US" sz="16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Azimuth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Centerline</a:t>
                      </a:r>
                      <a:r>
                        <a:rPr lang="en-US" sz="16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Pelorus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r>
                        <a:rPr lang="en-US" sz="1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r>
                        <a:rPr lang="en-US" sz="1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r>
                        <a:rPr lang="en-US" sz="1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  <a:r>
                        <a:rPr lang="en-US" sz="1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  <a:r>
                        <a:rPr lang="en-US" sz="1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  <a:r>
                        <a:rPr lang="en-US" sz="1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r>
                        <a:rPr lang="en-US" sz="16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  <a:r>
                        <a:rPr lang="en-US" sz="1600" b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°E</a:t>
                      </a:r>
                      <a:endParaRPr lang="en-US" sz="16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1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Aft Steering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°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 algn="l"/>
              <a:t>23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581398" y="834120"/>
          <a:ext cx="5334002" cy="366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6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NAV EQUIPMENT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FWD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WSN-7</a:t>
                      </a:r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Fathometer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AFT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WSN-7</a:t>
                      </a:r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VHF (BTB)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Ship’s Whistle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GPS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Lights</a:t>
                      </a:r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GPS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RTS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MORIAH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RTS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STBD MFCR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SPS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-67</a:t>
                      </a:r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PORT MFCR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SPA-25</a:t>
                      </a:r>
                      <a:r>
                        <a:rPr lang="en-US" sz="12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(Bridge)</a:t>
                      </a:r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DFGMC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SPA-25 (CIC)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 OF NAVIGATION EQUIPMENT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790700"/>
          <a:ext cx="2667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ECDIS-N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CONN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</a:t>
                      </a:r>
                      <a:r>
                        <a:rPr lang="en-US" sz="18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LAPTOP</a:t>
                      </a:r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3400" y="5029200"/>
          <a:ext cx="2667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ENL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-2590800" y="228600"/>
            <a:ext cx="978408" cy="484632"/>
          </a:xfrm>
          <a:prstGeom prst="rightArrow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40" name="Down Arrow 39"/>
          <p:cNvSpPr/>
          <p:nvPr/>
        </p:nvSpPr>
        <p:spPr bwMode="auto">
          <a:xfrm>
            <a:off x="3048000" y="1600200"/>
            <a:ext cx="609600" cy="304800"/>
          </a:xfrm>
          <a:prstGeom prst="downArrow">
            <a:avLst/>
          </a:prstGeom>
          <a:solidFill>
            <a:schemeClr val="tx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3810000" y="1295400"/>
            <a:ext cx="152400" cy="45719"/>
          </a:xfrm>
          <a:prstGeom prst="rightArrow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63" name="Up Arrow 62"/>
          <p:cNvSpPr/>
          <p:nvPr/>
        </p:nvSpPr>
        <p:spPr bwMode="auto">
          <a:xfrm>
            <a:off x="2438400" y="190500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64" name="Up Arrow 63"/>
          <p:cNvSpPr/>
          <p:nvPr/>
        </p:nvSpPr>
        <p:spPr bwMode="auto">
          <a:xfrm>
            <a:off x="2438400" y="228600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65" name="Up Arrow 64"/>
          <p:cNvSpPr/>
          <p:nvPr/>
        </p:nvSpPr>
        <p:spPr bwMode="auto">
          <a:xfrm>
            <a:off x="2438400" y="3016468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66" name="Up Arrow 65"/>
          <p:cNvSpPr/>
          <p:nvPr/>
        </p:nvSpPr>
        <p:spPr bwMode="auto">
          <a:xfrm>
            <a:off x="2438400" y="2651234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67" name="Up Arrow 66"/>
          <p:cNvSpPr/>
          <p:nvPr/>
        </p:nvSpPr>
        <p:spPr bwMode="auto">
          <a:xfrm>
            <a:off x="2438400" y="3397468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69" name="Up Arrow 68"/>
          <p:cNvSpPr/>
          <p:nvPr/>
        </p:nvSpPr>
        <p:spPr bwMode="auto">
          <a:xfrm>
            <a:off x="5562598" y="1596120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71" name="Up Arrow 70"/>
          <p:cNvSpPr/>
          <p:nvPr/>
        </p:nvSpPr>
        <p:spPr bwMode="auto">
          <a:xfrm>
            <a:off x="5562598" y="2480040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72" name="Up Arrow 71"/>
          <p:cNvSpPr/>
          <p:nvPr/>
        </p:nvSpPr>
        <p:spPr bwMode="auto">
          <a:xfrm>
            <a:off x="5562598" y="3062344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73" name="Up Arrow 72"/>
          <p:cNvSpPr/>
          <p:nvPr/>
        </p:nvSpPr>
        <p:spPr bwMode="auto">
          <a:xfrm>
            <a:off x="5562598" y="2771192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74" name="Up Arrow 73"/>
          <p:cNvSpPr/>
          <p:nvPr/>
        </p:nvSpPr>
        <p:spPr bwMode="auto">
          <a:xfrm>
            <a:off x="5562598" y="3353496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77" name="Up Arrow 76"/>
          <p:cNvSpPr/>
          <p:nvPr/>
        </p:nvSpPr>
        <p:spPr bwMode="auto">
          <a:xfrm>
            <a:off x="5562600" y="3962400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78" name="Up Arrow 77"/>
          <p:cNvSpPr/>
          <p:nvPr/>
        </p:nvSpPr>
        <p:spPr bwMode="auto">
          <a:xfrm>
            <a:off x="5562598" y="4259936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79" name="Up Arrow 78"/>
          <p:cNvSpPr/>
          <p:nvPr/>
        </p:nvSpPr>
        <p:spPr bwMode="auto">
          <a:xfrm>
            <a:off x="8199118" y="1908060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80" name="Up Arrow 79"/>
          <p:cNvSpPr/>
          <p:nvPr/>
        </p:nvSpPr>
        <p:spPr bwMode="auto">
          <a:xfrm>
            <a:off x="8199118" y="1610308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81" name="Up Arrow 80"/>
          <p:cNvSpPr/>
          <p:nvPr/>
        </p:nvSpPr>
        <p:spPr bwMode="auto">
          <a:xfrm>
            <a:off x="8199118" y="2198300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82" name="Up Arrow 81"/>
          <p:cNvSpPr/>
          <p:nvPr/>
        </p:nvSpPr>
        <p:spPr bwMode="auto">
          <a:xfrm>
            <a:off x="2438400" y="411480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83" name="Up Arrow 82"/>
          <p:cNvSpPr/>
          <p:nvPr/>
        </p:nvSpPr>
        <p:spPr bwMode="auto">
          <a:xfrm>
            <a:off x="2438400" y="3749566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86" name="Up Arrow 85"/>
          <p:cNvSpPr/>
          <p:nvPr/>
        </p:nvSpPr>
        <p:spPr bwMode="auto">
          <a:xfrm>
            <a:off x="8199118" y="2788564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87" name="Up Arrow 86"/>
          <p:cNvSpPr/>
          <p:nvPr/>
        </p:nvSpPr>
        <p:spPr bwMode="auto">
          <a:xfrm>
            <a:off x="8199120" y="3362908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88" name="Up Arrow 87"/>
          <p:cNvSpPr/>
          <p:nvPr/>
        </p:nvSpPr>
        <p:spPr bwMode="auto">
          <a:xfrm>
            <a:off x="8199120" y="3093720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89" name="Up Arrow 88"/>
          <p:cNvSpPr/>
          <p:nvPr/>
        </p:nvSpPr>
        <p:spPr bwMode="auto">
          <a:xfrm>
            <a:off x="8199118" y="3667708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90" name="Up Arrow 89"/>
          <p:cNvSpPr/>
          <p:nvPr/>
        </p:nvSpPr>
        <p:spPr bwMode="auto">
          <a:xfrm>
            <a:off x="2438400" y="5822732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91" name="Up Arrow 90"/>
          <p:cNvSpPr/>
          <p:nvPr/>
        </p:nvSpPr>
        <p:spPr bwMode="auto">
          <a:xfrm>
            <a:off x="2438400" y="617220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48" name="Up Arrow 47"/>
          <p:cNvSpPr/>
          <p:nvPr/>
        </p:nvSpPr>
        <p:spPr bwMode="auto">
          <a:xfrm>
            <a:off x="5557650" y="2209800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>
            <a:off x="8199120" y="4265622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50" name="Up Arrow 49"/>
          <p:cNvSpPr/>
          <p:nvPr/>
        </p:nvSpPr>
        <p:spPr bwMode="auto">
          <a:xfrm>
            <a:off x="8199120" y="3962400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49" name="Up Arrow 48"/>
          <p:cNvSpPr/>
          <p:nvPr/>
        </p:nvSpPr>
        <p:spPr bwMode="auto">
          <a:xfrm>
            <a:off x="5562600" y="3657600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52" name="Right Arrow 51"/>
          <p:cNvSpPr/>
          <p:nvPr/>
        </p:nvSpPr>
        <p:spPr bwMode="auto">
          <a:xfrm>
            <a:off x="6172200" y="5257800"/>
            <a:ext cx="228600" cy="304800"/>
          </a:xfrm>
          <a:prstGeom prst="rightArrow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5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Up Arrow 53"/>
          <p:cNvSpPr/>
          <p:nvPr/>
        </p:nvSpPr>
        <p:spPr bwMode="auto">
          <a:xfrm rot="5400000">
            <a:off x="2461260" y="4472940"/>
            <a:ext cx="259080" cy="304800"/>
          </a:xfrm>
          <a:prstGeom prst="upArrow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57" name="Up Arrow 56"/>
          <p:cNvSpPr/>
          <p:nvPr/>
        </p:nvSpPr>
        <p:spPr bwMode="auto">
          <a:xfrm rot="5400000">
            <a:off x="5585460" y="1882140"/>
            <a:ext cx="182880" cy="228600"/>
          </a:xfrm>
          <a:prstGeom prst="upArrow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47" name="Up Arrow 46"/>
          <p:cNvSpPr/>
          <p:nvPr/>
        </p:nvSpPr>
        <p:spPr bwMode="auto">
          <a:xfrm>
            <a:off x="2441030" y="155448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51" name="Up Arrow 50"/>
          <p:cNvSpPr/>
          <p:nvPr/>
        </p:nvSpPr>
        <p:spPr bwMode="auto">
          <a:xfrm>
            <a:off x="9601200" y="2667000"/>
            <a:ext cx="152400" cy="15240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55" name="Up Arrow 54"/>
          <p:cNvSpPr/>
          <p:nvPr/>
        </p:nvSpPr>
        <p:spPr bwMode="auto">
          <a:xfrm>
            <a:off x="8199120" y="2514600"/>
            <a:ext cx="182880" cy="18288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 OF ENGINEERING PLANT    </a:t>
            </a:r>
            <a:endParaRPr lang="en-US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7936" y="1143000"/>
          <a:ext cx="41148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POWER/PROPULSION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Online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GTG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</a:t>
                      </a:r>
                      <a:r>
                        <a:rPr lang="en-US" sz="20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Offline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Thrust</a:t>
                      </a:r>
                      <a:r>
                        <a:rPr lang="en-US" sz="20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Control:  SCC Lee Helm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Auxiliary Control:  UCC1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RMD:</a:t>
                      </a:r>
                      <a:r>
                        <a:rPr lang="en-US" sz="20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Pierside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724400" y="1143000"/>
          <a:ext cx="411480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STEERING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HPU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Offline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Steering Control:  SCC Helm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Computer</a:t>
                      </a:r>
                      <a:r>
                        <a:rPr lang="en-US" sz="20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Manual</a:t>
                      </a:r>
                      <a:endParaRPr lang="en-US" sz="20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800600" y="4495800"/>
          <a:ext cx="3810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MISC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Degaussing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Limiting Casualties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Up Arrow 29"/>
          <p:cNvSpPr/>
          <p:nvPr/>
        </p:nvSpPr>
        <p:spPr bwMode="auto">
          <a:xfrm>
            <a:off x="1143000" y="3155732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3" name="Up Arrow 32"/>
          <p:cNvSpPr/>
          <p:nvPr/>
        </p:nvSpPr>
        <p:spPr bwMode="auto">
          <a:xfrm>
            <a:off x="5562600" y="274320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4" name="Up Arrow 33"/>
          <p:cNvSpPr/>
          <p:nvPr/>
        </p:nvSpPr>
        <p:spPr bwMode="auto">
          <a:xfrm>
            <a:off x="5562600" y="3171498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6" name="Up Arrow 35"/>
          <p:cNvSpPr/>
          <p:nvPr/>
        </p:nvSpPr>
        <p:spPr bwMode="auto">
          <a:xfrm>
            <a:off x="1143000" y="396240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7" name="Up Arrow 36"/>
          <p:cNvSpPr/>
          <p:nvPr/>
        </p:nvSpPr>
        <p:spPr bwMode="auto">
          <a:xfrm>
            <a:off x="1143000" y="434340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8" name="Up Arrow 37"/>
          <p:cNvSpPr/>
          <p:nvPr/>
        </p:nvSpPr>
        <p:spPr bwMode="auto">
          <a:xfrm>
            <a:off x="1143000" y="4740166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>
            <a:off x="1143000" y="277368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>
            <a:off x="1143000" y="236220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8" name="Up Arrow 27"/>
          <p:cNvSpPr/>
          <p:nvPr/>
        </p:nvSpPr>
        <p:spPr bwMode="auto">
          <a:xfrm>
            <a:off x="1143000" y="198120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59811" y="19969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PCO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4" name="Up Arrow 23"/>
          <p:cNvSpPr/>
          <p:nvPr/>
        </p:nvSpPr>
        <p:spPr bwMode="auto">
          <a:xfrm>
            <a:off x="5562600" y="198120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7" name="Up Arrow 26"/>
          <p:cNvSpPr/>
          <p:nvPr/>
        </p:nvSpPr>
        <p:spPr bwMode="auto">
          <a:xfrm rot="5400000">
            <a:off x="8404860" y="3558540"/>
            <a:ext cx="259080" cy="304800"/>
          </a:xfrm>
          <a:prstGeom prst="upArrow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1" name="Up Arrow 30"/>
          <p:cNvSpPr/>
          <p:nvPr/>
        </p:nvSpPr>
        <p:spPr bwMode="auto">
          <a:xfrm rot="5400000">
            <a:off x="11148060" y="3634740"/>
            <a:ext cx="259080" cy="304800"/>
          </a:xfrm>
          <a:prstGeom prst="upArrow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6" name="Up Arrow 25"/>
          <p:cNvSpPr/>
          <p:nvPr/>
        </p:nvSpPr>
        <p:spPr bwMode="auto">
          <a:xfrm>
            <a:off x="5562600" y="2362200"/>
            <a:ext cx="274320" cy="274320"/>
          </a:xfrm>
          <a:prstGeom prst="upArrow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32" name="Up Arrow 31"/>
          <p:cNvSpPr/>
          <p:nvPr/>
        </p:nvSpPr>
        <p:spPr bwMode="auto">
          <a:xfrm rot="5400000">
            <a:off x="4061460" y="5082540"/>
            <a:ext cx="259080" cy="304800"/>
          </a:xfrm>
          <a:prstGeom prst="upArrow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40" name="Up Arrow 39"/>
          <p:cNvSpPr/>
          <p:nvPr/>
        </p:nvSpPr>
        <p:spPr bwMode="auto">
          <a:xfrm rot="5400000">
            <a:off x="9928860" y="358140"/>
            <a:ext cx="259080" cy="304800"/>
          </a:xfrm>
          <a:prstGeom prst="upArrow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RMD</a:t>
            </a:r>
            <a:endParaRPr lang="en-US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59811" y="19969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PCO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258" y="972456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plant reliability will be set prior to setting RMD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deviations from EOCC that may not be conducted without CO permission: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take thrust or pitch control from the Bridge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secure the last engine on each shaft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shafting casualties, do not stop either shaft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go to single generator operations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electrically isolate any switchboard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perform any planned/corrective maintenance or authorize new tag outs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0" y="12700"/>
            <a:ext cx="9144000" cy="655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USS </a:t>
            </a:r>
            <a:r>
              <a:rPr kumimoji="0" lang="en-US" sz="1500" b="1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Finn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(DDG 113)</a:t>
            </a:r>
            <a:b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LOSS OF STEERING</a:t>
            </a: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5600" y="199698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Helmsman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372" y="958249"/>
            <a:ext cx="86106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to CONN, “Loss of steering control”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Depress EMERGENCY OVERRIDE TO MANUAL pushbutton; verify BACKUP MANUAL is displayed on the SCC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power unit RUN and RUDDER ENGAGE indicators are illuminated for both rudders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rudder control; report to CONN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to standby power units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standby pumps Engage buttons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online pumps STOP buttons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Port/Stbd Run and Engage indicators illuminate for standby units and extinguish for online units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rudder control; report to CONN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to after steering</a:t>
            </a: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OF STEERING</a:t>
            </a:r>
            <a:endParaRPr lang="en-US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1936" y="199698"/>
            <a:ext cx="2622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 Steering Helm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144" y="961206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to after steering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Depress EMERGENCY OVERRIDE TO MANUAL pushbutton; verify AFT is displayed as steering control location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rudder control; report to CONN via net 53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steering is regained, CONN will issue a new order via net 53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to LCUs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engaged HPU LCU HELM CONTROL switched to LOCAL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rudder control; report to CONN via net 53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required, engage standby  power units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engaged HPU LCU HELM CONTROL switched to LOCAL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rudder control; report to CONN via net 53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steering is regained, CONN is limited to giving rudder orders only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If steering control is not regained at the LCU, operational steering is not possible.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to Fill and Drain Pump 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to Manual Hand Steering Pump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to Ratchets</a:t>
            </a: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12700"/>
            <a:ext cx="9144000" cy="655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USS </a:t>
            </a:r>
            <a:r>
              <a:rPr kumimoji="0" lang="en-US" sz="15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Finn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(DDG 113)</a:t>
            </a:r>
            <a:b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LOSS OF THRUST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CONTROL</a:t>
            </a: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3977" y="228600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 HELMSMAN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372" y="958249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to CONN, “Loss of thrust control”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will take thrust control from the pilothouse IAW MLTC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will than test for positive thrust control by +/- 2 shaft RPM or +/- 2% pitch and report to the JOOD via net 53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 algn="l"/>
              <a:t>29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>
            <a:outerShdw sx="1000" sy="1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WATCHBILL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105400" y="838200"/>
          <a:ext cx="39624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CICWO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LTJG Valencia</a:t>
                      </a:r>
                    </a:p>
                    <a:p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ENS Giannotti (U/I)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Shipping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Officer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OS1 Ronsse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Piloting Officer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OS2 Harris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6200" y="838200"/>
          <a:ext cx="48768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75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BRIDGE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LTJG Gormley</a:t>
                      </a:r>
                    </a:p>
                    <a:p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ENS Lutton (U/I)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ENS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Conkey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LTJG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Bilden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ENS Peterson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 Evaluator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LTJG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Lowery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VMS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QMC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Heindl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Helm Safety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Officer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ENS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Byrom 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Master Helmsman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RS3 Howard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Lee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Helmsman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BMSN Williams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Shipping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Liaison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OS2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Barry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105400" y="2971800"/>
          <a:ext cx="39624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LT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Chillmen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EOOW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GSCS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Lapid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GSM2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Martorano</a:t>
                      </a:r>
                      <a:endParaRPr lang="en-US" baseline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EPCC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EM2 Campano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DC2 </a:t>
                      </a:r>
                      <a:r>
                        <a:rPr lang="en-US" baseline="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Audette</a:t>
                      </a:r>
                      <a:endParaRPr lang="en-US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EMERGENCIES</a:t>
            </a:r>
            <a:endParaRPr lang="en-US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0881" y="19969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OOD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5372" y="960120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Steering: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the word on the 1MC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positive communications with after steering via net 53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to safe speed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PAN PAN call over BTB to inform ships in the vicinity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Hoist ball over ball, energize red over red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steering control is not regained at the LCU, CONN will attempt to steer ship using various RPM and PITCH combinations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Overboard: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smoke float and life ring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 six short blasts of the ship’s whistle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the word on the 1MC, ship riders will muster on messdecks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PAN PAN call over BTB to notify ships in vicinity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Hoist OSCAR, energize red over red pulsating lights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means of recovery will be tugs or harbor security boats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will be standing by on recovery station to assist</a:t>
            </a: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EMERGENCIES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0881" y="19969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OOD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31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742" y="966549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Gyro: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Shift to secondary gyro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gyro is not restored, shift to DFGMC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Navigation will shift to a relative plot</a:t>
            </a:r>
          </a:p>
          <a:p>
            <a:pPr marL="800100" lvl="1" indent="-342900">
              <a:buFontTx/>
              <a:buChar char="-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NOTE: If loss of steering occurs while JFN has a loss of gyro, CONN will drive with rudder in hand.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VMS Display: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Shift to alternate VMS display on the bridge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primary position source (GPS 1):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Shift to GPS 2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Shift to DAGR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to Visual/radar/composite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to COTS GPS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RADAR: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Upon loss of SPS-67, shift to BME, then steer by seaman's eye.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EMERGENCIES</a:t>
            </a:r>
          </a:p>
        </p:txBody>
      </p:sp>
      <p:sp>
        <p:nvSpPr>
          <p:cNvPr id="22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90881" y="19969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OOD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32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372" y="960120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external communications: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Shift to handheld BTB radios. Upon loss of handheld BTB, shift to signal flags.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visibility: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JOOD complete low visibility checklist  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Station the low visibility detail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Slow to safe speed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Energize navigation lights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Sound fog signals IAW NAVIGATION RULES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anchorage locations: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Restricted to the channel until buoys 1 &amp; 2 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IVO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Waipio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Point slightly east of the channel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IVO South Channel and Turning Basin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Caution must be exercised to avoid cables and pipeline crossings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EMERGENCIES</a:t>
            </a:r>
            <a:endParaRPr lang="en-US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6004" y="19969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EOOW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33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5372" y="954048"/>
            <a:ext cx="8610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Propulsion Casualties: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Throttle control will remain in the Pilothouse at the Ship’s Control Console (SCC).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loss of display/control, thrust will shift to the MCS PACC Console.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propulsion control by +/- 2 shaft RPMs or 2 percent pitch.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Battle Override will be activated on last GTM on each shaft.  The CO will be notified immediately when Battle Override is activated.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CRP Casualties: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affected OD box operator will take local manual control of pitch and answer “percent pitch” commands as directed by the helm safety officer on net 53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pitch control will be of no more than +/- 2 percent.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Plant Casualties: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possible, EOOW parallel the standby generator with the properly functioning GTG prior to opening the GTG breaker of the affected GTG.  EPCC actions shall be such that ZEDS is not interrupted.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a loss of generator, follow normal EOCC but DO NOT RE-ENERGIZE a dead bus.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event of a loss of two generators, the EPCC will manually initiate stage two load shed in order to maintain propulsion and steering.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pic>
        <p:nvPicPr>
          <p:cNvPr id="8" name="Picture 2" descr="http://www.fas.org/man/dod-101/sys/ship/burke.gif"/>
          <p:cNvPicPr>
            <a:picLocks noChangeAspect="1" noChangeArrowheads="1"/>
          </p:cNvPicPr>
          <p:nvPr/>
        </p:nvPicPr>
        <p:blipFill>
          <a:blip r:embed="rId5" cstate="print"/>
          <a:srcRect t="57971"/>
          <a:stretch>
            <a:fillRect/>
          </a:stretch>
        </p:blipFill>
        <p:spPr bwMode="auto">
          <a:xfrm>
            <a:off x="152400" y="3886200"/>
            <a:ext cx="8620125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FORCE PROTECTION PLAN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86000" y="4267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953000" y="51054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86000" y="5181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29800" y="42672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24"/>
          <p:cNvSpPr txBox="1">
            <a:spLocks noChangeArrowheads="1"/>
          </p:cNvSpPr>
          <p:nvPr/>
        </p:nvSpPr>
        <p:spPr bwMode="auto">
          <a:xfrm>
            <a:off x="4800600" y="3886200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252</a:t>
            </a:r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4648200" y="54102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Arial Black" pitchFamily="34" charset="0"/>
              </a:rPr>
              <a:t>251</a:t>
            </a:r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 rot="192981">
            <a:off x="7933566" y="4292585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Arial Black" pitchFamily="34" charset="0"/>
              </a:rPr>
              <a:t>502</a:t>
            </a: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 rot="21325088">
            <a:off x="7555845" y="5141383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Arial Black" pitchFamily="34" charset="0"/>
              </a:rPr>
              <a:t>501</a:t>
            </a:r>
          </a:p>
        </p:txBody>
      </p:sp>
      <p:sp>
        <p:nvSpPr>
          <p:cNvPr id="20" name="Oval 19"/>
          <p:cNvSpPr/>
          <p:nvPr/>
        </p:nvSpPr>
        <p:spPr>
          <a:xfrm>
            <a:off x="10210800" y="53340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210800" y="50292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 rot="302043">
            <a:off x="1994273" y="5449666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Arial Black" pitchFamily="34" charset="0"/>
              </a:rPr>
              <a:t>507</a:t>
            </a:r>
          </a:p>
        </p:txBody>
      </p:sp>
      <p:sp>
        <p:nvSpPr>
          <p:cNvPr id="23" name="TextBox 24"/>
          <p:cNvSpPr txBox="1">
            <a:spLocks noChangeArrowheads="1"/>
          </p:cNvSpPr>
          <p:nvPr/>
        </p:nvSpPr>
        <p:spPr bwMode="auto">
          <a:xfrm rot="21329564">
            <a:off x="2221672" y="3921606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Arial Black" pitchFamily="34" charset="0"/>
              </a:rPr>
              <a:t>508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147" y="22860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</a:t>
            </a:r>
            <a:endParaRPr lang="en-US" sz="2400" dirty="0"/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34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Connector 25"/>
          <p:cNvSpPr/>
          <p:nvPr/>
        </p:nvSpPr>
        <p:spPr bwMode="auto">
          <a:xfrm>
            <a:off x="609600" y="4038600"/>
            <a:ext cx="457200" cy="457200"/>
          </a:xfrm>
          <a:prstGeom prst="flowChartConnector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7" name="Flowchart: Connector 26"/>
          <p:cNvSpPr/>
          <p:nvPr/>
        </p:nvSpPr>
        <p:spPr bwMode="auto">
          <a:xfrm>
            <a:off x="4953000" y="4267200"/>
            <a:ext cx="228600" cy="228600"/>
          </a:xfrm>
          <a:prstGeom prst="flowChartConnector">
            <a:avLst/>
          </a:prstGeom>
          <a:solidFill>
            <a:srgbClr val="FFFF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1009233"/>
            <a:ext cx="861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 status:  (4) .50 cals, (2) ROCs will be manned </a:t>
            </a:r>
          </a:p>
          <a:p>
            <a:pPr marL="342900" indent="-342900">
              <a:buFontTx/>
              <a:buChar char="-"/>
            </a:pP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boat escort:  N/A</a:t>
            </a:r>
          </a:p>
          <a:p>
            <a:pPr marL="342900" indent="-342900">
              <a:buFontTx/>
              <a:buChar char="-"/>
            </a:pP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PPRs: IAW JOHNFINNINST 3300.1B</a:t>
            </a:r>
          </a:p>
          <a:p>
            <a:pPr marL="342900" indent="-342900">
              <a:buFontTx/>
              <a:buChar char="-"/>
            </a:pP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COMMS plan:  Primary	– SIWCS 9B</a:t>
            </a:r>
          </a:p>
          <a:p>
            <a:pPr marL="2628900" lvl="5" indent="-342900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	– NET 68</a:t>
            </a:r>
          </a:p>
        </p:txBody>
      </p:sp>
      <p:sp>
        <p:nvSpPr>
          <p:cNvPr id="30" name="Oval 29"/>
          <p:cNvSpPr/>
          <p:nvPr/>
        </p:nvSpPr>
        <p:spPr>
          <a:xfrm>
            <a:off x="7848600" y="4876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8153400" y="4572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ASSESSMENT/ORM</a:t>
            </a:r>
            <a:endParaRPr lang="en-US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35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58482" y="762000"/>
          <a:ext cx="8641081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1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HAZARD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ASSESS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RAC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ASSESS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RRAC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SUPERVISOR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Collision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Utilize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BTB early, build SA by monitoring current ship movements, shipping officer on station, make course changes early, maneuver IAW the ROTR and sound danger signal as necessary, AIS in transmit</a:t>
                      </a:r>
                      <a:endParaRPr lang="en-US" sz="13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OOD,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NAV, XO, 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Allision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Channel is </a:t>
                      </a:r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well marked,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safeties on fo’c’sle and flight deck passing ranges to the pier and watching for buoys.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DECK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SAFETIES, </a:t>
                      </a:r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NAV, XO, 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Grounding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Shoal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water marked in black, NAV reports as required, verbal fathometer readings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SONAR,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NAV,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XO, CO</a:t>
                      </a:r>
                      <a:endParaRPr lang="en-US" sz="13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 Equip. Malfunction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Casualty control procedures in place, redundant systems in place pre underway checks complete, NAV ET on 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 ET, NAV, XO, 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ASSESSMENT/ORM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0132" y="762000"/>
          <a:ext cx="8642132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5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HAZARD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ASSESS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RAC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ASSESS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RAC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SUPERVISOR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Comms Failure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Redundant systems in place, secondary comms identified and briefed pre-underway checks complete</a:t>
                      </a:r>
                      <a:endParaRPr lang="en-US" sz="13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CICWO, 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Breakdown in BRM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C/III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Briefed NAV plan, charts up to</a:t>
                      </a:r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date, </a:t>
                      </a:r>
                      <a:r>
                        <a:rPr lang="en-US" sz="1300" b="0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chart</a:t>
                      </a:r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lang="en-US" sz="1300" b="0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reviewed and approved, qualified personnel on station,</a:t>
                      </a:r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300" b="0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forceful</a:t>
                      </a:r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backup</a:t>
                      </a:r>
                      <a:endParaRPr lang="en-US" sz="1300" b="0" i="0" u="none" strike="noStrike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CONN, JOOD, OOD, NAV, XO, 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77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Distraction/</a:t>
                      </a:r>
                      <a:r>
                        <a:rPr lang="en-US" sz="13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Fatigue</a:t>
                      </a:r>
                      <a:endParaRPr lang="en-US" sz="13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Supervisors keep watchstanders focused on the mission, emphasize safety is paramount, maintain quiet on 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CICWO, OOD,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NAV, XO, CO</a:t>
                      </a:r>
                      <a:endParaRPr lang="en-US" sz="13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77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Unfamiliar</a:t>
                      </a:r>
                      <a:r>
                        <a:rPr lang="en-US" sz="13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port</a:t>
                      </a:r>
                      <a:endParaRPr lang="en-US" sz="13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baseline="0" dirty="0" err="1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Watchteam</a:t>
                      </a:r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briefed and reminded to keep priorities in check. Charts and plan reviewed and approved.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NAV,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OOD,  XO, CO</a:t>
                      </a:r>
                      <a:endParaRPr lang="en-US" sz="13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36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ASSESSMENT/ORM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37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4225" y="762001"/>
          <a:ext cx="8574975" cy="5640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309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Times New Roman" pitchFamily="18" charset="0"/>
                          <a:cs typeface="Times New Roman" pitchFamily="18" charset="0"/>
                        </a:rPr>
                        <a:t>HAZARD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ASSESS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RAC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ASSESS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RRAC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itchFamily="18" charset="0"/>
                          <a:cs typeface="Times New Roman" pitchFamily="18" charset="0"/>
                        </a:rPr>
                        <a:t>SUPERVISOR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36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Man Overboard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Utilize</a:t>
                      </a:r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RHIB, t</a:t>
                      </a:r>
                      <a:r>
                        <a:rPr lang="en-US" sz="1300" b="0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ugs if</a:t>
                      </a:r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300" b="0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available,</a:t>
                      </a:r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ensure l</a:t>
                      </a:r>
                      <a:r>
                        <a:rPr lang="en-US" sz="1300" b="0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ifelines are properly rigged, safety</a:t>
                      </a:r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brief conducted, safety observers and HM on 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DECK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SAFETIES</a:t>
                      </a:r>
                      <a:endParaRPr lang="en-US" sz="13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36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 Handling</a:t>
                      </a:r>
                      <a:r>
                        <a:rPr lang="en-US" sz="13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Mishap</a:t>
                      </a:r>
                      <a:endParaRPr lang="en-US" sz="13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Safety</a:t>
                      </a:r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brief conducted, safety observers and HM on station, enforcing proper PPE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DECK SAFETIES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4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Steering/</a:t>
                      </a:r>
                      <a:r>
                        <a:rPr lang="en-US" sz="13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Propulsion Casualty</a:t>
                      </a:r>
                      <a:endParaRPr lang="en-US" sz="13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Casualty control procedures in place, redundant systems in place, steering checks conducted, loss of steering and loss of thrust procedures reviewed on station when S&amp;A is set, RMD/Max Plant Reliability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E/I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MASTER HELM, </a:t>
                      </a:r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HELM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SAFETIES, EOOW, CONN, OOD</a:t>
                      </a:r>
                      <a:endParaRPr lang="en-US" sz="13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36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Inclement</a:t>
                      </a:r>
                      <a:r>
                        <a:rPr lang="en-US" sz="13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Weather</a:t>
                      </a:r>
                      <a:endParaRPr lang="en-US" sz="13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Maintain a proper lookout &amp; safe speed at all times, muster low visibility detail in conjunction with S&amp;A 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CICWO, CONN,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OOD, NAV, XO, CO</a:t>
                      </a:r>
                      <a:endParaRPr lang="en-US" sz="13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936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COVID-19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Ensure sanitizer and wipes are on station. Ensure all personnel are wearing masks and maintaining social distancing.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E/II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OOD,</a:t>
                      </a:r>
                      <a:r>
                        <a:rPr lang="en-US" sz="1300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CONN, JOOD, NAV, XO, CO, PILOT ESCORT</a:t>
                      </a:r>
                      <a:endParaRPr lang="en-US" sz="13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ASSESSMENT/ORM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68"/>
          <p:cNvSpPr>
            <a:spLocks noChangeArrowheads="1"/>
          </p:cNvSpPr>
          <p:nvPr/>
        </p:nvSpPr>
        <p:spPr bwMode="auto">
          <a:xfrm>
            <a:off x="7270731" y="3137848"/>
            <a:ext cx="381000" cy="304800"/>
          </a:xfrm>
          <a:prstGeom prst="ellipse">
            <a:avLst/>
          </a:prstGeom>
          <a:noFill/>
          <a:ln w="254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3" name="Oval 68"/>
          <p:cNvSpPr>
            <a:spLocks noChangeArrowheads="1"/>
          </p:cNvSpPr>
          <p:nvPr/>
        </p:nvSpPr>
        <p:spPr bwMode="auto">
          <a:xfrm>
            <a:off x="7268835" y="1676400"/>
            <a:ext cx="381000" cy="304800"/>
          </a:xfrm>
          <a:prstGeom prst="ellipse">
            <a:avLst/>
          </a:prstGeom>
          <a:noFill/>
          <a:ln w="254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4" name="Oval 68"/>
          <p:cNvSpPr>
            <a:spLocks noChangeArrowheads="1"/>
          </p:cNvSpPr>
          <p:nvPr/>
        </p:nvSpPr>
        <p:spPr bwMode="auto">
          <a:xfrm>
            <a:off x="752787" y="3129888"/>
            <a:ext cx="304800" cy="304800"/>
          </a:xfrm>
          <a:prstGeom prst="ellipse">
            <a:avLst/>
          </a:prstGeom>
          <a:noFill/>
          <a:ln w="254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38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12" y="2167219"/>
            <a:ext cx="2983976" cy="3499254"/>
          </a:xfrm>
          <a:prstGeom prst="rect">
            <a:avLst/>
          </a:prstGeom>
          <a:noFill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776" y="783608"/>
            <a:ext cx="8330824" cy="560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81000" y="11430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11430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68"/>
          <p:cNvSpPr>
            <a:spLocks noChangeArrowheads="1"/>
          </p:cNvSpPr>
          <p:nvPr/>
        </p:nvSpPr>
        <p:spPr bwMode="auto">
          <a:xfrm>
            <a:off x="6872748" y="1594512"/>
            <a:ext cx="366252" cy="381000"/>
          </a:xfrm>
          <a:prstGeom prst="ellipse">
            <a:avLst/>
          </a:prstGeom>
          <a:noFill/>
          <a:ln w="254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5" name="Oval 68"/>
          <p:cNvSpPr>
            <a:spLocks noChangeArrowheads="1"/>
          </p:cNvSpPr>
          <p:nvPr/>
        </p:nvSpPr>
        <p:spPr bwMode="auto">
          <a:xfrm>
            <a:off x="6705600" y="3276600"/>
            <a:ext cx="762000" cy="685800"/>
          </a:xfrm>
          <a:prstGeom prst="ellipse">
            <a:avLst/>
          </a:prstGeom>
          <a:noFill/>
          <a:ln w="254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6" name="Oval 68"/>
          <p:cNvSpPr>
            <a:spLocks noChangeArrowheads="1"/>
          </p:cNvSpPr>
          <p:nvPr/>
        </p:nvSpPr>
        <p:spPr bwMode="auto">
          <a:xfrm>
            <a:off x="3287960" y="3429000"/>
            <a:ext cx="304800" cy="381000"/>
          </a:xfrm>
          <a:prstGeom prst="ellipse">
            <a:avLst/>
          </a:prstGeom>
          <a:noFill/>
          <a:ln w="254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7" name="Rectangle 80"/>
          <p:cNvSpPr txBox="1">
            <a:spLocks noChangeArrowheads="1"/>
          </p:cNvSpPr>
          <p:nvPr/>
        </p:nvSpPr>
        <p:spPr bwMode="auto">
          <a:xfrm>
            <a:off x="4953000" y="5181600"/>
            <a:ext cx="2438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dirty="0">
              <a:solidFill>
                <a:srgbClr val="00006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RISK MANAGEMENT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762000"/>
          <a:ext cx="8581698" cy="384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105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WATCHSTATION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WATCH/ REST RATIO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EXPERIENCE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CREW COHERENCE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EQUIPMENT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itchFamily="18" charset="0"/>
                          <a:cs typeface="Times New Roman" pitchFamily="18" charset="0"/>
                        </a:rPr>
                        <a:t>IRM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OOD:</a:t>
                      </a:r>
                      <a:r>
                        <a:rPr lang="en-US" sz="11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LTJG GORMLEY</a:t>
                      </a:r>
                      <a:endParaRPr lang="en-US" sz="11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JOOD: ENS CONKEY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JOOW: LTJG</a:t>
                      </a:r>
                      <a:r>
                        <a:rPr lang="en-US" sz="11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BILDEN</a:t>
                      </a:r>
                      <a:endParaRPr lang="en-US" sz="11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EE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CONN: ENS PETERSON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EE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MASTER HELM:  RS3</a:t>
                      </a:r>
                      <a:r>
                        <a:rPr lang="en-US" sz="11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HOWARD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EE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LEE</a:t>
                      </a:r>
                      <a:r>
                        <a:rPr lang="en-US" sz="11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HELM: BMSN WILLIAMS</a:t>
                      </a:r>
                      <a:endParaRPr lang="en-US" sz="11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EE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HELM SAFETY</a:t>
                      </a:r>
                      <a:r>
                        <a:rPr lang="en-US" sz="11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ENS BYROM</a:t>
                      </a:r>
                      <a:endParaRPr lang="en-US" sz="11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EE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NAV EVAL:  LTJG LOWERY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CICWO: LTJG</a:t>
                      </a:r>
                      <a:r>
                        <a:rPr lang="en-US" sz="11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VALENCIA</a:t>
                      </a:r>
                      <a:endParaRPr lang="en-US" sz="11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EE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EOOW: GSCS</a:t>
                      </a:r>
                      <a:r>
                        <a:rPr lang="en-US" sz="1100" b="1" baseline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LAPID</a:t>
                      </a:r>
                      <a:endParaRPr lang="en-US" sz="1100" b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EE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XO:  CDR</a:t>
                      </a:r>
                      <a:r>
                        <a:rPr lang="en-US" sz="11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GONZALES</a:t>
                      </a:r>
                      <a:endParaRPr lang="en-US" sz="11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CO:  CDR CATHEY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OVERALL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2.25</a:t>
                      </a: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3.9</a:t>
                      </a:r>
                    </a:p>
                  </a:txBody>
                  <a:tcPr anchor="ctr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AVE:</a:t>
                      </a:r>
                      <a:r>
                        <a:rPr lang="en-US" sz="1100" b="1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12.7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599296"/>
            <a:ext cx="3505200" cy="119186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50" b="1" u="sng" dirty="0">
                <a:solidFill>
                  <a:srgbClr val="000066"/>
                </a:solidFill>
                <a:cs typeface="Arial" charset="0"/>
              </a:rPr>
              <a:t>Watch to Rest Ratio: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4:	Watch leading into event (or during scheduled watch), 7 hours of sleep in last 24 hours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3:	7 hours of sleep in last 24 hours, stood a full watch before event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2:	Between 5 and 7 hours of sleep in last 24 hours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1:	Less than 5 hours of sleep in last 24 hours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5791200"/>
            <a:ext cx="3505200" cy="91486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50" b="1" u="sng" dirty="0">
                <a:solidFill>
                  <a:srgbClr val="000066"/>
                </a:solidFill>
                <a:cs typeface="Arial" charset="0"/>
              </a:rPr>
              <a:t>Experience: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4:	11 or more similar evolutions in last 3 months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3:	5-10 similar evolutions in last 3 months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2:	5 or less similar evolutions in last 3 months; or U/I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1:	First time as qualified watchstander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5790734"/>
            <a:ext cx="3505200" cy="91486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50" b="1" u="sng" dirty="0">
                <a:solidFill>
                  <a:srgbClr val="000066"/>
                </a:solidFill>
                <a:cs typeface="Arial" charset="0"/>
              </a:rPr>
              <a:t>Equipment: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4:	All equipment operational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3:	Slight degradation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2:	Moderate degradation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dirty="0">
                <a:solidFill>
                  <a:srgbClr val="000066"/>
                </a:solidFill>
                <a:cs typeface="Arial" charset="0"/>
              </a:rPr>
              <a:t>1:	Primary / backup equipment OOC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55068" y="4616338"/>
            <a:ext cx="2057400" cy="149887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b="1" u="sng" dirty="0">
                <a:solidFill>
                  <a:srgbClr val="000066"/>
                </a:solidFill>
                <a:cs typeface="Arial" charset="0"/>
              </a:rPr>
              <a:t>IRM: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FF0000"/>
                </a:solidFill>
                <a:cs typeface="Arial" charset="0"/>
              </a:rPr>
              <a:t>&lt;8:		Critical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8-10:	Serious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>
                <a:ln w="3175">
                  <a:noFill/>
                </a:ln>
                <a:solidFill>
                  <a:srgbClr val="FFFF00"/>
                </a:solidFill>
                <a:cs typeface="Arial" charset="0"/>
              </a:rPr>
              <a:t>11-13:</a:t>
            </a:r>
            <a:r>
              <a:rPr lang="en-US" altLang="en-US" sz="1400" b="1" dirty="0">
                <a:ln w="3175">
                  <a:noFill/>
                </a:ln>
                <a:solidFill>
                  <a:srgbClr val="FFFF00"/>
                </a:solidFill>
                <a:cs typeface="Arial" charset="0"/>
              </a:rPr>
              <a:t>	Moderate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25DE"/>
                </a:solidFill>
                <a:cs typeface="Arial" charset="0"/>
              </a:rPr>
              <a:t>13-14:	Minor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CC00"/>
                </a:solidFill>
                <a:cs typeface="Arial" charset="0"/>
              </a:rPr>
              <a:t>&gt;14:	Negligible</a:t>
            </a: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39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93325" y="4607625"/>
            <a:ext cx="3581400" cy="1134157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000" b="1" u="sng" dirty="0">
                <a:solidFill>
                  <a:srgbClr val="000066"/>
                </a:solidFill>
                <a:cs typeface="Arial" charset="0"/>
              </a:rPr>
              <a:t>Crew Coherence: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900" dirty="0">
                <a:solidFill>
                  <a:srgbClr val="000066"/>
                </a:solidFill>
                <a:cs typeface="Arial" charset="0"/>
              </a:rPr>
              <a:t>4:	Permanently Assigned Crew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900" dirty="0">
                <a:solidFill>
                  <a:srgbClr val="000066"/>
                </a:solidFill>
                <a:cs typeface="Arial" charset="0"/>
              </a:rPr>
              <a:t>3:	 Permanently Assigned Crew/TEMADD &gt;6 Months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900" dirty="0">
                <a:solidFill>
                  <a:srgbClr val="000066"/>
                </a:solidFill>
                <a:cs typeface="Arial" charset="0"/>
              </a:rPr>
              <a:t>2:	 Permanently Assigned Crew/TEMADD between 3-6 Months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900" dirty="0">
                <a:solidFill>
                  <a:srgbClr val="000066"/>
                </a:solidFill>
                <a:cs typeface="Arial" charset="0"/>
              </a:rPr>
              <a:t>1:	 Permanently Assigned Crew/TEMADD/Cross deck &lt;3  Months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sz="1000" dirty="0">
              <a:solidFill>
                <a:srgbClr val="00006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762000"/>
            <a:ext cx="8610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pPr marL="800100" lvl="1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 sea and anchor detail:</a:t>
            </a:r>
          </a:p>
          <a:p>
            <a:pPr marL="800100" lvl="1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Underway	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IVO of 2 NM from land/shoal: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800100" lvl="1" indent="-342900"/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 of options	Time Zone: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+10W</a:t>
            </a:r>
          </a:p>
          <a:p>
            <a:pPr marL="800100" lvl="1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Tides:	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</a:p>
          <a:p>
            <a:pPr marL="800100" lvl="1" indent="-342900">
              <a:buFontTx/>
              <a:buChar char="-"/>
            </a:pPr>
            <a:endParaRPr lang="en-US" sz="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Currents: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current station: not usually strong; </a:t>
            </a:r>
          </a:p>
          <a:p>
            <a:pPr marL="3543300" lvl="7" indent="-342900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however, a westerly set is normally present. </a:t>
            </a:r>
          </a:p>
          <a:p>
            <a:pPr marL="3543300" lvl="7" indent="-342900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Arriving at slack water.</a:t>
            </a:r>
          </a:p>
          <a:p>
            <a:pPr marL="3543300" lvl="7" indent="-342900"/>
            <a:endParaRPr lang="en-US" sz="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restrictions: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Light #7;</a:t>
            </a:r>
          </a:p>
          <a:p>
            <a:pPr marL="1714500" lvl="3" indent="-342900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6 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kts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speed restriction around shipyard and 				berthing pier areas (NE of light 20);</a:t>
            </a:r>
          </a:p>
          <a:p>
            <a:pPr marL="1714500" lvl="3" indent="-342900"/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No wake zone IVO USS ARIZONA Memorial</a:t>
            </a:r>
            <a:endParaRPr lang="en-US" sz="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requirements</a:t>
            </a:r>
          </a:p>
          <a:p>
            <a:pPr marL="800100" lvl="1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of readiness: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 III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Tactical situation:	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</a:p>
          <a:p>
            <a:pPr marL="800100" lvl="1" indent="-342900">
              <a:buFontTx/>
              <a:buChar char="-"/>
            </a:pPr>
            <a:endParaRPr lang="en-US" sz="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788773" y="1041737"/>
            <a:ext cx="713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1400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1500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1600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55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2014819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90600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40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7620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NSTR</a:t>
            </a:r>
          </a:p>
          <a:p>
            <a:pPr marL="342900" indent="-342900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7342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12" y="1752600"/>
            <a:ext cx="2983976" cy="376147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610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2484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41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124200" y="762000"/>
            <a:ext cx="1" cy="4800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10" name="Picture 9" descr="weather 25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7400" y="4800600"/>
            <a:ext cx="4972744" cy="581106"/>
          </a:xfrm>
          <a:prstGeom prst="rect">
            <a:avLst/>
          </a:prstGeom>
        </p:spPr>
      </p:pic>
      <p:pic>
        <p:nvPicPr>
          <p:cNvPr id="11" name="Picture 10" descr="weather 25 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3200" y="3465216"/>
            <a:ext cx="1744722" cy="19238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 bwMode="auto">
          <a:xfrm flipV="1">
            <a:off x="9601200" y="5715000"/>
            <a:ext cx="2743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16" descr="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" y="5486400"/>
            <a:ext cx="5811061" cy="562053"/>
          </a:xfrm>
          <a:prstGeom prst="rect">
            <a:avLst/>
          </a:prstGeom>
        </p:spPr>
      </p:pic>
      <p:pic>
        <p:nvPicPr>
          <p:cNvPr id="12" name="Picture 11" descr="1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" y="838200"/>
            <a:ext cx="756401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6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t="9375" r="10156" b="9375"/>
          <a:stretch>
            <a:fillRect/>
          </a:stretch>
        </p:blipFill>
        <p:spPr bwMode="auto">
          <a:xfrm>
            <a:off x="0" y="6858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TIDES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550" y="4021482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2057400"/>
            <a:ext cx="1828800" cy="646331"/>
          </a:xfrm>
          <a:prstGeom prst="rect">
            <a:avLst/>
          </a:prstGeom>
          <a:noFill/>
          <a:ln w="158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TIDE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FORD ISLAND  FERRY DOCK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4191000"/>
            <a:ext cx="1600200" cy="461665"/>
          </a:xfrm>
          <a:prstGeom prst="rect">
            <a:avLst/>
          </a:prstGeom>
          <a:noFill/>
          <a:ln w="158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TIDE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BISHOP  POINT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 bwMode="auto">
          <a:xfrm flipH="1">
            <a:off x="4343400" y="4421833"/>
            <a:ext cx="228600" cy="4549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9" idx="1"/>
          </p:cNvCxnSpPr>
          <p:nvPr/>
        </p:nvCxnSpPr>
        <p:spPr bwMode="auto">
          <a:xfrm flipH="1">
            <a:off x="6019800" y="2380566"/>
            <a:ext cx="457200" cy="2864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0041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or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881" y="990600"/>
            <a:ext cx="8373719" cy="32509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TIDES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686711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Pearl Harbor, Ford Island Ferry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4645148" y="1447800"/>
            <a:ext cx="5688" cy="2971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 l="44173" t="28125" r="30371" b="48958"/>
          <a:stretch>
            <a:fillRect/>
          </a:stretch>
        </p:blipFill>
        <p:spPr bwMode="auto">
          <a:xfrm>
            <a:off x="457200" y="4572000"/>
            <a:ext cx="2590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5-Point Star 23"/>
          <p:cNvSpPr/>
          <p:nvPr/>
        </p:nvSpPr>
        <p:spPr bwMode="auto">
          <a:xfrm>
            <a:off x="1779896" y="5154304"/>
            <a:ext cx="152400" cy="152400"/>
          </a:xfrm>
          <a:prstGeom prst="star5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Callout 1 13"/>
          <p:cNvSpPr/>
          <p:nvPr/>
        </p:nvSpPr>
        <p:spPr bwMode="auto">
          <a:xfrm flipH="1">
            <a:off x="1219200" y="1066800"/>
            <a:ext cx="1752600" cy="685800"/>
          </a:xfrm>
          <a:prstGeom prst="borderCallout1">
            <a:avLst>
              <a:gd name="adj1" fmla="val 48331"/>
              <a:gd name="adj2" fmla="val 415"/>
              <a:gd name="adj3" fmla="val 192314"/>
              <a:gd name="adj4" fmla="val -154282"/>
            </a:avLst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 w="9525">
            <a:solidFill>
              <a:schemeClr val="tx1"/>
            </a:solidFill>
            <a:miter lim="800000"/>
            <a:headEnd/>
            <a:tailEnd type="oval"/>
          </a:ln>
          <a:scene3d>
            <a:camera prst="orthographicFront"/>
            <a:lightRig rig="balanced" dir="t"/>
          </a:scene3d>
          <a:sp3d prstMaterial="softEdge"/>
        </p:spPr>
        <p:txBody>
          <a:bodyPr rtlCol="0" anchor="ctr" anchorCtr="1"/>
          <a:lstStyle/>
          <a:p>
            <a:pPr marL="342900" indent="-342900" algn="r">
              <a:lnSpc>
                <a:spcPct val="80000"/>
              </a:lnSpc>
              <a:spcBef>
                <a:spcPct val="35000"/>
              </a:spcBef>
            </a:pPr>
            <a:r>
              <a:rPr lang="en-US" dirty="0">
                <a:solidFill>
                  <a:schemeClr val="bg2"/>
                </a:solidFill>
              </a:rPr>
              <a:t>1515    </a:t>
            </a:r>
            <a:r>
              <a:rPr lang="en-US" sz="1800">
                <a:solidFill>
                  <a:schemeClr val="bg2"/>
                </a:solidFill>
              </a:rPr>
              <a:t>+</a:t>
            </a:r>
            <a:r>
              <a:rPr lang="en-US">
                <a:solidFill>
                  <a:schemeClr val="bg2"/>
                </a:solidFill>
              </a:rPr>
              <a:t>0.65 </a:t>
            </a:r>
            <a:r>
              <a:rPr lang="en-US" dirty="0">
                <a:solidFill>
                  <a:schemeClr val="bg2"/>
                </a:solidFill>
              </a:rPr>
              <a:t>ft MLLW</a:t>
            </a:r>
            <a:endParaRPr lang="en-US" sz="1800" dirty="0">
              <a:solidFill>
                <a:schemeClr val="bg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715000" y="1066800"/>
            <a:ext cx="5688" cy="2819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15" descr="ford 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53600" y="4267200"/>
            <a:ext cx="2704090" cy="1505107"/>
          </a:xfrm>
          <a:prstGeom prst="rect">
            <a:avLst/>
          </a:prstGeom>
        </p:spPr>
      </p:pic>
      <p:pic>
        <p:nvPicPr>
          <p:cNvPr id="17" name="Picture 16" descr="25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57600" y="4572000"/>
            <a:ext cx="4658375" cy="12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1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sh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219200"/>
            <a:ext cx="8382000" cy="3311518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 l="27702" t="53126" r="46842" b="23958"/>
          <a:stretch>
            <a:fillRect/>
          </a:stretch>
        </p:blipFill>
        <p:spPr bwMode="auto">
          <a:xfrm>
            <a:off x="457200" y="4648200"/>
            <a:ext cx="2590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5-Point Star 26"/>
          <p:cNvSpPr/>
          <p:nvPr/>
        </p:nvSpPr>
        <p:spPr bwMode="auto">
          <a:xfrm>
            <a:off x="1842448" y="5548952"/>
            <a:ext cx="152400" cy="152400"/>
          </a:xfrm>
          <a:prstGeom prst="star5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marL="342900" indent="-342900" algn="ctr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/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TIDES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686711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Pearl Harbor Entrance, Bishop Point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/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791200" y="1143000"/>
            <a:ext cx="5688" cy="3048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Line Callout 1 20"/>
          <p:cNvSpPr/>
          <p:nvPr/>
        </p:nvSpPr>
        <p:spPr bwMode="auto">
          <a:xfrm flipH="1">
            <a:off x="2667000" y="1295400"/>
            <a:ext cx="1752600" cy="685800"/>
          </a:xfrm>
          <a:prstGeom prst="borderCallout1">
            <a:avLst>
              <a:gd name="adj1" fmla="val 98020"/>
              <a:gd name="adj2" fmla="val 377"/>
              <a:gd name="adj3" fmla="val 206408"/>
              <a:gd name="adj4" fmla="val -76498"/>
            </a:avLst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 w="9525">
            <a:solidFill>
              <a:schemeClr val="tx1"/>
            </a:solidFill>
            <a:miter lim="800000"/>
            <a:headEnd/>
            <a:tailEnd type="oval"/>
          </a:ln>
          <a:scene3d>
            <a:camera prst="orthographicFront"/>
            <a:lightRig rig="balanced" dir="t"/>
          </a:scene3d>
          <a:sp3d prstMaterial="softEdge"/>
        </p:spPr>
        <p:txBody>
          <a:bodyPr rtlCol="0" anchor="ctr" anchorCtr="1"/>
          <a:lstStyle/>
          <a:p>
            <a:pPr marL="342900" indent="-342900" algn="r">
              <a:lnSpc>
                <a:spcPct val="80000"/>
              </a:lnSpc>
              <a:spcBef>
                <a:spcPct val="35000"/>
              </a:spcBef>
            </a:pPr>
            <a:r>
              <a:rPr lang="en-US" dirty="0">
                <a:solidFill>
                  <a:schemeClr val="bg2"/>
                </a:solidFill>
              </a:rPr>
              <a:t>1530    +0.65 ft MLLW</a:t>
            </a:r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13" name="Picture 12" descr="bishop 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01200" y="4267200"/>
            <a:ext cx="2767866" cy="1505107"/>
          </a:xfrm>
          <a:prstGeom prst="rect">
            <a:avLst/>
          </a:prstGeom>
        </p:spPr>
      </p:pic>
      <p:pic>
        <p:nvPicPr>
          <p:cNvPr id="16" name="Picture 15" descr="25th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33800" y="4648200"/>
            <a:ext cx="4648849" cy="13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1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605"/>
                    </a14:imgEffect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2983976" cy="349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00"/>
            <a:ext cx="9144000" cy="655982"/>
          </a:xfr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2"/>
            </a:solidFill>
          </a:ln>
          <a:effectLst>
            <a:outerShdw sx="1000" sy="1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USS </a:t>
            </a:r>
            <a:r>
              <a:rPr lang="en-US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Finn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(DDG 113)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ASTRONOMICAL DATA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6626640"/>
            <a:ext cx="9144000" cy="233570"/>
          </a:xfrm>
          <a:prstGeom prst="rect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UNCLASSIFIED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" y="7620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>
              <a:tabLst>
                <a:tab pos="228600" algn="l"/>
              </a:tabLst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28600">
              <a:tabLst>
                <a:tab pos="2286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28600">
              <a:tabLst>
                <a:tab pos="2286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28600">
              <a:tabLst>
                <a:tab pos="2286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28600">
              <a:tabLst>
                <a:tab pos="2286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28600">
              <a:tabLst>
                <a:tab pos="2286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28600">
              <a:tabLst>
                <a:tab pos="2286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28600">
              <a:tabLst>
                <a:tab pos="2286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28600">
              <a:tabLst>
                <a:tab pos="2286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28600">
              <a:tabLst>
                <a:tab pos="22860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98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Sunrise:</a:t>
            </a:r>
          </a:p>
          <a:p>
            <a:pPr marL="342900" indent="-342900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Sunset:	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Moonrise: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Moonset: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4045803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Moon Phase: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Waxing Gibbous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Lunar Illumination: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94%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9830" y="1996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1828800"/>
            <a:ext cx="99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0630</a:t>
            </a:r>
          </a:p>
          <a:p>
            <a:pPr marL="342900" indent="-342900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1845</a:t>
            </a:r>
          </a:p>
          <a:p>
            <a:pPr marL="342900" indent="-342900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1603</a:t>
            </a:r>
          </a:p>
          <a:p>
            <a:pPr marL="342900" indent="-342900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0519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24604"/>
            <a:ext cx="381000" cy="365125"/>
          </a:xfrm>
          <a:prstGeom prst="rect">
            <a:avLst/>
          </a:prstGeom>
        </p:spPr>
        <p:txBody>
          <a:bodyPr/>
          <a:lstStyle/>
          <a:p>
            <a:fld id="{930E04F1-1024-4A4F-BB7A-22966A85E338}" type="slidenum">
              <a:rPr lang="en-US" sz="1400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 descr="S:\DDG113 Private\_Navigation\_Planning\NAVBRIEF\Moon_dont stretch pics\Waxing Gibbou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1752600"/>
            <a:ext cx="2022529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391818"/>
      </p:ext>
    </p:extLst>
  </p:cSld>
  <p:clrMapOvr>
    <a:masterClrMapping/>
  </p:clrMapOvr>
</p:sld>
</file>

<file path=ppt/theme/theme1.xml><?xml version="1.0" encoding="utf-8"?>
<a:theme xmlns:a="http://schemas.openxmlformats.org/drawingml/2006/main" name="7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/>
      <a:lstStyle>
        <a:defPPr marL="342900" indent="-342900">
          <a:lnSpc>
            <a:spcPct val="80000"/>
          </a:lnSpc>
          <a:spcBef>
            <a:spcPct val="35000"/>
          </a:spcBef>
          <a:buFontTx/>
          <a:buChar char="•"/>
          <a:defRPr sz="1800" dirty="0" smtClean="0">
            <a:solidFill>
              <a:srgbClr val="000066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20505</TotalTime>
  <Words>3984</Words>
  <Application>Microsoft Office PowerPoint</Application>
  <PresentationFormat>On-screen Show (4:3)</PresentationFormat>
  <Paragraphs>1219</Paragraphs>
  <Slides>41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Book Antiqua</vt:lpstr>
      <vt:lpstr>Calibri</vt:lpstr>
      <vt:lpstr>Symbol</vt:lpstr>
      <vt:lpstr>Times New Roman</vt:lpstr>
      <vt:lpstr>7_Default Design</vt:lpstr>
      <vt:lpstr>PowerPoint Presentation</vt:lpstr>
      <vt:lpstr>USS John Finn (DDG 113) REFERENCES</vt:lpstr>
      <vt:lpstr>USS John Finn (DDG 113) WATCHBILL</vt:lpstr>
      <vt:lpstr>USS John Finn (DDG 113) TIMELINE</vt:lpstr>
      <vt:lpstr>USS John Finn (DDG 113) WEATHER</vt:lpstr>
      <vt:lpstr>USS John Finn (DDG 113) TIDES</vt:lpstr>
      <vt:lpstr>USS John Finn (DDG 113) TIDES</vt:lpstr>
      <vt:lpstr>USS John Finn (DDG 113) TIDES</vt:lpstr>
      <vt:lpstr>USS John Finn (DDG 113) ASTRONOMICAL DATA</vt:lpstr>
      <vt:lpstr>USS John Finn (DDG 113) NAVIGATION DATA</vt:lpstr>
      <vt:lpstr>USS John Finn (DDG 113) NAVIGATION DATA</vt:lpstr>
      <vt:lpstr>USS John Finn (DDG 113) SPECIAL CONSIDERATIONS</vt:lpstr>
      <vt:lpstr>USS John Finn (DDG 113) TRACK</vt:lpstr>
      <vt:lpstr>USS John Finn (DDG 113) TRACK DATA SHEET</vt:lpstr>
      <vt:lpstr>USS John Finn (DDG 113) TRACK</vt:lpstr>
      <vt:lpstr>PowerPoint Presentation</vt:lpstr>
      <vt:lpstr>PowerPoint Presentation</vt:lpstr>
      <vt:lpstr>USS John Finn (DDG 113) GROUND TACKLE</vt:lpstr>
      <vt:lpstr>USS John Finn (DDG 113) MOORING CONFIGURATION</vt:lpstr>
      <vt:lpstr>USS John Finn (DDG 113) OPERATIONAL CONSIDERATIONS</vt:lpstr>
      <vt:lpstr>USS John Finn (DDG 113) TUG AND PILOTS</vt:lpstr>
      <vt:lpstr>USS John Finn (DDG 113) COVID-19 Considerations</vt:lpstr>
      <vt:lpstr>PowerPoint Presentation</vt:lpstr>
      <vt:lpstr>USS John Finn (DDG 113) STATUS OF NAVIGATION EQUIPMENT</vt:lpstr>
      <vt:lpstr>USS John Finn (DDG 113) STATUS OF ENGINEERING PLANT    </vt:lpstr>
      <vt:lpstr>USS John Finn (DDG 113) RMD</vt:lpstr>
      <vt:lpstr>PowerPoint Presentation</vt:lpstr>
      <vt:lpstr>USS John Finn (DDG 113) LOSS OF STEERING</vt:lpstr>
      <vt:lpstr>PowerPoint Presentation</vt:lpstr>
      <vt:lpstr>USS John Finn (DDG 113) EMERGENCIES</vt:lpstr>
      <vt:lpstr>USS John Finn (DDG 113) EMERGENCIES</vt:lpstr>
      <vt:lpstr>USS John Finn (DDG 113) EMERGENCIES</vt:lpstr>
      <vt:lpstr>USS John Finn (DDG 113) EMERGENCIES</vt:lpstr>
      <vt:lpstr>USS John Finn (DDG 113) FORCE PROTECTION PLAN</vt:lpstr>
      <vt:lpstr>USS John Finn (DDG 113) RISK ASSESSMENT/ORM</vt:lpstr>
      <vt:lpstr>USS John Finn (DDG 113) RISK ASSESSMENT/ORM</vt:lpstr>
      <vt:lpstr>USS John Finn (DDG 113) RISK ASSESSMENT/ORM</vt:lpstr>
      <vt:lpstr>USS John Finn (DDG 113) RISK ASSESSMENT/ORM</vt:lpstr>
      <vt:lpstr>USS John Finn (DDG 113) INDIVIDUAL RISK MANAGEMENT</vt:lpstr>
      <vt:lpstr>USS John Finn (DDG 113) LESSONS LEARNED</vt:lpstr>
      <vt:lpstr>USS John Finn (DDG 113) QUESTIONS?</vt:lpstr>
    </vt:vector>
  </TitlesOfParts>
  <Company>NMCI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BURDEN REDUCTION TITLE</dc:title>
  <dc:creator>Bibler, Chad M LCDR ACU ONE, LCO</dc:creator>
  <cp:lastModifiedBy>Lane, Brent LT USCG USNA Annapolis</cp:lastModifiedBy>
  <cp:revision>2138</cp:revision>
  <cp:lastPrinted>2016-09-27T12:31:58Z</cp:lastPrinted>
  <dcterms:created xsi:type="dcterms:W3CDTF">2015-03-10T15:16:38Z</dcterms:created>
  <dcterms:modified xsi:type="dcterms:W3CDTF">2021-12-23T12:56:44Z</dcterms:modified>
</cp:coreProperties>
</file>