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258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86" r:id="rId15"/>
  </p:sldIdLst>
  <p:sldSz cx="9144000" cy="6858000" type="screen4x3"/>
  <p:notesSz cx="6950075" cy="9236075"/>
  <p:custShowLst>
    <p:custShow name="9 MIN" id="0">
      <p:sldLst>
        <p:sld r:id="rId2"/>
        <p:sld r:id="rId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103" d="100"/>
          <a:sy n="103" d="100"/>
        </p:scale>
        <p:origin x="11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DFDE1D-020A-4923-AA1A-BE480E763EC7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72525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0703A9C-6393-4643-935F-BC54D5C1F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5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46196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pPr>
              <a:defRPr/>
            </a:pPr>
            <a:fld id="{A6D59D08-5E1F-4B43-B86A-39A93ABD4C32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8037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61013" cy="4156075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3075" cy="46196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772525"/>
            <a:ext cx="3013075" cy="46196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pPr>
              <a:defRPr/>
            </a:pPr>
            <a:fld id="{5009F526-D7CB-4740-87E1-153DF6728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9F526-D7CB-4740-87E1-153DF67289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2049F-F471-4075-8DE3-7C40E5CE289E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F3CE1-6D13-4D38-B87C-EAB7B7C0C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817C0-769C-4CDF-BB2C-DD15EF9C43AF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2EE6D-8135-46C8-8838-73304E0EA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E18D5-B980-4054-BDA1-FF09A51F3417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E5436-40E0-4F41-9082-569BA574F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9556-D464-40BC-A7C1-6447585B2A82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049C5-5390-4FE5-995F-80FEE11CB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9FAA1-4E54-4664-B43C-330AE7F63CC2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F8F04-C324-4587-9636-5288ADD67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5D14A-C83E-4A82-A509-0C486D33D278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5D325-55A3-4EE9-8C45-AEE91AC20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3A0E6-60B5-4A41-BEC9-5D9382C80FDD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2BDE-DC8E-4D4C-A1D1-804D78184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F0110-8695-447E-A4C6-1890034A11D1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F21AF-1F60-401D-AF5F-0580D193B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13B6F-A004-4EE3-8C9E-0F9A1941F99E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3086E-BFC4-4988-92BE-A22F355C9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2CDB7-EBB6-40AE-B5F9-D0E362CDB8C9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4C380-8B8C-44E0-BFDB-F6EE75D7B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E4C25-9F00-4CB9-8E6C-CA0D69CAD2FF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126BF-3A95-4CA2-A9E3-8A9BE1902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" name="arrow.wav"/>
          </p:stSnd>
        </p:sndAc>
      </p:transition>
    </mc:Choice>
    <mc:Fallback xmlns="">
      <p:transition advClick="0" advTm="180000">
        <p:sndAc>
          <p:stSnd>
            <p:snd r:embed="rId3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FBD21EE-923C-478C-B484-B4DE57F33B78}" type="datetimeFigureOut">
              <a:rPr lang="en-US"/>
              <a:pPr>
                <a:defRPr/>
              </a:pPr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B69EA9-E4ED-4D7A-8CEB-5AB1C85FB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13" name="arrow.wav"/>
          </p:stSnd>
        </p:sndAc>
      </p:transition>
    </mc:Choice>
    <mc:Fallback xmlns="">
      <p:transition advClick="0" advTm="180000">
        <p:sndAc>
          <p:stSnd>
            <p:snd r:embed="rId14" name="arrow.wav"/>
          </p:stSnd>
        </p:sndAc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audio" Target="../media/audio1.wav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8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audio" Target="../media/audio1.wav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9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audio" Target="../media/audio1.wav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10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audio" Target="../media/audio1.wav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11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1.wav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audio" Target="../media/audio1.wav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audio" Target="../media/audio1.wav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audio" Target="../media/audio1.wav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3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audio" Target="../media/audio1.wav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4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audio" Target="../media/audio1.wav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5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audio" Target="../media/audio1.wav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6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audio" Target="../media/audio1.wav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7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538294"/>
            <a:ext cx="9144000" cy="191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352" rIns="0" bIns="38088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itchFamily="18" charset="0"/>
                <a:cs typeface="Times New Roman" pitchFamily="18" charset="0"/>
              </a:rPr>
              <a:t>UNITED STATES NAVAL ACADEMY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itchFamily="18" charset="0"/>
                <a:cs typeface="Times New Roman" pitchFamily="18" charset="0"/>
              </a:rPr>
              <a:t>DIVISION OF PROFESSIONAL DEVELOPMENT</a:t>
            </a:r>
            <a:endParaRPr lang="en-US" altLang="en-US" sz="1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itchFamily="18" charset="0"/>
                <a:cs typeface="Times New Roman" pitchFamily="18" charset="0"/>
              </a:rPr>
              <a:t>DEPARTMENT OF SEAMANSHIP AND NAVIGATION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itchFamily="18" charset="0"/>
                <a:cs typeface="Times New Roman" pitchFamily="18" charset="0"/>
              </a:rPr>
              <a:t>NN210 – BASIC NAVIGATION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itchFamily="18" charset="0"/>
                <a:cs typeface="Times New Roman" pitchFamily="18" charset="0"/>
              </a:rPr>
              <a:t>6 MIN EXERCISE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3016143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dirty="0"/>
              <a:t>a. </a:t>
            </a:r>
            <a:r>
              <a:rPr lang="en-US" sz="1400" b="1" dirty="0"/>
              <a:t>Cell phones will be turned off for the duration of the exercise. Any cell phone usage, to include receiving an incoming call or text, will result in the student’s dismissal.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b. There are 12 fixes with corresponding Navigation Reports.</a:t>
            </a:r>
          </a:p>
          <a:p>
            <a:pPr>
              <a:defRPr/>
            </a:pPr>
            <a:r>
              <a:rPr lang="en-US" sz="1400" dirty="0"/>
              <a:t>c. </a:t>
            </a:r>
            <a:r>
              <a:rPr lang="x-none" sz="1400" dirty="0"/>
              <a:t>All fixes will be taken based on a </a:t>
            </a:r>
            <a:r>
              <a:rPr lang="en-US" sz="1400" dirty="0"/>
              <a:t>3</a:t>
            </a:r>
            <a:r>
              <a:rPr lang="x-none" sz="1400" dirty="0"/>
              <a:t> minute interval for the purposes of Dead Reckoning (DR) and distance calculations.  </a:t>
            </a:r>
            <a:r>
              <a:rPr lang="en-US" sz="1400" dirty="0"/>
              <a:t>Tides are predicted to be at MLLW.</a:t>
            </a:r>
          </a:p>
          <a:p>
            <a:pPr>
              <a:defRPr/>
            </a:pPr>
            <a:r>
              <a:rPr lang="en-US" sz="1400" dirty="0"/>
              <a:t>d. </a:t>
            </a:r>
            <a:r>
              <a:rPr lang="x-none" sz="1400" dirty="0"/>
              <a:t>You will have </a:t>
            </a:r>
            <a:r>
              <a:rPr lang="en-US" sz="1400" dirty="0"/>
              <a:t>6</a:t>
            </a:r>
            <a:r>
              <a:rPr lang="x-none" sz="1400" dirty="0"/>
              <a:t> minutes to take each fix</a:t>
            </a:r>
            <a:r>
              <a:rPr lang="en-US" sz="1400" dirty="0"/>
              <a:t>, DR, and complete each </a:t>
            </a:r>
            <a:r>
              <a:rPr lang="en-US" sz="1400" dirty="0" err="1"/>
              <a:t>Nav</a:t>
            </a:r>
            <a:r>
              <a:rPr lang="en-US" sz="1400" dirty="0"/>
              <a:t> Report.</a:t>
            </a:r>
          </a:p>
          <a:p>
            <a:pPr>
              <a:defRPr/>
            </a:pPr>
            <a:r>
              <a:rPr lang="en-US" sz="1400" dirty="0"/>
              <a:t>e. </a:t>
            </a:r>
            <a:r>
              <a:rPr lang="x-none" sz="1400" dirty="0"/>
              <a:t>Refer to the projector screen for all </a:t>
            </a:r>
            <a:r>
              <a:rPr lang="en-US" sz="1400" dirty="0"/>
              <a:t>information</a:t>
            </a:r>
            <a:r>
              <a:rPr lang="x-none" sz="1400" dirty="0"/>
              <a:t>.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f.  This is a graded exercise.</a:t>
            </a:r>
          </a:p>
          <a:p>
            <a:pPr>
              <a:defRPr/>
            </a:pPr>
            <a:r>
              <a:rPr lang="en-US" sz="1400" dirty="0"/>
              <a:t>g. Record your answers in the spaces provided.</a:t>
            </a:r>
          </a:p>
          <a:p>
            <a:pPr>
              <a:defRPr/>
            </a:pPr>
            <a:r>
              <a:rPr lang="en-US" sz="1400" dirty="0"/>
              <a:t>h.</a:t>
            </a:r>
            <a:r>
              <a:rPr lang="en-US" sz="1400" b="1" dirty="0"/>
              <a:t> Collaboration with other groups is prohibited – ask your instructor for help.</a:t>
            </a:r>
          </a:p>
          <a:p>
            <a:pPr>
              <a:defRPr/>
            </a:pPr>
            <a:endParaRPr lang="en-US" sz="1400" b="1" dirty="0"/>
          </a:p>
          <a:p>
            <a:pPr>
              <a:defRPr/>
            </a:pPr>
            <a:endParaRPr lang="en-US" sz="1400" b="1" dirty="0"/>
          </a:p>
          <a:p>
            <a:pPr>
              <a:defRPr/>
            </a:pPr>
            <a:endParaRPr lang="en-US" sz="1400" b="1" dirty="0"/>
          </a:p>
          <a:p>
            <a:pPr>
              <a:defRPr/>
            </a:pPr>
            <a:r>
              <a:rPr lang="en-US" sz="1400" b="1" dirty="0"/>
              <a:t>				Ship Draft is 7 Feet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80000">
        <p:sndAc>
          <p:stSnd>
            <p:snd r:embed="rId3" name="arrow.wav"/>
          </p:stSnd>
        </p:sndAc>
      </p:transition>
    </mc:Choice>
    <mc:Fallback xmlns="">
      <p:transition advClick="0" advTm="180000">
        <p:sndAc>
          <p:stSnd>
            <p:snd r:embed="rId4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614624"/>
              </p:ext>
            </p:extLst>
          </p:nvPr>
        </p:nvGraphicFramePr>
        <p:xfrm>
          <a:off x="0" y="500063"/>
          <a:ext cx="914400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Worksheet" r:id="rId4" imgW="7657956" imgH="6543760" progId="Excel.Sheet.12">
                  <p:embed/>
                </p:oleObj>
              </mc:Choice>
              <mc:Fallback>
                <p:oleObj name="Worksheet" r:id="rId4" imgW="7657956" imgH="654376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42672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125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6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520460"/>
              </p:ext>
            </p:extLst>
          </p:nvPr>
        </p:nvGraphicFramePr>
        <p:xfrm>
          <a:off x="0" y="500063"/>
          <a:ext cx="914400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Worksheet" r:id="rId4" imgW="7657956" imgH="6543760" progId="Excel.Sheet.12">
                  <p:embed/>
                </p:oleObj>
              </mc:Choice>
              <mc:Fallback>
                <p:oleObj name="Worksheet" r:id="rId4" imgW="7657956" imgH="654376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-6220" y="49530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114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 5.6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336033"/>
              </p:ext>
            </p:extLst>
          </p:nvPr>
        </p:nvGraphicFramePr>
        <p:xfrm>
          <a:off x="0" y="500063"/>
          <a:ext cx="914400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Worksheet" r:id="rId4" imgW="7657956" imgH="6543760" progId="Excel.Sheet.12">
                  <p:embed/>
                </p:oleObj>
              </mc:Choice>
              <mc:Fallback>
                <p:oleObj name="Worksheet" r:id="rId4" imgW="7657956" imgH="654376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6388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119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5.4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56216"/>
              </p:ext>
            </p:extLst>
          </p:nvPr>
        </p:nvGraphicFramePr>
        <p:xfrm>
          <a:off x="0" y="500063"/>
          <a:ext cx="9144000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Worksheet" r:id="rId4" imgW="7657956" imgH="6600953" progId="Excel.Sheet.12">
                  <p:embed/>
                </p:oleObj>
              </mc:Choice>
              <mc:Fallback>
                <p:oleObj name="Worksheet" r:id="rId4" imgW="7657956" imgH="6600953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92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41910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119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5.4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FINEX!</a:t>
            </a:r>
          </a:p>
          <a:p>
            <a:pPr marL="0" indent="0" algn="ctr">
              <a:buNone/>
            </a:pPr>
            <a:r>
              <a:rPr lang="en-US" sz="4800" b="1" dirty="0"/>
              <a:t>FINEX!!</a:t>
            </a:r>
          </a:p>
          <a:p>
            <a:pPr marL="0" indent="0" algn="ctr">
              <a:buNone/>
            </a:pPr>
            <a:r>
              <a:rPr lang="en-US" sz="5400" b="1" dirty="0"/>
              <a:t>FINEX!!!</a:t>
            </a:r>
          </a:p>
        </p:txBody>
      </p:sp>
    </p:spTree>
    <p:extLst>
      <p:ext uri="{BB962C8B-B14F-4D97-AF65-F5344CB8AC3E}">
        <p14:creationId xmlns:p14="http://schemas.microsoft.com/office/powerpoint/2010/main" val="39583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2" name="arrow.wav"/>
          </p:stSnd>
        </p:sndAc>
      </p:transition>
    </mc:Choice>
    <mc:Fallback xmlns="">
      <p:transition advClick="0" advTm="360000">
        <p:sndAc>
          <p:stSnd>
            <p:snd r:embed="rId3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 (Draft 7ft)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73060"/>
              </p:ext>
            </p:extLst>
          </p:nvPr>
        </p:nvGraphicFramePr>
        <p:xfrm>
          <a:off x="0" y="500063"/>
          <a:ext cx="9144000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7657956" imgH="6610165" progId="Excel.Sheet.12">
                  <p:embed/>
                </p:oleObj>
              </mc:Choice>
              <mc:Fallback>
                <p:oleObj name="Worksheet" r:id="rId4" imgW="7657956" imgH="661016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93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16764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126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6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954020"/>
              </p:ext>
            </p:extLst>
          </p:nvPr>
        </p:nvGraphicFramePr>
        <p:xfrm>
          <a:off x="0" y="500063"/>
          <a:ext cx="9144000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7657956" imgH="6610165" progId="Excel.Sheet.12">
                  <p:embed/>
                </p:oleObj>
              </mc:Choice>
              <mc:Fallback>
                <p:oleObj name="Worksheet" r:id="rId4" imgW="7657956" imgH="661016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93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4384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126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6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86767"/>
              </p:ext>
            </p:extLst>
          </p:nvPr>
        </p:nvGraphicFramePr>
        <p:xfrm>
          <a:off x="0" y="500063"/>
          <a:ext cx="9144000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7657956" imgH="6610165" progId="Excel.Sheet.12">
                  <p:embed/>
                </p:oleObj>
              </mc:Choice>
              <mc:Fallback>
                <p:oleObj name="Worksheet" r:id="rId4" imgW="7657956" imgH="661016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93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1242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142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5.8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781594"/>
              </p:ext>
            </p:extLst>
          </p:nvPr>
        </p:nvGraphicFramePr>
        <p:xfrm>
          <a:off x="0" y="500063"/>
          <a:ext cx="9144000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4" imgW="7657956" imgH="6610165" progId="Excel.Sheet.12">
                  <p:embed/>
                </p:oleObj>
              </mc:Choice>
              <mc:Fallback>
                <p:oleObj name="Worksheet" r:id="rId4" imgW="7657956" imgH="661016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93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2766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134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5.8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230204"/>
              </p:ext>
            </p:extLst>
          </p:nvPr>
        </p:nvGraphicFramePr>
        <p:xfrm>
          <a:off x="0" y="500063"/>
          <a:ext cx="9144000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4" imgW="7657956" imgH="6610165" progId="Excel.Sheet.12">
                  <p:embed/>
                </p:oleObj>
              </mc:Choice>
              <mc:Fallback>
                <p:oleObj name="Worksheet" r:id="rId4" imgW="7657956" imgH="661016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93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45720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153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6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887516"/>
              </p:ext>
            </p:extLst>
          </p:nvPr>
        </p:nvGraphicFramePr>
        <p:xfrm>
          <a:off x="0" y="500063"/>
          <a:ext cx="9144000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4" imgW="7657956" imgH="6610165" progId="Excel.Sheet.12">
                  <p:embed/>
                </p:oleObj>
              </mc:Choice>
              <mc:Fallback>
                <p:oleObj name="Worksheet" r:id="rId4" imgW="7657956" imgH="661016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93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2578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153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6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21824"/>
              </p:ext>
            </p:extLst>
          </p:nvPr>
        </p:nvGraphicFramePr>
        <p:xfrm>
          <a:off x="0" y="500063"/>
          <a:ext cx="914400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Worksheet" r:id="rId4" imgW="7657956" imgH="6543760" progId="Excel.Sheet.12">
                  <p:embed/>
                </p:oleObj>
              </mc:Choice>
              <mc:Fallback>
                <p:oleObj name="Worksheet" r:id="rId4" imgW="7657956" imgH="654376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657" y="2743200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182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5.5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0"/>
              </a:spcBef>
              <a:defRPr/>
            </a:pPr>
            <a:r>
              <a:rPr lang="en-US" altLang="en-US" sz="1800" b="1" dirty="0"/>
              <a:t>At 0800 YP703 is underway from USNA outbound to sea.</a:t>
            </a: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74934"/>
              </p:ext>
            </p:extLst>
          </p:nvPr>
        </p:nvGraphicFramePr>
        <p:xfrm>
          <a:off x="0" y="500063"/>
          <a:ext cx="914400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Worksheet" r:id="rId4" imgW="7657956" imgH="6543760" progId="Excel.Sheet.12">
                  <p:embed/>
                </p:oleObj>
              </mc:Choice>
              <mc:Fallback>
                <p:oleObj name="Worksheet" r:id="rId4" imgW="7657956" imgH="654376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0063"/>
                        <a:ext cx="9144000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-17106" y="3474292"/>
            <a:ext cx="9144000" cy="548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Course: 125 °T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 dirty="0">
                <a:solidFill>
                  <a:schemeClr val="bg1"/>
                </a:solidFill>
                <a:latin typeface="Arial" panose="020B0604020202020204" pitchFamily="34" charset="0"/>
              </a:rPr>
              <a:t>Ordered Speed: 6 </a:t>
            </a:r>
            <a:r>
              <a:rPr lang="en-US" altLang="fr-F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kts</a:t>
            </a:r>
            <a:endParaRPr lang="en-US" altLang="fr-F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8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360000">
        <p:sndAc>
          <p:stSnd>
            <p:snd r:embed="rId3" name="arrow.wav"/>
          </p:stSnd>
        </p:sndAc>
      </p:transition>
    </mc:Choice>
    <mc:Fallback xmlns="">
      <p:transition advClick="0" advTm="360000">
        <p:sndAc>
          <p:stSnd>
            <p:snd r:embed="rId6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451</Words>
  <Application>Microsoft Office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 MIN</vt:lpstr>
    </vt:vector>
  </TitlesOfParts>
  <Company>USNA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demell</dc:creator>
  <cp:lastModifiedBy>Lane, Brent LT USCG USNA Annapolis</cp:lastModifiedBy>
  <cp:revision>231</cp:revision>
  <cp:lastPrinted>2015-06-05T16:45:18Z</cp:lastPrinted>
  <dcterms:created xsi:type="dcterms:W3CDTF">2012-05-24T17:29:36Z</dcterms:created>
  <dcterms:modified xsi:type="dcterms:W3CDTF">2021-10-01T15:19:08Z</dcterms:modified>
</cp:coreProperties>
</file>