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62" r:id="rId6"/>
    <p:sldId id="261" r:id="rId7"/>
    <p:sldId id="263" r:id="rId8"/>
    <p:sldId id="258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45CE7-9409-45C6-A9D5-6D6530538976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79E5F-1638-409A-A7E3-04BC94EDB1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356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api.org/register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 API </a:t>
            </a:r>
            <a:r>
              <a:rPr kumimoji="1" lang="ja-JP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を使用して、ウェブ上のニュースソースやブログから記事や最新ニュースの見出しを検索します。</a:t>
            </a:r>
          </a:p>
          <a:p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API</a:t>
            </a:r>
            <a:r>
              <a:rPr kumimoji="1" lang="ja-JP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キーを取得する矢印</a:t>
            </a:r>
            <a:r>
              <a:rPr kumimoji="1" lang="en-US" altLang="ja-JP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_forward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C79E5F-1638-409A-A7E3-04BC94EDB18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96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19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9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4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5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1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57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0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16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6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3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32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3568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hf sldNum="0" hdr="0" ftr="0" dt="0"/>
  <p:txStyles>
    <p:titleStyle>
      <a:lvl1pPr algn="l" defTabSz="457200" rtl="0" eaLnBrk="1" latinLnBrk="0" hangingPunct="1">
        <a:lnSpc>
          <a:spcPct val="110000"/>
        </a:lnSpc>
        <a:spcBef>
          <a:spcPct val="0"/>
        </a:spcBef>
        <a:buNone/>
        <a:defRPr sz="3200" b="1" kern="1200" cap="none" spc="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 spc="1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spc="1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 spc="1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1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12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05A1780-BCF3-E2FB-5F9D-50DFEE1DC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対話型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ニュース</a:t>
            </a:r>
            <a:r>
              <a:rPr kumimoji="1" lang="en-US" altLang="ja-JP" dirty="0">
                <a:solidFill>
                  <a:schemeClr val="tx1"/>
                </a:solidFill>
              </a:rPr>
              <a:t>Q&amp;A</a:t>
            </a:r>
            <a:r>
              <a:rPr kumimoji="1" lang="ja-JP" altLang="en-US" dirty="0">
                <a:solidFill>
                  <a:schemeClr val="tx1"/>
                </a:solidFill>
              </a:rPr>
              <a:t>アシスタント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F4E01F-6FF2-A343-BDDF-D54F749FE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6" y="4739780"/>
            <a:ext cx="3511233" cy="1147054"/>
          </a:xfrm>
        </p:spPr>
        <p:txBody>
          <a:bodyPr anchor="t">
            <a:normAutofit/>
          </a:bodyPr>
          <a:lstStyle/>
          <a:p>
            <a:r>
              <a:rPr kumimoji="1" lang="en-US" altLang="ja-JP" sz="2000"/>
              <a:t>225C1049 </a:t>
            </a:r>
            <a:r>
              <a:rPr kumimoji="1" lang="ja-JP" altLang="en-US" sz="2000"/>
              <a:t>室 貴晴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761717-F584-6738-B8DF-3553D72021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17" r="-1" b="-1"/>
          <a:stretch>
            <a:fillRect/>
          </a:stretch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34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CE303F-3917-E9B5-0C38-4DD58BBB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ペルソナ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3D30E1-A669-A15B-2219-89AEFB1F1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20</a:t>
            </a:r>
            <a:r>
              <a:rPr kumimoji="1" lang="ja-JP" altLang="en-US" dirty="0"/>
              <a:t>代</a:t>
            </a:r>
            <a:endParaRPr kumimoji="1" lang="en-US" altLang="ja-JP" dirty="0"/>
          </a:p>
          <a:p>
            <a:r>
              <a:rPr kumimoji="1" lang="ja-JP" altLang="en-US" dirty="0"/>
              <a:t>学生（就活生）</a:t>
            </a:r>
            <a:endParaRPr kumimoji="1" lang="en-US" altLang="ja-JP" dirty="0"/>
          </a:p>
          <a:p>
            <a:r>
              <a:rPr kumimoji="1" lang="ja-JP" altLang="en-US" dirty="0"/>
              <a:t>就活のため</a:t>
            </a:r>
            <a:r>
              <a:rPr lang="ja-JP" altLang="en-US" dirty="0"/>
              <a:t>効率的に</a:t>
            </a:r>
            <a:r>
              <a:rPr kumimoji="1" lang="ja-JP" altLang="en-US" dirty="0"/>
              <a:t>時事問題の理解を深めたい</a:t>
            </a:r>
            <a:endParaRPr kumimoji="1" lang="en-US" altLang="ja-JP" dirty="0"/>
          </a:p>
          <a:p>
            <a:r>
              <a:rPr lang="ja-JP" altLang="en-US" dirty="0"/>
              <a:t>ニュースの内容に対して更に質問したり詳細を知りたい場合がある</a:t>
            </a:r>
            <a:endParaRPr lang="en-US" altLang="ja-JP" dirty="0"/>
          </a:p>
          <a:p>
            <a:r>
              <a:rPr lang="ja-JP" altLang="en-US" dirty="0"/>
              <a:t>信頼性の高い情報源からのニュースを求めている</a:t>
            </a:r>
          </a:p>
        </p:txBody>
      </p:sp>
    </p:spTree>
    <p:extLst>
      <p:ext uri="{BB962C8B-B14F-4D97-AF65-F5344CB8AC3E}">
        <p14:creationId xmlns:p14="http://schemas.microsoft.com/office/powerpoint/2010/main" val="36333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374E3935-D5C3-3B63-1FC3-1ABFFC89E875}"/>
              </a:ext>
            </a:extLst>
          </p:cNvPr>
          <p:cNvSpPr/>
          <p:nvPr/>
        </p:nvSpPr>
        <p:spPr>
          <a:xfrm>
            <a:off x="282852" y="629920"/>
            <a:ext cx="1756822" cy="607568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ロゴ&#10;&#10;AI 生成コンテンツは誤りを含む可能性があります。">
            <a:extLst>
              <a:ext uri="{FF2B5EF4-FFF2-40B4-BE49-F238E27FC236}">
                <a16:creationId xmlns:a16="http://schemas.microsoft.com/office/drawing/2014/main" id="{4E10BEB9-67A6-2F16-010D-8CD8F0B5B0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7087" y="882660"/>
            <a:ext cx="2286000" cy="2286000"/>
          </a:xfrm>
          <a:prstGeom prst="rect">
            <a:avLst/>
          </a:prstGeom>
        </p:spPr>
      </p:pic>
      <p:pic>
        <p:nvPicPr>
          <p:cNvPr id="9" name="図 8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CD20F5F-CF36-EAD6-D4B1-933F975C6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2582" y="2605472"/>
            <a:ext cx="3627120" cy="27203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E2228D-F53B-CF2D-4E67-110A2C2738F4}"/>
              </a:ext>
            </a:extLst>
          </p:cNvPr>
          <p:cNvSpPr txBox="1"/>
          <p:nvPr/>
        </p:nvSpPr>
        <p:spPr>
          <a:xfrm>
            <a:off x="10098047" y="3059668"/>
            <a:ext cx="216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News API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1DE8CDF-8844-41FD-C23C-FB59062868C4}"/>
              </a:ext>
            </a:extLst>
          </p:cNvPr>
          <p:cNvSpPr/>
          <p:nvPr/>
        </p:nvSpPr>
        <p:spPr>
          <a:xfrm>
            <a:off x="2567710" y="5325812"/>
            <a:ext cx="1224559" cy="7727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ELYZA</a:t>
            </a:r>
            <a:br>
              <a:rPr lang="en-US" altLang="ja-JP" sz="1600" dirty="0">
                <a:solidFill>
                  <a:schemeClr val="tx1"/>
                </a:solidFill>
              </a:rPr>
            </a:br>
            <a:r>
              <a:rPr lang="ja-JP" altLang="en-US" sz="1600" dirty="0">
                <a:solidFill>
                  <a:schemeClr val="tx1"/>
                </a:solidFill>
              </a:rPr>
              <a:t>回答生成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212EDE6-8D34-8D5A-1C23-705C41DDB669}"/>
              </a:ext>
            </a:extLst>
          </p:cNvPr>
          <p:cNvSpPr/>
          <p:nvPr/>
        </p:nvSpPr>
        <p:spPr>
          <a:xfrm>
            <a:off x="558698" y="1251992"/>
            <a:ext cx="1224559" cy="7727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ユーザの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質問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1048241-B0AC-79CB-B989-2E7E6BFEF9B9}"/>
              </a:ext>
            </a:extLst>
          </p:cNvPr>
          <p:cNvSpPr/>
          <p:nvPr/>
        </p:nvSpPr>
        <p:spPr>
          <a:xfrm>
            <a:off x="4404548" y="4258993"/>
            <a:ext cx="1224559" cy="7727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</a:rPr>
              <a:t>Retriver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52D7D68-9F9D-225F-2A8C-C3030F1AD5CA}"/>
              </a:ext>
            </a:extLst>
          </p:cNvPr>
          <p:cNvSpPr/>
          <p:nvPr/>
        </p:nvSpPr>
        <p:spPr>
          <a:xfrm>
            <a:off x="6210535" y="5283559"/>
            <a:ext cx="1224559" cy="7727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Chroma DB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774777F-69DE-3C6D-8F96-A181DD015303}"/>
              </a:ext>
            </a:extLst>
          </p:cNvPr>
          <p:cNvSpPr/>
          <p:nvPr/>
        </p:nvSpPr>
        <p:spPr>
          <a:xfrm>
            <a:off x="6210536" y="3225989"/>
            <a:ext cx="1224559" cy="7727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>
                <a:solidFill>
                  <a:schemeClr val="tx1"/>
                </a:solidFill>
              </a:rPr>
              <a:t>チャンク化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7233214-6C7E-E827-AD61-E025C5193664}"/>
              </a:ext>
            </a:extLst>
          </p:cNvPr>
          <p:cNvSpPr/>
          <p:nvPr/>
        </p:nvSpPr>
        <p:spPr>
          <a:xfrm>
            <a:off x="6210536" y="2197204"/>
            <a:ext cx="1236365" cy="7727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</a:rPr>
              <a:t>LangChain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Document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6EEEED2-F3B8-8FE9-9E22-BD43C6B2CDDC}"/>
              </a:ext>
            </a:extLst>
          </p:cNvPr>
          <p:cNvSpPr/>
          <p:nvPr/>
        </p:nvSpPr>
        <p:spPr>
          <a:xfrm>
            <a:off x="2549155" y="1251990"/>
            <a:ext cx="1224559" cy="7727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ELYZA</a:t>
            </a: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キーワード抽出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AF8CC3A-864E-4C47-CF5A-C78E5D2CE80E}"/>
              </a:ext>
            </a:extLst>
          </p:cNvPr>
          <p:cNvSpPr/>
          <p:nvPr/>
        </p:nvSpPr>
        <p:spPr>
          <a:xfrm>
            <a:off x="489124" y="5327784"/>
            <a:ext cx="1224559" cy="7727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ユーザへの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回答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4948970-9169-1C84-1C44-A729BD380754}"/>
              </a:ext>
            </a:extLst>
          </p:cNvPr>
          <p:cNvSpPr/>
          <p:nvPr/>
        </p:nvSpPr>
        <p:spPr>
          <a:xfrm>
            <a:off x="8343533" y="1251992"/>
            <a:ext cx="1224559" cy="7727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News</a:t>
            </a:r>
            <a:r>
              <a:rPr lang="ja-JP" altLang="en-US" sz="1600" dirty="0">
                <a:solidFill>
                  <a:schemeClr val="tx1"/>
                </a:solidFill>
              </a:rPr>
              <a:t> </a:t>
            </a:r>
            <a:r>
              <a:rPr lang="en-US" altLang="ja-JP" sz="1600" dirty="0">
                <a:solidFill>
                  <a:schemeClr val="tx1"/>
                </a:solidFill>
              </a:rPr>
              <a:t>API</a:t>
            </a: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呼び出し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B37E717-12D0-735B-9F85-F187CD35A752}"/>
              </a:ext>
            </a:extLst>
          </p:cNvPr>
          <p:cNvSpPr/>
          <p:nvPr/>
        </p:nvSpPr>
        <p:spPr>
          <a:xfrm>
            <a:off x="8393645" y="2175663"/>
            <a:ext cx="1224559" cy="7727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ニュース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ja-JP" altLang="en-US" sz="1600" dirty="0">
                <a:solidFill>
                  <a:schemeClr val="tx1"/>
                </a:solidFill>
              </a:rPr>
              <a:t>記事リスト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2BE4AA6-38AB-D437-DF07-D104F28501BB}"/>
              </a:ext>
            </a:extLst>
          </p:cNvPr>
          <p:cNvSpPr/>
          <p:nvPr/>
        </p:nvSpPr>
        <p:spPr>
          <a:xfrm>
            <a:off x="4408907" y="5325812"/>
            <a:ext cx="1224559" cy="77782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err="1">
                <a:solidFill>
                  <a:schemeClr val="tx1"/>
                </a:solidFill>
              </a:rPr>
              <a:t>LangChain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lang="en-US" altLang="ja-JP" sz="1600" dirty="0">
                <a:solidFill>
                  <a:schemeClr val="tx1"/>
                </a:solidFill>
              </a:rPr>
              <a:t>Chains</a:t>
            </a: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D95906B-419C-44F7-5388-11E3095B583C}"/>
              </a:ext>
            </a:extLst>
          </p:cNvPr>
          <p:cNvCxnSpPr>
            <a:stCxn id="27" idx="3"/>
            <a:endCxn id="32" idx="1"/>
          </p:cNvCxnSpPr>
          <p:nvPr/>
        </p:nvCxnSpPr>
        <p:spPr>
          <a:xfrm flipV="1">
            <a:off x="1783257" y="1638383"/>
            <a:ext cx="765898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01DC714-756F-BD2C-0E86-B5AC123C3EB9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3773714" y="1638383"/>
            <a:ext cx="4569819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3DE0221-E757-5089-1697-25521C09F4E6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568092" y="1638385"/>
            <a:ext cx="69714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28678B7-480C-5579-F9F6-86007B87F043}"/>
              </a:ext>
            </a:extLst>
          </p:cNvPr>
          <p:cNvCxnSpPr>
            <a:cxnSpLocks/>
            <a:stCxn id="37" idx="1"/>
            <a:endCxn id="31" idx="3"/>
          </p:cNvCxnSpPr>
          <p:nvPr/>
        </p:nvCxnSpPr>
        <p:spPr>
          <a:xfrm flipH="1">
            <a:off x="7446901" y="2562056"/>
            <a:ext cx="946744" cy="2154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4288A26B-B066-6FAF-9217-4AB6A1432E60}"/>
              </a:ext>
            </a:extLst>
          </p:cNvPr>
          <p:cNvSpPr/>
          <p:nvPr/>
        </p:nvSpPr>
        <p:spPr>
          <a:xfrm>
            <a:off x="6222342" y="4254774"/>
            <a:ext cx="1224559" cy="77278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Embedding</a:t>
            </a:r>
            <a:r>
              <a:rPr lang="ja-JP" altLang="en-US" sz="1600" dirty="0">
                <a:solidFill>
                  <a:schemeClr val="tx1"/>
                </a:solidFill>
              </a:rPr>
              <a:t>生成</a:t>
            </a:r>
            <a:endParaRPr lang="en-US" altLang="ja-JP" sz="1600" dirty="0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4CA155A7-520C-A11E-DFA2-F7357D31ACE1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9618204" y="2562055"/>
            <a:ext cx="521773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53284A85-AA62-6DDA-9353-4AAD23EC609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1976795" y="1218960"/>
            <a:ext cx="2234216" cy="3845850"/>
          </a:xfrm>
          <a:prstGeom prst="bentConnector3">
            <a:avLst>
              <a:gd name="adj1" fmla="val 2044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59DBD2C6-A41D-7881-41B7-35890EADA4C5}"/>
              </a:ext>
            </a:extLst>
          </p:cNvPr>
          <p:cNvCxnSpPr>
            <a:cxnSpLocks/>
            <a:stCxn id="11" idx="1"/>
            <a:endCxn id="33" idx="3"/>
          </p:cNvCxnSpPr>
          <p:nvPr/>
        </p:nvCxnSpPr>
        <p:spPr>
          <a:xfrm flipH="1">
            <a:off x="1713683" y="5712205"/>
            <a:ext cx="854027" cy="1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073841-E5E6-A944-3FCA-75C5BA0570DC}"/>
              </a:ext>
            </a:extLst>
          </p:cNvPr>
          <p:cNvCxnSpPr>
            <a:cxnSpLocks/>
            <a:stCxn id="40" idx="1"/>
            <a:endCxn id="11" idx="3"/>
          </p:cNvCxnSpPr>
          <p:nvPr/>
        </p:nvCxnSpPr>
        <p:spPr>
          <a:xfrm flipH="1" flipV="1">
            <a:off x="3792269" y="5712205"/>
            <a:ext cx="616638" cy="25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33246365-DC04-0E40-90AB-C64FD61C46B3}"/>
              </a:ext>
            </a:extLst>
          </p:cNvPr>
          <p:cNvSpPr/>
          <p:nvPr/>
        </p:nvSpPr>
        <p:spPr>
          <a:xfrm>
            <a:off x="7974762" y="629920"/>
            <a:ext cx="1921706" cy="2587781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90F302BE-F40F-94E3-0087-83515C8B84D4}"/>
              </a:ext>
            </a:extLst>
          </p:cNvPr>
          <p:cNvSpPr/>
          <p:nvPr/>
        </p:nvSpPr>
        <p:spPr>
          <a:xfrm>
            <a:off x="2269191" y="629920"/>
            <a:ext cx="1791242" cy="607568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5" name="コネクタ: カギ線 214">
            <a:extLst>
              <a:ext uri="{FF2B5EF4-FFF2-40B4-BE49-F238E27FC236}">
                <a16:creationId xmlns:a16="http://schemas.microsoft.com/office/drawing/2014/main" id="{8025371A-3BC4-CE29-908D-B39984D51D04}"/>
              </a:ext>
            </a:extLst>
          </p:cNvPr>
          <p:cNvCxnSpPr>
            <a:cxnSpLocks/>
            <a:stCxn id="29" idx="1"/>
            <a:endCxn id="28" idx="3"/>
          </p:cNvCxnSpPr>
          <p:nvPr/>
        </p:nvCxnSpPr>
        <p:spPr>
          <a:xfrm rot="10800000">
            <a:off x="5629107" y="4645386"/>
            <a:ext cx="581428" cy="1024566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矢印コネクタ 242">
            <a:extLst>
              <a:ext uri="{FF2B5EF4-FFF2-40B4-BE49-F238E27FC236}">
                <a16:creationId xmlns:a16="http://schemas.microsoft.com/office/drawing/2014/main" id="{9BDE3D3B-E1A5-9F44-8B53-074647D8D4C5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>
            <a:off x="5016828" y="5031778"/>
            <a:ext cx="4359" cy="29403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矢印コネクタ 249">
            <a:extLst>
              <a:ext uri="{FF2B5EF4-FFF2-40B4-BE49-F238E27FC236}">
                <a16:creationId xmlns:a16="http://schemas.microsoft.com/office/drawing/2014/main" id="{9FD0D4B3-23CA-A90B-D238-689C61D7F565}"/>
              </a:ext>
            </a:extLst>
          </p:cNvPr>
          <p:cNvCxnSpPr>
            <a:cxnSpLocks/>
            <a:stCxn id="57" idx="2"/>
            <a:endCxn id="29" idx="0"/>
          </p:cNvCxnSpPr>
          <p:nvPr/>
        </p:nvCxnSpPr>
        <p:spPr>
          <a:xfrm flipH="1">
            <a:off x="6822815" y="5027559"/>
            <a:ext cx="11807" cy="256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矢印コネクタ 250">
            <a:extLst>
              <a:ext uri="{FF2B5EF4-FFF2-40B4-BE49-F238E27FC236}">
                <a16:creationId xmlns:a16="http://schemas.microsoft.com/office/drawing/2014/main" id="{9B018494-29DB-C199-092B-06CFCE4C63EB}"/>
              </a:ext>
            </a:extLst>
          </p:cNvPr>
          <p:cNvCxnSpPr>
            <a:cxnSpLocks/>
            <a:stCxn id="30" idx="2"/>
            <a:endCxn id="57" idx="0"/>
          </p:cNvCxnSpPr>
          <p:nvPr/>
        </p:nvCxnSpPr>
        <p:spPr>
          <a:xfrm>
            <a:off x="6822816" y="3998774"/>
            <a:ext cx="11806" cy="256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矢印コネクタ 251">
            <a:extLst>
              <a:ext uri="{FF2B5EF4-FFF2-40B4-BE49-F238E27FC236}">
                <a16:creationId xmlns:a16="http://schemas.microsoft.com/office/drawing/2014/main" id="{94F9628A-8D1E-DD5B-79B2-8EA146E5DA4B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flipH="1">
            <a:off x="6822816" y="2969989"/>
            <a:ext cx="5903" cy="256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446158EB-BC5D-12A5-8ECB-D756CDDB8D7F}"/>
              </a:ext>
            </a:extLst>
          </p:cNvPr>
          <p:cNvSpPr/>
          <p:nvPr/>
        </p:nvSpPr>
        <p:spPr>
          <a:xfrm>
            <a:off x="4232968" y="629920"/>
            <a:ext cx="3540215" cy="607568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テキスト ボックス 263">
            <a:extLst>
              <a:ext uri="{FF2B5EF4-FFF2-40B4-BE49-F238E27FC236}">
                <a16:creationId xmlns:a16="http://schemas.microsoft.com/office/drawing/2014/main" id="{065B94CA-79F3-5A88-C1BA-018A0F5C1434}"/>
              </a:ext>
            </a:extLst>
          </p:cNvPr>
          <p:cNvSpPr txBox="1"/>
          <p:nvPr/>
        </p:nvSpPr>
        <p:spPr>
          <a:xfrm>
            <a:off x="5397894" y="710764"/>
            <a:ext cx="104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RAG</a:t>
            </a:r>
            <a:endParaRPr kumimoji="1" lang="ja-JP" altLang="en-US" dirty="0"/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A0E8944D-1B1B-8422-DE84-F2528E26E096}"/>
              </a:ext>
            </a:extLst>
          </p:cNvPr>
          <p:cNvSpPr txBox="1"/>
          <p:nvPr/>
        </p:nvSpPr>
        <p:spPr>
          <a:xfrm>
            <a:off x="8413689" y="717054"/>
            <a:ext cx="104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API</a:t>
            </a:r>
            <a:endParaRPr kumimoji="1" lang="ja-JP" altLang="en-US" dirty="0"/>
          </a:p>
        </p:txBody>
      </p: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id="{D99045BB-1DA1-DCDE-4C3F-4C5DCD972FF6}"/>
              </a:ext>
            </a:extLst>
          </p:cNvPr>
          <p:cNvSpPr txBox="1"/>
          <p:nvPr/>
        </p:nvSpPr>
        <p:spPr>
          <a:xfrm>
            <a:off x="2652256" y="697994"/>
            <a:ext cx="104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LLM</a:t>
            </a:r>
            <a:endParaRPr kumimoji="1" lang="ja-JP" altLang="en-US" dirty="0"/>
          </a:p>
        </p:txBody>
      </p:sp>
      <p:sp>
        <p:nvSpPr>
          <p:cNvPr id="267" name="テキスト ボックス 266">
            <a:extLst>
              <a:ext uri="{FF2B5EF4-FFF2-40B4-BE49-F238E27FC236}">
                <a16:creationId xmlns:a16="http://schemas.microsoft.com/office/drawing/2014/main" id="{E862EEBE-7001-7D0E-6755-94891BEEC594}"/>
              </a:ext>
            </a:extLst>
          </p:cNvPr>
          <p:cNvSpPr txBox="1"/>
          <p:nvPr/>
        </p:nvSpPr>
        <p:spPr>
          <a:xfrm>
            <a:off x="639337" y="710764"/>
            <a:ext cx="104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UI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385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2E9A61-CF15-7C7D-0657-FF401888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CA4F37-1BCE-9A6D-6859-731C0E1E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29719EE-91B3-1A6E-40AA-B1BAF043E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1484"/>
            <a:ext cx="12192000" cy="71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35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25CC9-3A2B-4D30-A29B-8FC8071E2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043558-4D66-76F1-56EB-4CDDF026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78115B8-F181-0395-1FB2-78487ADBB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12192000" cy="1339246"/>
          </a:xfrm>
        </p:spPr>
      </p:pic>
    </p:spTree>
    <p:extLst>
      <p:ext uri="{BB962C8B-B14F-4D97-AF65-F5344CB8AC3E}">
        <p14:creationId xmlns:p14="http://schemas.microsoft.com/office/powerpoint/2010/main" val="605410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A4458-AFBF-EB06-B2E0-95ED0BDF1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144996-F4BF-515B-8301-52C9D2E0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F3340397-A7EA-1DBE-79CF-A8E14FFFF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9" b="-1"/>
          <a:stretch>
            <a:fillRect/>
          </a:stretch>
        </p:blipFill>
        <p:spPr>
          <a:xfrm>
            <a:off x="-20276" y="3098800"/>
            <a:ext cx="12212275" cy="2206937"/>
          </a:xfrm>
        </p:spPr>
      </p:pic>
    </p:spTree>
    <p:extLst>
      <p:ext uri="{BB962C8B-B14F-4D97-AF65-F5344CB8AC3E}">
        <p14:creationId xmlns:p14="http://schemas.microsoft.com/office/powerpoint/2010/main" val="383919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9352E-49DD-5F66-A91B-AB811D42A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F4D48-4ECF-9C19-585B-C26894C1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1A9BDB99-8337-2324-9DE4-010432D76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35681"/>
            <a:ext cx="12192000" cy="843904"/>
          </a:xfrm>
        </p:spPr>
      </p:pic>
    </p:spTree>
    <p:extLst>
      <p:ext uri="{BB962C8B-B14F-4D97-AF65-F5344CB8AC3E}">
        <p14:creationId xmlns:p14="http://schemas.microsoft.com/office/powerpoint/2010/main" val="281600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C0AFDD-87DA-BC1F-7F1F-54615EF8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追加したい機能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760D81-1710-D476-3D54-7DDCED676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過去に取得したニュースやユーザ情報（年代、国籍など）から、自律的に関連ニュースを取得・要約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ニューストピックの自身との関連性を見出せる</a:t>
            </a:r>
            <a:endParaRPr kumimoji="1" lang="en-US" altLang="ja-JP" dirty="0"/>
          </a:p>
          <a:p>
            <a:r>
              <a:rPr kumimoji="1" lang="en-US" altLang="ja-JP" dirty="0"/>
              <a:t>AI</a:t>
            </a:r>
            <a:r>
              <a:rPr kumimoji="1" lang="ja-JP" altLang="en-US" dirty="0"/>
              <a:t>に対立する立場、派閥のロールを与え、質疑応答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異なる意見を取り入れ、中立的な判断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選挙：候補者のスタンスを知り、投票先を考えるヒントに</a:t>
            </a:r>
          </a:p>
        </p:txBody>
      </p:sp>
    </p:spTree>
    <p:extLst>
      <p:ext uri="{BB962C8B-B14F-4D97-AF65-F5344CB8AC3E}">
        <p14:creationId xmlns:p14="http://schemas.microsoft.com/office/powerpoint/2010/main" val="34199024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Meiry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eiry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</TotalTime>
  <Words>192</Words>
  <Application>Microsoft Office PowerPoint</Application>
  <PresentationFormat>ワイド画面</PresentationFormat>
  <Paragraphs>41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Meiryo</vt:lpstr>
      <vt:lpstr>游ゴシック</vt:lpstr>
      <vt:lpstr>Gill Sans MT</vt:lpstr>
      <vt:lpstr>Wingdings 2</vt:lpstr>
      <vt:lpstr>DividendVTI</vt:lpstr>
      <vt:lpstr>対話型 ニュースQ&amp;Aアシスタント</vt:lpstr>
      <vt:lpstr>ペルソナ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追加したい機能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室　貴晴</dc:creator>
  <cp:lastModifiedBy>室　貴晴</cp:lastModifiedBy>
  <cp:revision>5</cp:revision>
  <dcterms:created xsi:type="dcterms:W3CDTF">2025-09-25T14:20:02Z</dcterms:created>
  <dcterms:modified xsi:type="dcterms:W3CDTF">2025-09-26T04:20:43Z</dcterms:modified>
</cp:coreProperties>
</file>