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latin typeface="Microsoft YaHei"/>
              </a:defRPr>
            </a:pPr>
            <a:r>
              <a:t>AI技术核心解析报告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latin typeface="Microsoft YaHei"/>
              </a:defRPr>
            </a:pPr>
            <a:r>
              <a:t>为体制内高层领导和技术团队提供全面、深入的AI技术解读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英伟达算力卡龙头地位分析｜2.1 英伟达发展历程与市场地位（1/2）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英伟达的成功并非一蹴而就。公司成立于1993年，由黄仁勋、Chris Malachowsky和Curtis Priem三人共同创立，初始愿景是将3D图形技术带入游戏和多媒体市场。 1999年是英伟达发展史上的重要转折点 ，公司推出了划时代的GeForce 256显卡，首次定义了"GPU"（图形处理器）概念。</a:t>
            </a:r>
          </a:p>
          <a:p>
            <a:pPr>
              <a:defRPr sz="2400">
                <a:latin typeface="Microsoft YaHei"/>
              </a:defRPr>
            </a:pPr>
            <a:r>
              <a:t>真正改变英伟达命运的是2006年推出的 CUDA架构 。这一技术将GPU应用拓展至通用计算领域，开启了高性能计算（HPC）的新纪元。2010年后，随着深度学习的兴起，英伟达GPU因其强大的并行计算能力成为AI训练的首选硬件。特斯拉实验室发现GTX480芯片训练神经网络的速度竟是至强CPU的12倍，这一发现促使吴恩达在著名的猫脸识别实验中大规模采用GPU集群。</a:t>
            </a:r>
          </a:p>
          <a:p>
            <a:pPr>
              <a:defRPr sz="2400">
                <a:latin typeface="Microsoft YaHei"/>
              </a:defRPr>
            </a:pPr>
            <a:r>
              <a:t>从市值变化可以看出英伟达的快速增长：1999年上市时市值约2亿美元，2022年ChatGPT引爆生成式AI需求后市值突破1万亿美元，2024年6月更是突破 3万亿美元 ，超越苹果成为全球第二大公司。</a:t>
            </a:r>
          </a:p>
          <a:p>
            <a:pPr>
              <a:defRPr sz="2400">
                <a:latin typeface="Microsoft YaHei"/>
              </a:defRPr>
            </a:pPr>
            <a:r>
              <a:t>英伟达市值增长图表：英伟达市值增长趋势 (1999-2024)</a:t>
            </a:r>
          </a:p>
          <a:p>
            <a:pPr>
              <a:defRPr sz="2400">
                <a:latin typeface="Microsoft YaHei"/>
              </a:defRPr>
            </a:pPr>
            <a:r>
              <a:t>英伟达发展里程碑</a:t>
            </a:r>
          </a:p>
          <a:p>
            <a:pPr>
              <a:defRPr sz="2400">
                <a:latin typeface="Microsoft YaHei"/>
              </a:defRPr>
            </a:pPr>
            <a:r>
              <a:t>1993年</a:t>
            </a:r>
          </a:p>
          <a:p>
            <a:pPr>
              <a:defRPr sz="2400">
                <a:latin typeface="Microsoft YaHei"/>
              </a:defRPr>
            </a:pPr>
            <a:r>
              <a:t>英伟达公司成立</a:t>
            </a:r>
          </a:p>
          <a:p>
            <a:pPr>
              <a:defRPr sz="2400">
                <a:latin typeface="Microsoft YaHei"/>
              </a:defRPr>
            </a:pPr>
            <a:r>
              <a:t>1999年：推出GeForce 256，首次定义GPU概念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英伟达算力卡龙头地位分析｜2.1 英伟达发展历程与市场地位（2/2）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2006年：发布CUDA架构，开启通用计算新纪元</a:t>
            </a:r>
          </a:p>
          <a:p>
            <a:pPr>
              <a:defRPr sz="2400">
                <a:latin typeface="Microsoft YaHei"/>
              </a:defRPr>
            </a:pPr>
            <a:r>
              <a:t>2012年：GPU开始用于深度学习，AI计算元年</a:t>
            </a:r>
          </a:p>
          <a:p>
            <a:pPr>
              <a:defRPr sz="2400">
                <a:latin typeface="Microsoft YaHei"/>
              </a:defRPr>
            </a:pPr>
            <a:r>
              <a:t>2022年：市值突破1万亿美元，受益于生成式AI</a:t>
            </a:r>
          </a:p>
          <a:p>
            <a:pPr>
              <a:defRPr sz="2400">
                <a:latin typeface="Microsoft YaHei"/>
              </a:defRPr>
            </a:pPr>
            <a:r>
              <a:t>2024年：市值突破3万亿美元，推出Blackwell架构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英伟达算力卡龙头地位分析｜2.2 英伟达成为算力卡龙头的核心原因（1/2）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英伟达能够成为算力卡龙头，主要源于其在 技术、生态、供应链 三个方面构建的深厚护城河：</a:t>
            </a:r>
          </a:p>
          <a:p>
            <a:pPr>
              <a:defRPr sz="2400">
                <a:latin typeface="Microsoft YaHei"/>
              </a:defRPr>
            </a:pPr>
            <a:r>
              <a:t>技术优势</a:t>
            </a:r>
          </a:p>
          <a:p>
            <a:pPr>
              <a:defRPr sz="2400">
                <a:latin typeface="Microsoft YaHei"/>
              </a:defRPr>
            </a:pPr>
            <a:r>
              <a:t>架构创新，每代性能提升50%+</a:t>
            </a:r>
          </a:p>
          <a:p>
            <a:pPr>
              <a:defRPr sz="2400">
                <a:latin typeface="Microsoft YaHei"/>
              </a:defRPr>
            </a:pPr>
            <a:r>
              <a:t>Blackwell B200晶体管达2080亿个</a:t>
            </a:r>
          </a:p>
          <a:p>
            <a:pPr>
              <a:defRPr sz="2400">
                <a:latin typeface="Microsoft YaHei"/>
              </a:defRPr>
            </a:pPr>
            <a:r>
              <a:t>AI算力达20 PFLOPS，是H100的5倍</a:t>
            </a:r>
          </a:p>
          <a:p>
            <a:pPr>
              <a:defRPr sz="2400">
                <a:latin typeface="Microsoft YaHei"/>
              </a:defRPr>
            </a:pPr>
            <a:r>
              <a:t>架构更新周期缩短至1年</a:t>
            </a:r>
          </a:p>
          <a:p>
            <a:pPr>
              <a:defRPr sz="2400">
                <a:latin typeface="Microsoft YaHei"/>
              </a:defRPr>
            </a:pPr>
            <a:r>
              <a:t>生态系统</a:t>
            </a:r>
          </a:p>
          <a:p>
            <a:pPr>
              <a:defRPr sz="2400">
                <a:latin typeface="Microsoft YaHei"/>
              </a:defRPr>
            </a:pPr>
            <a:r>
              <a:t>生态系统：600万+开发者使用CUDA平台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英伟达算力卡龙头地位分析｜2.2 英伟达成为算力卡龙头的核心原因（2/2）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900+加速库及模型支持：cuDNN、TensorRT等工具链优化</a:t>
            </a:r>
          </a:p>
          <a:p>
            <a:pPr>
              <a:defRPr sz="2400">
                <a:latin typeface="Microsoft YaHei"/>
              </a:defRPr>
            </a:pPr>
            <a:r>
              <a:t>主流AI框架优先支持CUDA</a:t>
            </a:r>
          </a:p>
          <a:p>
            <a:pPr>
              <a:defRPr sz="2400">
                <a:latin typeface="Microsoft YaHei"/>
              </a:defRPr>
            </a:pPr>
            <a:r>
              <a:t>供应链掌控</a:t>
            </a:r>
          </a:p>
          <a:p>
            <a:pPr>
              <a:defRPr sz="2400">
                <a:latin typeface="Microsoft YaHei"/>
              </a:defRPr>
            </a:pPr>
            <a:r>
              <a:t>深度绑定台积电先进产能：独占台积电90% CoWoS封装产能</a:t>
            </a:r>
          </a:p>
          <a:p>
            <a:pPr>
              <a:defRPr sz="2400">
                <a:latin typeface="Microsoft YaHei"/>
              </a:defRPr>
            </a:pPr>
            <a:r>
              <a:t>4nm工艺，2026年升级至3nm</a:t>
            </a:r>
          </a:p>
          <a:p>
            <a:pPr>
              <a:defRPr sz="2400">
                <a:latin typeface="Microsoft YaHei"/>
              </a:defRPr>
            </a:pPr>
            <a:r>
              <a:t>3.35TB/s显存带宽技术领先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英伟达算力卡龙头地位分析｜2.3 英伟达最新产品技术优势（1/2）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英伟达最新一代产品展现出了令人瞩目的技术进步：</a:t>
            </a:r>
          </a:p>
          <a:p>
            <a:pPr>
              <a:defRPr sz="2400">
                <a:latin typeface="Microsoft YaHei"/>
              </a:defRPr>
            </a:pPr>
            <a:r>
              <a:t>产品型号 | 架构 | 显存容量 | 显存带宽 | AI算力</a:t>
            </a:r>
          </a:p>
          <a:p>
            <a:pPr>
              <a:defRPr sz="2400">
                <a:latin typeface="Microsoft YaHei"/>
              </a:defRPr>
            </a:pPr>
            <a:r>
              <a:t>H100 | Hopper | 80GB HBM3 | 3.35TB/s | ~4 PFLOPS</a:t>
            </a:r>
          </a:p>
          <a:p>
            <a:pPr>
              <a:defRPr sz="2400">
                <a:latin typeface="Microsoft YaHei"/>
              </a:defRPr>
            </a:pPr>
            <a:r>
              <a:t>H200 | Hopper | 141GB HBM3e | 4.8TB/s | ~4.5 PFLOPS</a:t>
            </a:r>
          </a:p>
          <a:p>
            <a:pPr>
              <a:defRPr sz="2400">
                <a:latin typeface="Microsoft YaHei"/>
              </a:defRPr>
            </a:pPr>
            <a:r>
              <a:t>B200 | Blackwell | 192GB HBM3e | 8TB/s | 18-20 PFLOPS</a:t>
            </a:r>
          </a:p>
          <a:p>
            <a:pPr>
              <a:defRPr sz="2400">
                <a:latin typeface="Microsoft YaHei"/>
              </a:defRPr>
            </a:pPr>
            <a:r>
              <a:t>DGX B200 | Blackwell | 1.4TB (8×B200) | 64TB/s | 144 PFLOPS</a:t>
            </a:r>
          </a:p>
          <a:p>
            <a:pPr>
              <a:defRPr sz="2400">
                <a:latin typeface="Microsoft YaHei"/>
              </a:defRPr>
            </a:pPr>
            <a:r>
              <a:t>H100 作为Hopper架构的代表作，采用80GB HBM3显存，带宽3.35TB/s，在FP16精度下的峰值性能为989.5 Tflops。</a:t>
            </a:r>
          </a:p>
          <a:p>
            <a:pPr>
              <a:defRPr sz="2400">
                <a:latin typeface="Microsoft YaHei"/>
              </a:defRPr>
            </a:pPr>
            <a:r>
              <a:t>H200 可以看作是H100的"显存增强版"，将显存从80GB HBM3升级到 141GB HBM3e ，带宽提升至4.8TB/s，处理1T参数模型时吞吐量提升15-20%。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英伟达算力卡龙头地位分析｜2.3 英伟达最新产品技术优势（2/2）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B200 代表了Blackwell架构的最新成就，拥有192GB HBM3e显存，带宽高达 8TB/s ，AI算力达到18-20 PFLOPS，支持FP4精度和第五代NVLink技术。更重要的是，B200采用双芯片设计，通过NV-HBI高速连接通道实现10TB/s的芯片间带宽。</a:t>
            </a:r>
          </a:p>
          <a:p>
            <a:pPr>
              <a:defRPr sz="2400">
                <a:latin typeface="Microsoft YaHei"/>
              </a:defRPr>
            </a:pPr>
            <a:r>
              <a:t>DGX B200系统 配备8颗B200 GPU，通过第五代NVLink互联，相比前一代系统提供高达 3倍的训练效能和15倍的推理效能 。该系统可提供144 petaflops的AI性能、1.4TB GPU显存和64TB/s的显存带宽，使万亿参数模型实时推理速度比上一代提升15倍。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英伟达算力卡龙头地位分析｜2.4 与竞争对手的技术对比（1/2）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尽管英伟达占据绝对优势，但竞争对手也在努力追赶：</a:t>
            </a:r>
          </a:p>
          <a:p>
            <a:pPr>
              <a:defRPr sz="2400">
                <a:latin typeface="Microsoft YaHei"/>
              </a:defRPr>
            </a:pPr>
            <a:r>
              <a:t>主要竞争对手技术参数对比：AMD Instinct MI325X (2024年四季度上市)</a:t>
            </a:r>
          </a:p>
          <a:p>
            <a:pPr>
              <a:defRPr sz="2400">
                <a:latin typeface="Microsoft YaHei"/>
              </a:defRPr>
            </a:pPr>
            <a:r>
              <a:t>计算性能是英伟达H200的1.3倍</a:t>
            </a:r>
          </a:p>
          <a:p>
            <a:pPr>
              <a:defRPr sz="2400">
                <a:latin typeface="Microsoft YaHei"/>
              </a:defRPr>
            </a:pPr>
            <a:r>
              <a:t>内存容量是H200的2倍</a:t>
            </a:r>
          </a:p>
          <a:p>
            <a:pPr>
              <a:defRPr sz="2400">
                <a:latin typeface="Microsoft YaHei"/>
              </a:defRPr>
            </a:pPr>
            <a:r>
              <a:t>带宽是H200的1.3倍：基于Zen 5架构，集成XDNA 2 NPU和RDNA 3.5 GPU</a:t>
            </a:r>
          </a:p>
          <a:p>
            <a:pPr>
              <a:defRPr sz="2400">
                <a:latin typeface="Microsoft YaHei"/>
              </a:defRPr>
            </a:pPr>
            <a:r>
              <a:t>英特尔Gaudi 3：大语言模型训练速度比英伟达H100平均快40%</a:t>
            </a:r>
          </a:p>
          <a:p>
            <a:pPr>
              <a:defRPr sz="2400">
                <a:latin typeface="Microsoft YaHei"/>
              </a:defRPr>
            </a:pPr>
            <a:r>
              <a:t>推理能效表现领先50%：半精度（FP16/BF16）下性能比H100领先1.85倍</a:t>
            </a:r>
          </a:p>
          <a:p>
            <a:pPr>
              <a:defRPr sz="2400">
                <a:latin typeface="Microsoft YaHei"/>
              </a:defRPr>
            </a:pPr>
            <a:r>
              <a:t>然而，这些竞争对手在 软件生态 方面与英伟达仍有巨大差距。AMD的SGLang框架生态丰富度不足CUDA的1/5，MI300X需依赖第三方工具适配，导致实际性能折扣达30%。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英伟达算力卡龙头地位分析｜2.4 与竞争对手的技术对比（2/2）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生态差距的影响：这种生态差距使得企业从英伟达平台迁移的成本极高，主要体现在：</a:t>
            </a:r>
          </a:p>
          <a:p>
            <a:pPr>
              <a:defRPr sz="2400">
                <a:latin typeface="Microsoft YaHei"/>
              </a:defRPr>
            </a:pPr>
            <a:r>
              <a:t>代码重构：需要修改大量依赖CUDA的代码</a:t>
            </a:r>
          </a:p>
          <a:p>
            <a:pPr>
              <a:defRPr sz="2400">
                <a:latin typeface="Microsoft YaHei"/>
              </a:defRPr>
            </a:pPr>
            <a:r>
              <a:t>性能优化：新平台需要重新进行性能调优</a:t>
            </a:r>
          </a:p>
          <a:p>
            <a:pPr>
              <a:defRPr sz="2400">
                <a:latin typeface="Microsoft YaHei"/>
              </a:defRPr>
            </a:pPr>
            <a:r>
              <a:t>工具链适配：现有工具链可能无法直接使用</a:t>
            </a:r>
          </a:p>
          <a:p>
            <a:pPr>
              <a:defRPr sz="2400">
                <a:latin typeface="Microsoft YaHei"/>
              </a:defRPr>
            </a:pPr>
            <a:r>
              <a:t>人才培养：需要培养熟悉新平台的技术人才</a:t>
            </a:r>
          </a:p>
          <a:p>
            <a:pPr>
              <a:defRPr sz="2400">
                <a:latin typeface="Microsoft YaHei"/>
              </a:defRPr>
            </a:pPr>
            <a:r>
              <a:t>时间成本：整个迁移过程可能需要数月甚至数年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3.1 GPU与CPU架构的本质区别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算力卡底层逻辑详解｜3.1 GPU与CPU架构的本质区别（1/2）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要理解算力卡的底层逻辑，首先需要了解GPU与CPU在架构设计上的根本差异。 CPU和GPU的设计目标完全不同 ，它们分别针对两种不同的应用场景进行了优化。</a:t>
            </a:r>
          </a:p>
          <a:p>
            <a:pPr>
              <a:defRPr sz="2400">
                <a:latin typeface="Microsoft YaHei"/>
              </a:defRPr>
            </a:pPr>
            <a:r>
              <a:t>CPU架构特点</a:t>
            </a:r>
          </a:p>
          <a:p>
            <a:pPr>
              <a:defRPr sz="2400">
                <a:latin typeface="Microsoft YaHei"/>
              </a:defRPr>
            </a:pPr>
            <a:r>
              <a:t>设计目标 ：通用性和灵活性</a:t>
            </a:r>
          </a:p>
          <a:p>
            <a:pPr>
              <a:defRPr sz="2400">
                <a:latin typeface="Microsoft YaHei"/>
              </a:defRPr>
            </a:pPr>
            <a:r>
              <a:t>核心数量 ：少量强大核心（通常4-16个）</a:t>
            </a:r>
          </a:p>
          <a:p>
            <a:pPr>
              <a:defRPr sz="2400">
                <a:latin typeface="Microsoft YaHei"/>
              </a:defRPr>
            </a:pPr>
            <a:r>
              <a:t>主频 ：较高（通常3-5GHz）</a:t>
            </a:r>
          </a:p>
          <a:p>
            <a:pPr>
              <a:defRPr sz="2400">
                <a:latin typeface="Microsoft YaHei"/>
              </a:defRPr>
            </a:pPr>
            <a:r>
              <a:t>缓存 ：大容量多级缓存</a:t>
            </a:r>
          </a:p>
          <a:p>
            <a:pPr>
              <a:defRPr sz="2400">
                <a:latin typeface="Microsoft YaHei"/>
              </a:defRPr>
            </a:pPr>
            <a:r>
              <a:t>优势 ：低延迟、强单线程性能</a:t>
            </a:r>
          </a:p>
          <a:p>
            <a:pPr>
              <a:defRPr sz="2400">
                <a:latin typeface="Microsoft YaHei"/>
              </a:defRPr>
            </a:pPr>
            <a:r>
              <a:t>适用场景 ：复杂逻辑判断、任务调度、多任务处理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目录（1/2）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项目概况与目标</a:t>
            </a:r>
          </a:p>
          <a:p>
            <a:pPr>
              <a:defRPr sz="2400">
                <a:latin typeface="Microsoft YaHei"/>
              </a:defRPr>
            </a:pPr>
            <a:r>
              <a:t>AI技术发展背景与算力基础设施</a:t>
            </a:r>
          </a:p>
          <a:p>
            <a:pPr>
              <a:defRPr sz="2400">
                <a:latin typeface="Microsoft YaHei"/>
              </a:defRPr>
            </a:pPr>
            <a:r>
              <a:t>英伟达算力卡龙头地位分析</a:t>
            </a:r>
          </a:p>
          <a:p>
            <a:pPr>
              <a:defRPr sz="2400">
                <a:latin typeface="Microsoft YaHei"/>
              </a:defRPr>
            </a:pPr>
            <a:r>
              <a:t>算力卡底层逻辑详解</a:t>
            </a:r>
          </a:p>
          <a:p>
            <a:pPr>
              <a:defRPr sz="2400">
                <a:latin typeface="Microsoft YaHei"/>
              </a:defRPr>
            </a:pPr>
            <a:r>
              <a:t>大模型自注意力学习机制</a:t>
            </a:r>
          </a:p>
          <a:p>
            <a:pPr>
              <a:defRPr sz="2400">
                <a:latin typeface="Microsoft YaHei"/>
              </a:defRPr>
            </a:pPr>
            <a:r>
              <a:t>机器学习底层逻辑基础</a:t>
            </a:r>
          </a:p>
          <a:p>
            <a:pPr>
              <a:defRPr sz="2400">
                <a:latin typeface="Microsoft YaHei"/>
              </a:defRPr>
            </a:pPr>
            <a:r>
              <a:t>大模型部署技术体系</a:t>
            </a:r>
          </a:p>
          <a:p>
            <a:pPr>
              <a:defRPr sz="2400">
                <a:latin typeface="Microsoft YaHei"/>
              </a:defRPr>
            </a:pPr>
            <a:r>
              <a:t>大模型训练技术体系</a:t>
            </a:r>
          </a:p>
          <a:p>
            <a:pPr>
              <a:defRPr sz="2400">
                <a:latin typeface="Microsoft YaHei"/>
              </a:defRPr>
            </a:pPr>
            <a:r>
              <a:t>知识蒸馏技术详解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算力卡底层逻辑详解｜3.1 GPU与CPU架构的本质区别（2/2）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GPU架构特点</a:t>
            </a:r>
          </a:p>
          <a:p>
            <a:pPr>
              <a:defRPr sz="2400">
                <a:latin typeface="Microsoft YaHei"/>
              </a:defRPr>
            </a:pPr>
            <a:r>
              <a:t>设计目标 ：大规模并行计算</a:t>
            </a:r>
          </a:p>
          <a:p>
            <a:pPr>
              <a:defRPr sz="2400">
                <a:latin typeface="Microsoft YaHei"/>
              </a:defRPr>
            </a:pPr>
            <a:r>
              <a:t>核心数量 ：大量简单计算单元（数千个流处理器）</a:t>
            </a:r>
          </a:p>
          <a:p>
            <a:pPr>
              <a:defRPr sz="2400">
                <a:latin typeface="Microsoft YaHei"/>
              </a:defRPr>
            </a:pPr>
            <a:r>
              <a:t>主频 ：相对较低（通常1-2GHz）</a:t>
            </a:r>
          </a:p>
          <a:p>
            <a:pPr>
              <a:defRPr sz="2400">
                <a:latin typeface="Microsoft YaHei"/>
              </a:defRPr>
            </a:pPr>
            <a:r>
              <a:t>缓存 ：较小缓存，依赖高带宽显存</a:t>
            </a:r>
          </a:p>
          <a:p>
            <a:pPr>
              <a:defRPr sz="2400">
                <a:latin typeface="Microsoft YaHei"/>
              </a:defRPr>
            </a:pPr>
            <a:r>
              <a:t>优势 ：高吞吐量、强并行计算能力</a:t>
            </a:r>
          </a:p>
          <a:p>
            <a:pPr>
              <a:defRPr sz="2400">
                <a:latin typeface="Microsoft YaHei"/>
              </a:defRPr>
            </a:pPr>
            <a:r>
              <a:t>适用场景 ：矩阵运算、图像处理、深度学习</a:t>
            </a:r>
          </a:p>
          <a:p>
            <a:pPr>
              <a:defRPr sz="2400">
                <a:latin typeface="Microsoft YaHei"/>
              </a:defRPr>
            </a:pPr>
            <a:r>
              <a:t>CPU与GPU芯片面积分配对比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算力卡底层逻辑详解｜3.2 GPU并行计算原理与优势（1/3）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GPU的并行计算能力源于其独特的架构设计：</a:t>
            </a:r>
          </a:p>
          <a:p>
            <a:pPr>
              <a:defRPr sz="2400">
                <a:latin typeface="Microsoft YaHei"/>
              </a:defRPr>
            </a:pPr>
            <a:r>
              <a:t>SIMD架构</a:t>
            </a:r>
          </a:p>
          <a:p>
            <a:pPr>
              <a:defRPr sz="2400">
                <a:latin typeface="Microsoft YaHei"/>
              </a:defRPr>
            </a:pPr>
            <a:r>
              <a:t>单指令多数据（SIMD）架构</a:t>
            </a:r>
          </a:p>
          <a:p>
            <a:pPr>
              <a:defRPr sz="2400">
                <a:latin typeface="Microsoft YaHei"/>
              </a:defRPr>
            </a:pPr>
            <a:r>
              <a:t>SIMD是GPU并行计算的基础。在这种架构中，多个计算单元同时执行相同的指令，但处理不同的数据。这与CPU的复杂指令集形成鲜明对比。</a:t>
            </a:r>
          </a:p>
          <a:p>
            <a:pPr>
              <a:defRPr sz="2400">
                <a:latin typeface="Microsoft YaHei"/>
              </a:defRPr>
            </a:pPr>
            <a:r>
              <a:t>例如：在图像处理中，对每个像素执行相同的滤波操作，GPU可以同时对多个像素执行该操作，而CPU通常需要逐个处理。</a:t>
            </a:r>
          </a:p>
          <a:p>
            <a:pPr>
              <a:defRPr sz="2400">
                <a:latin typeface="Microsoft YaHei"/>
              </a:defRPr>
            </a:pPr>
            <a:r>
              <a:t>流式多处理器</a:t>
            </a:r>
          </a:p>
          <a:p>
            <a:pPr>
              <a:defRPr sz="2400">
                <a:latin typeface="Microsoft YaHei"/>
              </a:defRPr>
            </a:pPr>
            <a:r>
              <a:t>流式多处理器（SM）：SM是NVIDIA GPU架构的核心。每个SM都是一个高度并行的处理单元，包含多个CUDA核心、共享内存、寄存器等组件。</a:t>
            </a:r>
          </a:p>
          <a:p>
            <a:pPr>
              <a:defRPr sz="2400">
                <a:latin typeface="Microsoft YaHei"/>
              </a:defRPr>
            </a:pPr>
            <a:r>
              <a:t>以Ampere架构为例，每个SM包含：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算力卡底层逻辑详解｜3.2 GPU并行计算原理与优势（2/3）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64个FP32核心</a:t>
            </a:r>
          </a:p>
          <a:p>
            <a:pPr>
              <a:defRPr sz="2400">
                <a:latin typeface="Microsoft YaHei"/>
              </a:defRPr>
            </a:pPr>
            <a:r>
              <a:t>64个INT32核心</a:t>
            </a:r>
          </a:p>
          <a:p>
            <a:pPr>
              <a:defRPr sz="2400">
                <a:latin typeface="Microsoft YaHei"/>
              </a:defRPr>
            </a:pPr>
            <a:r>
              <a:t>32个FP64核心</a:t>
            </a:r>
          </a:p>
          <a:p>
            <a:pPr>
              <a:defRPr sz="2400">
                <a:latin typeface="Microsoft YaHei"/>
              </a:defRPr>
            </a:pPr>
            <a:r>
              <a:t>4个Tensor Core</a:t>
            </a:r>
          </a:p>
          <a:p>
            <a:pPr>
              <a:defRPr sz="2400">
                <a:latin typeface="Microsoft YaHei"/>
              </a:defRPr>
            </a:pPr>
            <a:r>
              <a:t>线程层次结构</a:t>
            </a:r>
          </a:p>
          <a:p>
            <a:pPr>
              <a:defRPr sz="2400">
                <a:latin typeface="Microsoft YaHei"/>
              </a:defRPr>
            </a:pPr>
            <a:r>
              <a:t>线程层次结构：CUDA采用Grid-Block-Thread的三级结构：</a:t>
            </a:r>
          </a:p>
          <a:p>
            <a:pPr>
              <a:defRPr sz="2400">
                <a:latin typeface="Microsoft YaHei"/>
              </a:defRPr>
            </a:pPr>
            <a:r>
              <a:t>线程（Thread） ：最基本的执行单元，每个线程执行相同的内核函数</a:t>
            </a:r>
          </a:p>
          <a:p>
            <a:pPr>
              <a:defRPr sz="2400">
                <a:latin typeface="Microsoft YaHei"/>
              </a:defRPr>
            </a:pPr>
            <a:r>
              <a:t>线程块（Thread Block） ：多个线程组成的集合，线程块内的线程可以共享内存并同步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算力卡底层逻辑详解｜3.2 GPU并行计算原理与优势（3/3）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网格（Grid） ：多个线程块组成的集合，一个Grid对应一个内核函数的完整执行</a:t>
            </a:r>
          </a:p>
          <a:p>
            <a:pPr>
              <a:defRPr sz="2400">
                <a:latin typeface="Microsoft YaHei"/>
              </a:defRPr>
            </a:pPr>
            <a:r>
              <a:t>每个CUDA核心可以并发执行多个线程，通常以32个线程为一组，称为Warp。</a:t>
            </a:r>
          </a:p>
          <a:p>
            <a:pPr>
              <a:defRPr sz="2400">
                <a:latin typeface="Microsoft YaHei"/>
              </a:defRPr>
            </a:pPr>
            <a:r>
              <a:t>GPU并行计算优势</a:t>
            </a:r>
          </a:p>
          <a:p>
            <a:pPr>
              <a:defRPr sz="2400">
                <a:latin typeface="Microsoft YaHei"/>
              </a:defRPr>
            </a:pPr>
            <a:r>
              <a:t>极高的吞吐量：能够同时处理大量数据，适合大规模并行任务</a:t>
            </a:r>
          </a:p>
          <a:p>
            <a:pPr>
              <a:defRPr sz="2400">
                <a:latin typeface="Microsoft YaHei"/>
              </a:defRPr>
            </a:pPr>
            <a:r>
              <a:t>强大的计算密度：通过大量计算单元实现惊人的峰值算力</a:t>
            </a:r>
          </a:p>
          <a:p>
            <a:pPr>
              <a:defRPr sz="2400">
                <a:latin typeface="Microsoft YaHei"/>
              </a:defRPr>
            </a:pPr>
            <a:r>
              <a:t>优秀的能效比：处理并行任务时，单位功耗下的计算能力远超CPU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算力卡底层逻辑详解｜3.3 CUDA架构的底层实现机制（1/3）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CUDA（Compute Unified Device Architecture）是NVIDIA推出的并行计算平台和编程模型，它让开发者能够使用C/C++、Python等熟悉的编程语言直接控制GPU进行通用计算。</a:t>
            </a:r>
          </a:p>
          <a:p>
            <a:pPr>
              <a:defRPr sz="2400">
                <a:latin typeface="Microsoft YaHei"/>
              </a:defRPr>
            </a:pPr>
            <a:r>
              <a:t>CUDA架构核心组成</a:t>
            </a:r>
          </a:p>
          <a:p>
            <a:pPr>
              <a:defRPr sz="2400">
                <a:latin typeface="Microsoft YaHei"/>
              </a:defRPr>
            </a:pPr>
            <a:r>
              <a:t>1. 流式多处理器（SM）</a:t>
            </a:r>
          </a:p>
          <a:p>
            <a:pPr>
              <a:defRPr sz="2400">
                <a:latin typeface="Microsoft YaHei"/>
              </a:defRPr>
            </a:pPr>
            <a:r>
              <a:t>CUDA的底层实现基于SM结构。每个SM包含多个CUDA核心，这些核心能够并行执行大量线程。SM是GPU的计算核心，负责执行CUDA内核函数。</a:t>
            </a:r>
          </a:p>
          <a:p>
            <a:pPr>
              <a:defRPr sz="2400">
                <a:latin typeface="Microsoft YaHei"/>
              </a:defRPr>
            </a:pPr>
            <a:r>
              <a:t>2. PTX中间表示：CUDA程序最终被编译成PTX（Parallel Thread Execution）中间表示，这是一种用于CUDA设备代码的虚拟指令集架构。PTX代码可以在不同代际的NVIDIA GPU上运行，提供了良好的兼容性。</a:t>
            </a:r>
          </a:p>
          <a:p>
            <a:pPr>
              <a:defRPr sz="2400">
                <a:latin typeface="Microsoft YaHei"/>
              </a:defRPr>
            </a:pPr>
            <a:r>
              <a:t>3. 内存层次结构：CUDA提供了多层次的内存结构，以优化数据访问效率：</a:t>
            </a:r>
          </a:p>
          <a:p>
            <a:pPr>
              <a:defRPr sz="2400">
                <a:latin typeface="Microsoft YaHei"/>
              </a:defRPr>
            </a:pPr>
            <a:r>
              <a:t>寄存器：每个线程私有，访问速度最快</a:t>
            </a:r>
          </a:p>
          <a:p>
            <a:pPr>
              <a:defRPr sz="2400">
                <a:latin typeface="Microsoft YaHei"/>
              </a:defRPr>
            </a:pPr>
            <a:r>
              <a:t>共享内存：线程块内共享，访问速度快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算力卡底层逻辑详解｜3.3 CUDA架构的底层实现机制（2/3）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全局内存：所有线程共享，访问速度较慢</a:t>
            </a:r>
          </a:p>
          <a:p>
            <a:pPr>
              <a:defRPr sz="2400">
                <a:latin typeface="Microsoft YaHei"/>
              </a:defRPr>
            </a:pPr>
            <a:r>
              <a:t>常量内存：只读内存，适合存储不变数据</a:t>
            </a:r>
          </a:p>
          <a:p>
            <a:pPr>
              <a:defRPr sz="2400">
                <a:latin typeface="Microsoft YaHei"/>
              </a:defRPr>
            </a:pPr>
            <a:r>
              <a:t>纹理内存：优化的只读内存，适合图像数据</a:t>
            </a:r>
          </a:p>
          <a:p>
            <a:pPr>
              <a:defRPr sz="2400">
                <a:latin typeface="Microsoft YaHei"/>
              </a:defRPr>
            </a:pPr>
            <a:r>
              <a:t>线程调度机制</a:t>
            </a:r>
          </a:p>
          <a:p>
            <a:pPr>
              <a:defRPr sz="2400">
                <a:latin typeface="Microsoft YaHei"/>
              </a:defRPr>
            </a:pPr>
            <a:r>
              <a:t>线程调度机制：线程调度机制是CUDA高效运行的关键。每个SM有两个线程束调度器和两个指令调度单元，其工作原理如下：</a:t>
            </a:r>
          </a:p>
          <a:p>
            <a:pPr>
              <a:defRPr sz="2400">
                <a:latin typeface="Microsoft YaHei"/>
              </a:defRPr>
            </a:pPr>
            <a:r>
              <a:t>当线程块被分配给SM时，线程块内的所有线程被分成Warp（通常32个线程为一个Warp）</a:t>
            </a:r>
          </a:p>
          <a:p>
            <a:pPr>
              <a:defRPr sz="2400">
                <a:latin typeface="Microsoft YaHei"/>
              </a:defRPr>
            </a:pPr>
            <a:r>
              <a:t>调度器选择就绪的Warp执行指令</a:t>
            </a:r>
          </a:p>
          <a:p>
            <a:pPr>
              <a:defRPr sz="2400">
                <a:latin typeface="Microsoft YaHei"/>
              </a:defRPr>
            </a:pPr>
            <a:r>
              <a:t>当一个Warp因等待数据（如从全局内存读取数据）而暂停时，调度器立即切换到另一个准备就绪的Warp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算力卡底层逻辑详解｜3.3 CUDA架构的底层实现机制（3/3）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通过这种方式，保持计算单元始终处于工作状态，隐藏内存延迟</a:t>
            </a:r>
          </a:p>
          <a:p>
            <a:pPr>
              <a:defRPr sz="2400">
                <a:latin typeface="Microsoft YaHei"/>
              </a:defRPr>
            </a:pPr>
            <a:r>
              <a:t>关键优化点：内存延迟隐藏：GPU的内存访问延迟通常很高（数百个时钟周期），通过Warp切换机制，GPU可以在等待一个Warp的内存操作完成时，执行其他Warp的计算，从而有效隐藏内存延迟，提高计算单元利用率。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算力卡底层逻辑详解｜3.4 内存架构与高速互联技术（1/4）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内存系统是影响GPU性能的关键因素。当前GPU主要采用两种内存技术：</a:t>
            </a:r>
          </a:p>
          <a:p>
            <a:pPr>
              <a:defRPr sz="2400">
                <a:latin typeface="Microsoft YaHei"/>
              </a:defRPr>
            </a:pPr>
            <a:r>
              <a:t>GDDR6</a:t>
            </a:r>
          </a:p>
          <a:p>
            <a:pPr>
              <a:defRPr sz="2400">
                <a:latin typeface="Microsoft YaHei"/>
              </a:defRPr>
            </a:pPr>
            <a:r>
              <a:t>GDDR6内存技术：GDDR6是传统的高速显存技术，具有以下特点：</a:t>
            </a:r>
          </a:p>
          <a:p>
            <a:pPr>
              <a:defRPr sz="2400">
                <a:latin typeface="Microsoft YaHei"/>
              </a:defRPr>
            </a:pPr>
            <a:r>
              <a:t>较高的带宽潜力（通常600GB/s以上）</a:t>
            </a:r>
          </a:p>
          <a:p>
            <a:pPr>
              <a:defRPr sz="2400">
                <a:latin typeface="Microsoft YaHei"/>
              </a:defRPr>
            </a:pPr>
            <a:r>
              <a:t>功耗和热密度较大</a:t>
            </a:r>
          </a:p>
          <a:p>
            <a:pPr>
              <a:defRPr sz="2400">
                <a:latin typeface="Microsoft YaHei"/>
              </a:defRPr>
            </a:pPr>
            <a:r>
              <a:t>需要强大的散热机制</a:t>
            </a:r>
          </a:p>
          <a:p>
            <a:pPr>
              <a:defRPr sz="2400">
                <a:latin typeface="Microsoft YaHei"/>
              </a:defRPr>
            </a:pPr>
            <a:r>
              <a:t>成本相对较低</a:t>
            </a:r>
          </a:p>
          <a:p>
            <a:pPr>
              <a:defRPr sz="2400">
                <a:latin typeface="Microsoft YaHei"/>
              </a:defRPr>
            </a:pPr>
            <a:r>
              <a:t>适合中低端GPU产品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算力卡底层逻辑详解｜3.4 内存架构与高速互联技术（2/4）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HBM</a:t>
            </a:r>
          </a:p>
          <a:p>
            <a:pPr>
              <a:defRPr sz="2400">
                <a:latin typeface="Microsoft YaHei"/>
              </a:defRPr>
            </a:pPr>
            <a:r>
              <a:t>HBM（高带宽内存）：HBM代表了内存技术的最新发展，具有以下特点：</a:t>
            </a:r>
          </a:p>
          <a:p>
            <a:pPr>
              <a:defRPr sz="2400">
                <a:latin typeface="Microsoft YaHei"/>
              </a:defRPr>
            </a:pPr>
            <a:r>
              <a:t>采用3D堆叠架构和TSV技术</a:t>
            </a:r>
          </a:p>
          <a:p>
            <a:pPr>
              <a:defRPr sz="2400">
                <a:latin typeface="Microsoft YaHei"/>
              </a:defRPr>
            </a:pPr>
            <a:r>
              <a:t>大幅缩短数据传输路径</a:t>
            </a:r>
          </a:p>
          <a:p>
            <a:pPr>
              <a:defRPr sz="2400">
                <a:latin typeface="Microsoft YaHei"/>
              </a:defRPr>
            </a:pPr>
            <a:r>
              <a:t>更高的带宽（TB/s级别）</a:t>
            </a:r>
          </a:p>
          <a:p>
            <a:pPr>
              <a:defRPr sz="2400">
                <a:latin typeface="Microsoft YaHei"/>
              </a:defRPr>
            </a:pPr>
            <a:r>
              <a:t>更低的功耗</a:t>
            </a:r>
          </a:p>
          <a:p>
            <a:pPr>
              <a:defRPr sz="2400">
                <a:latin typeface="Microsoft YaHei"/>
              </a:defRPr>
            </a:pPr>
            <a:r>
              <a:t>成本较高，适合高端GPU产品</a:t>
            </a:r>
          </a:p>
          <a:p>
            <a:pPr>
              <a:defRPr sz="2400">
                <a:latin typeface="Microsoft YaHei"/>
              </a:defRPr>
            </a:pPr>
            <a:r>
              <a:t>HBM发展历程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算力卡底层逻辑详解｜3.4 内存架构与高速互联技术（3/4）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HBM技术发展历程：HBM版本 | 发布年份 | 带宽 | 容量 | 关键改进</a:t>
            </a:r>
          </a:p>
          <a:p>
            <a:pPr>
              <a:defRPr sz="2400">
                <a:latin typeface="Microsoft YaHei"/>
              </a:defRPr>
            </a:pPr>
            <a:r>
              <a:t>HBM2 | 2016年 | 256GB/s | 8GB | 首次大规模商用</a:t>
            </a:r>
          </a:p>
          <a:p>
            <a:pPr>
              <a:defRPr sz="2400">
                <a:latin typeface="Microsoft YaHei"/>
              </a:defRPr>
            </a:pPr>
            <a:r>
              <a:t>HBM2e | 2018年 | 461GB/s | 16GB | 传输速度提升至3.6Gbps</a:t>
            </a:r>
          </a:p>
          <a:p>
            <a:pPr>
              <a:defRPr sz="2400">
                <a:latin typeface="Microsoft YaHei"/>
              </a:defRPr>
            </a:pPr>
            <a:r>
              <a:t>HBM3 | 2022年 | ~1TB/s | 32GB | 采用2.5D/3D架构</a:t>
            </a:r>
          </a:p>
          <a:p>
            <a:pPr>
              <a:defRPr sz="2400">
                <a:latin typeface="Microsoft YaHei"/>
              </a:defRPr>
            </a:pPr>
            <a:r>
              <a:t>HBM3e | 2024年 | 1.15-1.225TB/s | 64GB+ | 传输速率达8Gbps</a:t>
            </a:r>
          </a:p>
          <a:p>
            <a:pPr>
              <a:defRPr sz="2400">
                <a:latin typeface="Microsoft YaHei"/>
              </a:defRPr>
            </a:pPr>
            <a:r>
              <a:t>NVLink技术</a:t>
            </a:r>
          </a:p>
          <a:p>
            <a:pPr>
              <a:defRPr sz="2400">
                <a:latin typeface="Microsoft YaHei"/>
              </a:defRPr>
            </a:pPr>
            <a:r>
              <a:t>NVLink高速互联技术：NVLink是英伟达开发的高速GPU互联技术，具有以下特点：</a:t>
            </a:r>
          </a:p>
          <a:p>
            <a:pPr>
              <a:defRPr sz="2400">
                <a:latin typeface="Microsoft YaHei"/>
              </a:defRPr>
            </a:pPr>
            <a:r>
              <a:t>采用高速差分信号传输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目录（2/2）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知识库技术体系</a:t>
            </a:r>
          </a:p>
          <a:p>
            <a:pPr>
              <a:defRPr sz="2400">
                <a:latin typeface="Microsoft YaHei"/>
              </a:defRPr>
            </a:pPr>
            <a:r>
              <a:t>智能体开发技术</a:t>
            </a:r>
          </a:p>
          <a:p>
            <a:pPr>
              <a:defRPr sz="2400">
                <a:latin typeface="Microsoft YaHei"/>
              </a:defRPr>
            </a:pPr>
            <a:r>
              <a:t>体制内AI应用案例</a:t>
            </a:r>
          </a:p>
          <a:p>
            <a:pPr>
              <a:defRPr sz="2400">
                <a:latin typeface="Microsoft YaHei"/>
              </a:defRPr>
            </a:pPr>
            <a:r>
              <a:t>战略建议与行动计划</a:t>
            </a:r>
          </a:p>
          <a:p>
            <a:pPr>
              <a:defRPr sz="2400">
                <a:latin typeface="Microsoft YaHei"/>
              </a:defRPr>
            </a:pPr>
            <a:r>
              <a:t>总结与展望</a:t>
            </a:r>
          </a:p>
          <a:p>
            <a:pPr>
              <a:defRPr sz="2400">
                <a:latin typeface="Microsoft YaHei"/>
              </a:defRPr>
            </a:pPr>
            <a:r>
              <a:t>核心术语表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算力卡底层逻辑详解｜3.4 内存架构与高速互联技术（4/4）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支持多链路聚合</a:t>
            </a:r>
          </a:p>
          <a:p>
            <a:pPr>
              <a:defRPr sz="2400">
                <a:latin typeface="Microsoft YaHei"/>
              </a:defRPr>
            </a:pPr>
            <a:r>
              <a:t>实现GPU间的高速低延迟通信</a:t>
            </a:r>
          </a:p>
          <a:p>
            <a:pPr>
              <a:defRPr sz="2400">
                <a:latin typeface="Microsoft YaHei"/>
              </a:defRPr>
            </a:pPr>
            <a:r>
              <a:t>构建统一的内存空间：第五代NVLink提供1.8TB/s的双向带宽</a:t>
            </a:r>
          </a:p>
          <a:p>
            <a:pPr>
              <a:defRPr sz="2400">
                <a:latin typeface="Microsoft YaHei"/>
              </a:defRPr>
            </a:pPr>
            <a:r>
              <a:t>可扩展至576个GPU集群</a:t>
            </a:r>
          </a:p>
          <a:p>
            <a:pPr>
              <a:defRPr sz="2400">
                <a:latin typeface="Microsoft YaHei"/>
              </a:defRPr>
            </a:pPr>
            <a:r>
              <a:t>NVLink的重要性：在大规模AI训练中，多个GPU需要频繁交换数据。NVLink技术大幅提高了GPU间的数据传输速度，减少了通信瓶颈，使得大规模GPU集群能够高效协同工作，显著提升了大模型的训练速度。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4.1 自注意力机制的工作原理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自注意力机制的工作原理（1/6）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注意力机制（Self-Attention）是Transformer架构的核心创新，它彻底改变了模型处理序列数据的方式。与传统的循环神经网络（RNN）和长短期记忆网络（LSTM）不同，自注意力机制允许模型在处理序列中的每个元素时，直接关注序列中的所有其他元素，从而捕获长距离依赖关系。</a:t>
            </a:r>
          </a:p>
          <a:p>
            <a:pPr>
              <a:defRPr sz="2400">
                <a:latin typeface="Microsoft YaHei"/>
              </a:defRPr>
            </a:pPr>
            <a:r>
              <a:t>自注意力机制的核心思想可以用 查询-键-值（Query-Key-Value） 三元组来理解：</a:t>
            </a:r>
          </a:p>
          <a:p>
            <a:pPr>
              <a:defRPr sz="2400">
                <a:latin typeface="Microsoft YaHei"/>
              </a:defRPr>
            </a:pPr>
            <a:r>
              <a:t>Query</a:t>
            </a:r>
          </a:p>
          <a:p>
            <a:pPr>
              <a:defRPr sz="2400">
                <a:latin typeface="Microsoft YaHei"/>
              </a:defRPr>
            </a:pPr>
            <a:r>
              <a:t>查询（Query）：当前元素为了计算自己的新表示，向其他所有元素发出的"查询信号"</a:t>
            </a:r>
          </a:p>
          <a:p>
            <a:pPr>
              <a:defRPr sz="2400">
                <a:latin typeface="Microsoft YaHei"/>
              </a:defRPr>
            </a:pPr>
            <a:r>
              <a:t>Key</a:t>
            </a:r>
          </a:p>
          <a:p>
            <a:pPr>
              <a:defRPr sz="2400">
                <a:latin typeface="Microsoft YaHei"/>
              </a:defRPr>
            </a:pPr>
            <a:r>
              <a:t>键（Key）：序列中其他元素为了响应查询而提供的"标识或标签"</a:t>
            </a:r>
          </a:p>
          <a:p>
            <a:pPr>
              <a:defRPr sz="2400">
                <a:latin typeface="Microsoft YaHei"/>
              </a:defRPr>
            </a:pPr>
            <a:r>
              <a:t>Value</a:t>
            </a:r>
          </a:p>
          <a:p>
            <a:pPr>
              <a:defRPr sz="2400">
                <a:latin typeface="Microsoft YaHei"/>
              </a:defRPr>
            </a:pPr>
            <a:r>
              <a:t>值（Value）：序列中其他元素所携带的"实际内容或信息"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自注意力机制的工作原理（2/6）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自注意力的计算过程可以概括为：</a:t>
            </a:r>
          </a:p>
          <a:p>
            <a:pPr>
              <a:defRPr sz="2400">
                <a:latin typeface="Microsoft YaHei"/>
              </a:defRPr>
            </a:pPr>
            <a:r>
              <a:t>对每个查询，计算它与所有键的相似度得分</a:t>
            </a:r>
          </a:p>
          <a:p>
            <a:pPr>
              <a:defRPr sz="2400">
                <a:latin typeface="Microsoft YaHei"/>
              </a:defRPr>
            </a:pPr>
            <a:r>
              <a:t>将这些得分进行Softmax归一化，得到注意力权重</a:t>
            </a:r>
          </a:p>
          <a:p>
            <a:pPr>
              <a:defRPr sz="2400">
                <a:latin typeface="Microsoft YaHei"/>
              </a:defRPr>
            </a:pPr>
            <a:r>
              <a:t>根据权重对值进行加权求和，得到最终的自注意力输出</a:t>
            </a:r>
          </a:p>
          <a:p>
            <a:pPr>
              <a:defRPr sz="2400">
                <a:latin typeface="Microsoft YaHei"/>
              </a:defRPr>
            </a:pPr>
            <a:r>
              <a:t>数学公式</a:t>
            </a:r>
          </a:p>
          <a:p>
            <a:pPr>
              <a:defRPr sz="2400">
                <a:latin typeface="Microsoft YaHei"/>
              </a:defRPr>
            </a:pPr>
            <a:r>
              <a:t>自注意力计算公式：：$\text{Attention}(Q, K, V) = \text{softmax}\left(\frac{QK^T}{\sqrt{d_k}}\right)V$</a:t>
            </a:r>
          </a:p>
          <a:p>
            <a:pPr>
              <a:defRPr sz="2400">
                <a:latin typeface="Microsoft YaHei"/>
              </a:defRPr>
            </a:pPr>
            <a:r>
              <a:t>其中，$Q$、$K$、$V$分别是查询、键、值矩阵，$d_k$是键向量的维度，$\sqrt{d_k}$是缩放因子，用于防止点积结果过大导致Softmax函数进入梯度极小的饱和区。</a:t>
            </a:r>
          </a:p>
          <a:p>
            <a:pPr>
              <a:defRPr sz="2400">
                <a:latin typeface="Microsoft YaHei"/>
              </a:defRPr>
            </a:pPr>
            <a:r>
              <a:t>自注意力计算示意图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自注意力机制的工作原理（3/6）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自注意力计算过程示意图</a:t>
            </a:r>
          </a:p>
          <a:p>
            <a:pPr>
              <a:defRPr sz="2400">
                <a:latin typeface="Microsoft YaHei"/>
              </a:defRPr>
            </a:pPr>
            <a:r>
              <a:t>输入</a:t>
            </a:r>
          </a:p>
          <a:p>
            <a:pPr>
              <a:defRPr sz="2400">
                <a:latin typeface="Microsoft YaHei"/>
              </a:defRPr>
            </a:pPr>
            <a:r>
              <a:t>输入序列</a:t>
            </a:r>
          </a:p>
          <a:p>
            <a:pPr>
              <a:defRPr sz="2400">
                <a:latin typeface="Microsoft YaHei"/>
              </a:defRPr>
            </a:pPr>
            <a:r>
              <a:t>The</a:t>
            </a:r>
          </a:p>
          <a:p>
            <a:pPr>
              <a:defRPr sz="2400">
                <a:latin typeface="Microsoft YaHei"/>
              </a:defRPr>
            </a:pPr>
            <a:r>
              <a:t>cat</a:t>
            </a:r>
          </a:p>
          <a:p>
            <a:pPr>
              <a:defRPr sz="2400">
                <a:latin typeface="Microsoft YaHei"/>
              </a:defRPr>
            </a:pPr>
            <a:r>
              <a:t>sat</a:t>
            </a:r>
          </a:p>
          <a:p>
            <a:pPr>
              <a:defRPr sz="2400">
                <a:latin typeface="Microsoft YaHei"/>
              </a:defRPr>
            </a:pPr>
            <a:r>
              <a:t>on</a:t>
            </a:r>
          </a:p>
          <a:p>
            <a:pPr>
              <a:defRPr sz="2400">
                <a:latin typeface="Microsoft YaHei"/>
              </a:defRPr>
            </a:pPr>
            <a:r>
              <a:t>the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自注意力机制的工作原理（4/6）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mat</a:t>
            </a:r>
          </a:p>
          <a:p>
            <a:pPr>
              <a:defRPr sz="2400">
                <a:latin typeface="Microsoft YaHei"/>
              </a:defRPr>
            </a:pPr>
            <a:r>
              <a:t>线性变换</a:t>
            </a:r>
          </a:p>
          <a:p>
            <a:pPr>
              <a:defRPr sz="2400">
                <a:latin typeface="Microsoft YaHei"/>
              </a:defRPr>
            </a:pPr>
            <a:r>
              <a:t>Q1, K1, V1</a:t>
            </a:r>
          </a:p>
          <a:p>
            <a:pPr>
              <a:defRPr sz="2400">
                <a:latin typeface="Microsoft YaHei"/>
              </a:defRPr>
            </a:pPr>
            <a:r>
              <a:t>Q2, K2, V2</a:t>
            </a:r>
          </a:p>
          <a:p>
            <a:pPr>
              <a:defRPr sz="2400">
                <a:latin typeface="Microsoft YaHei"/>
              </a:defRPr>
            </a:pPr>
            <a:r>
              <a:t>Q3, K3, V3</a:t>
            </a:r>
          </a:p>
          <a:p>
            <a:pPr>
              <a:defRPr sz="2400">
                <a:latin typeface="Microsoft YaHei"/>
              </a:defRPr>
            </a:pPr>
            <a:r>
              <a:t>Q4, K4, V4</a:t>
            </a:r>
          </a:p>
          <a:p>
            <a:pPr>
              <a:defRPr sz="2400">
                <a:latin typeface="Microsoft YaHei"/>
              </a:defRPr>
            </a:pPr>
            <a:r>
              <a:t>Q5, K5, V5</a:t>
            </a:r>
          </a:p>
          <a:p>
            <a:pPr>
              <a:defRPr sz="2400">
                <a:latin typeface="Microsoft YaHei"/>
              </a:defRPr>
            </a:pPr>
            <a:r>
              <a:t>Q6, K6, V6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自注意力机制的工作原理（5/6）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注意力权重</a:t>
            </a:r>
          </a:p>
          <a:p>
            <a:pPr>
              <a:defRPr sz="2400">
                <a:latin typeface="Microsoft YaHei"/>
              </a:defRPr>
            </a:pPr>
            <a:r>
              <a:t>w11, w12...</a:t>
            </a:r>
          </a:p>
          <a:p>
            <a:pPr>
              <a:defRPr sz="2400">
                <a:latin typeface="Microsoft YaHei"/>
              </a:defRPr>
            </a:pPr>
            <a:r>
              <a:t>w21, w22...</a:t>
            </a:r>
          </a:p>
          <a:p>
            <a:pPr>
              <a:defRPr sz="2400">
                <a:latin typeface="Microsoft YaHei"/>
              </a:defRPr>
            </a:pPr>
            <a:r>
              <a:t>w31, w32...</a:t>
            </a:r>
          </a:p>
          <a:p>
            <a:pPr>
              <a:defRPr sz="2400">
                <a:latin typeface="Microsoft YaHei"/>
              </a:defRPr>
            </a:pPr>
            <a:r>
              <a:t>w41, w42...</a:t>
            </a:r>
          </a:p>
          <a:p>
            <a:pPr>
              <a:defRPr sz="2400">
                <a:latin typeface="Microsoft YaHei"/>
              </a:defRPr>
            </a:pPr>
            <a:r>
              <a:t>w51, w52...</a:t>
            </a:r>
          </a:p>
          <a:p>
            <a:pPr>
              <a:defRPr sz="2400">
                <a:latin typeface="Microsoft YaHei"/>
              </a:defRPr>
            </a:pPr>
            <a:r>
              <a:t>w61, w62...</a:t>
            </a:r>
          </a:p>
          <a:p>
            <a:pPr>
              <a:defRPr sz="2400">
                <a:latin typeface="Microsoft YaHei"/>
              </a:defRPr>
            </a:pPr>
            <a:r>
              <a:t>输出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大模型自注意力学习机制｜4.1 自注意力机制的工作原理（6/6）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输出表示</a:t>
            </a:r>
          </a:p>
          <a:p>
            <a:pPr>
              <a:defRPr sz="2400">
                <a:latin typeface="Microsoft YaHei"/>
              </a:defRPr>
            </a:pPr>
            <a:r>
              <a:t>h1</a:t>
            </a:r>
          </a:p>
          <a:p>
            <a:pPr>
              <a:defRPr sz="2400">
                <a:latin typeface="Microsoft YaHei"/>
              </a:defRPr>
            </a:pPr>
            <a:r>
              <a:t>h2</a:t>
            </a:r>
          </a:p>
          <a:p>
            <a:pPr>
              <a:defRPr sz="2400">
                <a:latin typeface="Microsoft YaHei"/>
              </a:defRPr>
            </a:pPr>
            <a:r>
              <a:t>h3</a:t>
            </a:r>
          </a:p>
          <a:p>
            <a:pPr>
              <a:defRPr sz="2400">
                <a:latin typeface="Microsoft YaHei"/>
              </a:defRPr>
            </a:pPr>
            <a:r>
              <a:t>h4</a:t>
            </a:r>
          </a:p>
          <a:p>
            <a:pPr>
              <a:defRPr sz="2400">
                <a:latin typeface="Microsoft YaHei"/>
              </a:defRPr>
            </a:pPr>
            <a:r>
              <a:t>h5</a:t>
            </a:r>
          </a:p>
          <a:p>
            <a:pPr>
              <a:defRPr sz="2400">
                <a:latin typeface="Microsoft YaHei"/>
              </a:defRPr>
            </a:pPr>
            <a:r>
              <a:t>h6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大模型自注意力学习机制｜4.2 Transformer架构的核心设计（1/4）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Transformer架构由Vaswani等人在2017年提出，采用了完全基于注意力机制的设计，摒弃了传统的循环结构。整个架构包含编码器（Encoder）和解码器（Decoder）两部分，每部分都由多层自注意力和前馈神经网络组成。</a:t>
            </a:r>
          </a:p>
          <a:p>
            <a:pPr>
              <a:defRPr sz="2400">
                <a:latin typeface="Microsoft YaHei"/>
              </a:defRPr>
            </a:pPr>
            <a:r>
              <a:t>编码器结构</a:t>
            </a:r>
          </a:p>
          <a:p>
            <a:pPr>
              <a:defRPr sz="2400">
                <a:latin typeface="Microsoft YaHei"/>
              </a:defRPr>
            </a:pPr>
            <a:r>
              <a:t>编码器结构：编码器由多个相同的层堆叠而成，每一层包含两个子层：</a:t>
            </a:r>
          </a:p>
          <a:p>
            <a:pPr>
              <a:defRPr sz="2400">
                <a:latin typeface="Microsoft YaHei"/>
              </a:defRPr>
            </a:pPr>
            <a:r>
              <a:t>1. 多头自注意力层：并行执行多个自注意力计算，捕捉不同类型的依赖关系</a:t>
            </a:r>
          </a:p>
          <a:p>
            <a:pPr>
              <a:defRPr sz="2400">
                <a:latin typeface="Microsoft YaHei"/>
              </a:defRPr>
            </a:pPr>
            <a:r>
              <a:t>2. 前馈神经网络层：对每个位置的表示进行非线性变换，增强模型表达能力</a:t>
            </a:r>
          </a:p>
          <a:p>
            <a:pPr>
              <a:defRPr sz="2400">
                <a:latin typeface="Microsoft YaHei"/>
              </a:defRPr>
            </a:pPr>
            <a:r>
              <a:t>每个子层都采用 残差连接 和 层归一化 技术，以提高训练的稳定性和模型的性能。</a:t>
            </a:r>
          </a:p>
          <a:p>
            <a:pPr>
              <a:defRPr sz="2400">
                <a:latin typeface="Microsoft YaHei"/>
              </a:defRPr>
            </a:pPr>
            <a:r>
              <a:t>解码器结构</a:t>
            </a:r>
          </a:p>
          <a:p>
            <a:pPr>
              <a:defRPr sz="2400">
                <a:latin typeface="Microsoft YaHei"/>
              </a:defRPr>
            </a:pPr>
            <a:r>
              <a:t>解码器结构：解码器除了包含编码器的两个子层外，还有一个额外的多头注意力层：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大模型自注意力学习机制｜4.2 Transformer架构的核心设计（2/4）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1. 掩码多头自注意力层：防止模型关注未来位置的信息，适用于生成任务</a:t>
            </a:r>
          </a:p>
          <a:p>
            <a:pPr>
              <a:defRPr sz="2400">
                <a:latin typeface="Microsoft YaHei"/>
              </a:defRPr>
            </a:pPr>
            <a:r>
              <a:t>2. 编码器-解码器注意力层</a:t>
            </a:r>
          </a:p>
          <a:p>
            <a:pPr>
              <a:defRPr sz="2400">
                <a:latin typeface="Microsoft YaHei"/>
              </a:defRPr>
            </a:pPr>
            <a:r>
              <a:t>关注编码器的输出，帮助解码器理解输入序列中相关的部分</a:t>
            </a:r>
          </a:p>
          <a:p>
            <a:pPr>
              <a:defRPr sz="2400">
                <a:latin typeface="Microsoft YaHei"/>
              </a:defRPr>
            </a:pPr>
            <a:r>
              <a:t>3. 前馈神经网络层：与编码器中的前馈网络类似，进行非线性变换</a:t>
            </a:r>
          </a:p>
          <a:p>
            <a:pPr>
              <a:defRPr sz="2400">
                <a:latin typeface="Microsoft YaHei"/>
              </a:defRPr>
            </a:pPr>
            <a:r>
              <a:t>解码器同样采用残差连接和层归一化技术，确保训练的稳定性。</a:t>
            </a:r>
          </a:p>
          <a:p>
            <a:pPr>
              <a:defRPr sz="2400">
                <a:latin typeface="Microsoft YaHei"/>
              </a:defRPr>
            </a:pPr>
            <a:r>
              <a:t>Transformer架构示意图</a:t>
            </a:r>
          </a:p>
          <a:p>
            <a:pPr>
              <a:defRPr sz="2400">
                <a:latin typeface="Microsoft YaHei"/>
              </a:defRPr>
            </a:pPr>
            <a:r>
              <a:t>Transformer整体架构示意图</a:t>
            </a:r>
          </a:p>
          <a:p>
            <a:pPr>
              <a:defRPr sz="2400">
                <a:latin typeface="Microsoft YaHei"/>
              </a:defRPr>
            </a:pPr>
            <a:r>
              <a:t>输入嵌入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项目概况与目标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在人工智能技术快速发展的今天， AI知识普及 已成为政府部门和企事业单位面临的重要课题。本报告旨在为体制内高层领导和技术团队提供一份全面、深入的AI技术解读，重点解决大家对AI技术的疑惑和认知盲区。</a:t>
            </a:r>
          </a:p>
          <a:p>
            <a:pPr>
              <a:defRPr sz="2400">
                <a:latin typeface="Microsoft YaHei"/>
              </a:defRPr>
            </a:pPr>
            <a:r>
              <a:t>本报告将围绕 英伟达算力卡龙头地位、算力卡底层逻辑、大模型自注意力机制、机器学习底层逻辑、大模型部署、大模型训练、知识蒸馏、知识库、智能体开发 等九大核心技术主题展开深入分析。通过大量的底层逻辑解释和实际应用案例，帮助受众全面理解AI技术的原理、价值和应用前景。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大模型自注意力学习机制｜4.2 Transformer架构的核心设计（3/4）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词嵌入 + 位置编码</a:t>
            </a:r>
          </a:p>
          <a:p>
            <a:pPr>
              <a:defRPr sz="2400">
                <a:latin typeface="Microsoft YaHei"/>
              </a:defRPr>
            </a:pPr>
            <a:r>
              <a:t>编码器堆叠</a:t>
            </a:r>
          </a:p>
          <a:p>
            <a:pPr>
              <a:defRPr sz="2400">
                <a:latin typeface="Microsoft YaHei"/>
              </a:defRPr>
            </a:pPr>
            <a:r>
              <a:t>编码器</a:t>
            </a:r>
          </a:p>
          <a:p>
            <a:pPr>
              <a:defRPr sz="2400">
                <a:latin typeface="Microsoft YaHei"/>
              </a:defRPr>
            </a:pPr>
            <a:r>
              <a:t>自注意力</a:t>
            </a:r>
          </a:p>
          <a:p>
            <a:pPr>
              <a:defRPr sz="2400">
                <a:latin typeface="Microsoft YaHei"/>
              </a:defRPr>
            </a:pPr>
            <a:r>
              <a:t>→</a:t>
            </a:r>
          </a:p>
          <a:p>
            <a:pPr>
              <a:defRPr sz="2400">
                <a:latin typeface="Microsoft YaHei"/>
              </a:defRPr>
            </a:pPr>
            <a:r>
              <a:t>前馈网络</a:t>
            </a:r>
          </a:p>
          <a:p>
            <a:pPr>
              <a:defRPr sz="2400">
                <a:latin typeface="Microsoft YaHei"/>
              </a:defRPr>
            </a:pPr>
            <a:r>
              <a:t>(×N层)</a:t>
            </a:r>
          </a:p>
          <a:p>
            <a:pPr>
              <a:defRPr sz="2400">
                <a:latin typeface="Microsoft YaHei"/>
              </a:defRPr>
            </a:pPr>
            <a:r>
              <a:t>箭头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大模型自注意力学习机制｜4.2 Transformer架构的核心设计（4/4）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解码器堆叠</a:t>
            </a:r>
          </a:p>
          <a:p>
            <a:pPr>
              <a:defRPr sz="2400">
                <a:latin typeface="Microsoft YaHei"/>
              </a:defRPr>
            </a:pPr>
            <a:r>
              <a:t>解码器</a:t>
            </a:r>
          </a:p>
          <a:p>
            <a:pPr>
              <a:defRPr sz="2400">
                <a:latin typeface="Microsoft YaHei"/>
              </a:defRPr>
            </a:pPr>
            <a:r>
              <a:t>掩码自注意力</a:t>
            </a:r>
          </a:p>
          <a:p>
            <a:pPr>
              <a:defRPr sz="2400">
                <a:latin typeface="Microsoft YaHei"/>
              </a:defRPr>
            </a:pPr>
            <a:r>
              <a:t>编解码注意力</a:t>
            </a:r>
          </a:p>
          <a:p>
            <a:pPr>
              <a:defRPr sz="2400">
                <a:latin typeface="Microsoft YaHei"/>
              </a:defRPr>
            </a:pPr>
            <a:r>
              <a:t>输出层</a:t>
            </a:r>
          </a:p>
          <a:p>
            <a:pPr>
              <a:defRPr sz="2400">
                <a:latin typeface="Microsoft YaHei"/>
              </a:defRPr>
            </a:pPr>
            <a:r>
              <a:t>线性变换</a:t>
            </a:r>
          </a:p>
          <a:p>
            <a:pPr>
              <a:defRPr sz="2400">
                <a:latin typeface="Microsoft YaHei"/>
              </a:defRPr>
            </a:pPr>
            <a:r>
              <a:t>Softmax</a:t>
            </a:r>
          </a:p>
          <a:p>
            <a:pPr>
              <a:defRPr sz="2400">
                <a:latin typeface="Microsoft YaHei"/>
              </a:defRPr>
            </a:pPr>
            <a:r>
              <a:t>→ 预测结果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大模型自注意力学习机制｜4.3 多头自注意力机制（1/2）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为了增强模型的表示能力，Transformer采用了 多头自注意力（Multi-Head Attention）机制 。多头机制不是执行单次注意力计算，而是将查询、键和值通过不同的线性变换投影$h$次（即$h$个"头"），并行地执行$h$次注意力计算，然后将结果拼接并再次进行线性变换。</a:t>
            </a:r>
          </a:p>
          <a:p>
            <a:pPr>
              <a:defRPr sz="2400">
                <a:latin typeface="Microsoft YaHei"/>
              </a:defRPr>
            </a:pPr>
            <a:r>
              <a:t>多头注意力的计算过程：对于第$i$个头，计算：$\text{head}_i = \text{Attention}(QW_i^Q, KW_i^K, VW_i^V)$ 其中$W_i^Q, W_i^K, W_i^V$是第$i$个头的投影矩阵</a:t>
            </a:r>
          </a:p>
          <a:p>
            <a:pPr>
              <a:defRPr sz="2400">
                <a:latin typeface="Microsoft YaHei"/>
              </a:defRPr>
            </a:pPr>
            <a:r>
              <a:t>将$h$个头的输出拼接起来：$\text{Concat}(\text{head}_1, \dots, \text{head}_h)$</a:t>
            </a:r>
          </a:p>
          <a:p>
            <a:pPr>
              <a:defRPr sz="2400">
                <a:latin typeface="Microsoft YaHei"/>
              </a:defRPr>
            </a:pPr>
            <a:r>
              <a:t>通过最终的线性变换得到输出：$\text{MultiHead}(Q, K, V) = \text{Concat}(\text{head}_1, \dots, \text{head}_h)W^O$ 其中$W^O$是最终的输出投影矩阵</a:t>
            </a:r>
          </a:p>
          <a:p>
            <a:pPr>
              <a:defRPr sz="2400">
                <a:latin typeface="Microsoft YaHei"/>
              </a:defRPr>
            </a:pPr>
            <a:r>
              <a:t>常见配置：在原始Transformer论文中，使用了$h=8$个注意力头，每个头的维度$d_k=d_v=d_{model}/h=64$，其中$d_{model}=512$是模型的总维度。</a:t>
            </a:r>
          </a:p>
          <a:p>
            <a:pPr>
              <a:defRPr sz="2400">
                <a:latin typeface="Microsoft YaHei"/>
              </a:defRPr>
            </a:pPr>
            <a:r>
              <a:t>多头注意力的优势</a:t>
            </a:r>
          </a:p>
          <a:p>
            <a:pPr>
              <a:defRPr sz="2400">
                <a:latin typeface="Microsoft YaHei"/>
              </a:defRPr>
            </a:pPr>
            <a:r>
              <a:t>多头机制的优势</a:t>
            </a:r>
          </a:p>
          <a:p>
            <a:pPr>
              <a:defRPr sz="2400">
                <a:latin typeface="Microsoft YaHei"/>
              </a:defRPr>
            </a:pPr>
            <a:r>
              <a:t>扩展关注能力：不同的头可以学习到不同类型的依赖关系（如句法关系、语义关系等）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大模型自注意力学习机制｜4.3 多头自注意力机制（2/2）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增强表示能力：每个头在降维子空间计算，拼接后通过线性变换融合信息，表达能力更强</a:t>
            </a:r>
          </a:p>
          <a:p>
            <a:pPr>
              <a:defRPr sz="2400">
                <a:latin typeface="Microsoft YaHei"/>
              </a:defRPr>
            </a:pPr>
            <a:r>
              <a:t>提高鲁棒性：多头机制提供多个"表示子空间"，使模型能从不同角度理解输入序列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大模型自注意力学习机制｜4.4 自注意力机制的优势与应用（1/3）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相比传统的RNN/LSTM架构，自注意力机制具有以下显著优势：</a:t>
            </a:r>
          </a:p>
          <a:p>
            <a:pPr>
              <a:defRPr sz="2400">
                <a:latin typeface="Microsoft YaHei"/>
              </a:defRPr>
            </a:pPr>
            <a:r>
              <a:t>并行计算能力</a:t>
            </a:r>
          </a:p>
          <a:p>
            <a:pPr>
              <a:defRPr sz="2400">
                <a:latin typeface="Microsoft YaHei"/>
              </a:defRPr>
            </a:pPr>
            <a:r>
              <a:t>并行计算能力：RNN每一步的输出都依赖前一步，导致必须顺序执行；而Transformer使用自注意力机制，所有位置可以同时计算注意力，实现完全并行，训练速度比RNN快10倍以上。</a:t>
            </a:r>
          </a:p>
          <a:p>
            <a:pPr>
              <a:defRPr sz="2400">
                <a:latin typeface="Microsoft YaHei"/>
              </a:defRPr>
            </a:pPr>
            <a:r>
              <a:t>长距离依赖建模</a:t>
            </a:r>
          </a:p>
          <a:p>
            <a:pPr>
              <a:defRPr sz="2400">
                <a:latin typeface="Microsoft YaHei"/>
              </a:defRPr>
            </a:pPr>
            <a:r>
              <a:t>长距离依赖建模：传统RNN/LSTM通过隐藏状态传递信息，在长文本中容易遗忘开头的信息；而自注意力机制允许序列中任意两个位置直接交互，距离为$O(1)$，能够更好地捕捉长距离依赖关系。</a:t>
            </a:r>
          </a:p>
          <a:p>
            <a:pPr>
              <a:defRPr sz="2400">
                <a:latin typeface="Microsoft YaHei"/>
              </a:defRPr>
            </a:pPr>
            <a:r>
              <a:t>可解释性</a:t>
            </a:r>
          </a:p>
          <a:p>
            <a:pPr>
              <a:defRPr sz="2400">
                <a:latin typeface="Microsoft YaHei"/>
              </a:defRPr>
            </a:pPr>
            <a:r>
              <a:t>可解释性：自注意力机制为每个位置的输出分配权重，这些权重表明了输入序列中不同位置对输出的贡献，使模型具有更好的可解释性。</a:t>
            </a:r>
          </a:p>
          <a:p>
            <a:pPr>
              <a:defRPr sz="2400">
                <a:latin typeface="Microsoft YaHei"/>
              </a:defRPr>
            </a:pPr>
            <a:r>
              <a:t>自注意力机制的应用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大模型自注意力学习机制｜4.4 自注意力机制的优势与应用（2/3）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自注意力机制的实际应用</a:t>
            </a:r>
          </a:p>
          <a:p>
            <a:pPr>
              <a:defRPr sz="2400">
                <a:latin typeface="Microsoft YaHei"/>
              </a:defRPr>
            </a:pPr>
            <a:r>
              <a:t>BERT中的应用</a:t>
            </a:r>
          </a:p>
          <a:p>
            <a:pPr>
              <a:defRPr sz="2400">
                <a:latin typeface="Microsoft YaHei"/>
              </a:defRPr>
            </a:pPr>
            <a:r>
              <a:t>在BERT中的应用：BERT（Bidirectional Encoder Representations from Transformers）是基于Transformer编码器堆叠而成的预训练模型。</a:t>
            </a:r>
          </a:p>
          <a:p>
            <a:pPr>
              <a:defRPr sz="2400">
                <a:latin typeface="Microsoft YaHei"/>
              </a:defRPr>
            </a:pPr>
            <a:r>
              <a:t>示例：在处理句子"The movie was not bad, it was actually great."时，自注意力机制能够捕捉"bad"与"not"之间的否定关系，以及与"great"之间的对比关系，从而正确理解"not bad"的正面含义。</a:t>
            </a:r>
          </a:p>
          <a:p>
            <a:pPr>
              <a:defRPr sz="2400">
                <a:latin typeface="Microsoft YaHei"/>
              </a:defRPr>
            </a:pPr>
            <a:r>
              <a:t>GPT中的应用</a:t>
            </a:r>
          </a:p>
          <a:p>
            <a:pPr>
              <a:defRPr sz="2400">
                <a:latin typeface="Microsoft YaHei"/>
              </a:defRPr>
            </a:pPr>
            <a:r>
              <a:t>在GPT中的应用：GPT（Generative Pre-trained Transformer）系列模型基于Transformer解码器构建，采用 掩码自注意力（Masked Self-Attention） 技术。</a:t>
            </a:r>
          </a:p>
          <a:p>
            <a:pPr>
              <a:defRPr sz="2400">
                <a:latin typeface="Microsoft YaHei"/>
              </a:defRPr>
            </a:pPr>
            <a:r>
              <a:t>示例：在文本续写任务中，如给定前文"The best thing about AI is its"，模型能够基于历史信息生成"ability"或"potential"等合理词汇。</a:t>
            </a:r>
          </a:p>
          <a:p>
            <a:pPr>
              <a:defRPr sz="2400">
                <a:latin typeface="Microsoft YaHei"/>
              </a:defRPr>
            </a:pPr>
            <a:r>
              <a:t>计算机视觉中的应用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大模型自注意力学习机制｜4.4 自注意力机制的优势与应用（3/3）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在计算机视觉中的应用：Vision Transformer（ViT）将图像分割成固定大小的块，将这些块作为序列输入到Transformer编码器中。</a:t>
            </a:r>
          </a:p>
          <a:p>
            <a:pPr>
              <a:defRPr sz="2400">
                <a:latin typeface="Microsoft YaHei"/>
              </a:defRPr>
            </a:pPr>
            <a:r>
              <a:t>示例：通过自注意力机制计算图像块之间的关系，模型能够识别出图像内容，如区分猫的头部、身体、尾巴等部位。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机器学习底层逻辑基础｜5.1 机器学习的基本分类（1/2）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机器学习主要分为监督学习、无监督学习和强化学习三大类别，分别针对带标签数据、无标签数据以及与环境交互的决策问题。</a:t>
            </a:r>
          </a:p>
          <a:p>
            <a:pPr>
              <a:defRPr sz="2400">
                <a:latin typeface="Microsoft YaHei"/>
              </a:defRPr>
            </a:pPr>
            <a:r>
              <a:t>监督学习：通过带标签样本学习输入与输出之间的映射关系，常用于分类与回归任务。</a:t>
            </a:r>
          </a:p>
          <a:p>
            <a:pPr>
              <a:defRPr sz="2400">
                <a:latin typeface="Microsoft YaHei"/>
              </a:defRPr>
            </a:pPr>
            <a:r>
              <a:t>代表任务：垃圾邮件检测、图像识别、房价预测等</a:t>
            </a:r>
          </a:p>
          <a:p>
            <a:pPr>
              <a:defRPr sz="2400">
                <a:latin typeface="Microsoft YaHei"/>
              </a:defRPr>
            </a:pPr>
            <a:r>
              <a:t>典型算法：线性/逻辑回归、SVM、决策树、随机森林、神经网络</a:t>
            </a:r>
          </a:p>
          <a:p>
            <a:pPr>
              <a:defRPr sz="2400">
                <a:latin typeface="Microsoft YaHei"/>
              </a:defRPr>
            </a:pPr>
            <a:r>
              <a:t>无监督学习：在没有标签的情况下理解数据的结构与分布，用于挖掘隐藏模式。</a:t>
            </a:r>
          </a:p>
          <a:p>
            <a:pPr>
              <a:defRPr sz="2400">
                <a:latin typeface="Microsoft YaHei"/>
              </a:defRPr>
            </a:pPr>
            <a:r>
              <a:t>代表任务：客户细分、异常检测、降维与可视化</a:t>
            </a:r>
          </a:p>
          <a:p>
            <a:pPr>
              <a:defRPr sz="2400">
                <a:latin typeface="Microsoft YaHei"/>
              </a:defRPr>
            </a:pPr>
            <a:r>
              <a:t>典型算法：K-Means、DBSCAN、PCA、t-SNE、自编码器</a:t>
            </a:r>
          </a:p>
          <a:p>
            <a:pPr>
              <a:defRPr sz="2400">
                <a:latin typeface="Microsoft YaHei"/>
              </a:defRPr>
            </a:pPr>
            <a:r>
              <a:t>强化学习：智能体通过与环境交互、基于奖励信号逐步学习最优策略。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机器学习底层逻辑基础｜5.1 机器学习的基本分类（2/2）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代表场景：机器人控制、游戏对战、资源调度、推荐系统</a:t>
            </a:r>
          </a:p>
          <a:p>
            <a:pPr>
              <a:defRPr sz="2400">
                <a:latin typeface="Microsoft YaHei"/>
              </a:defRPr>
            </a:pPr>
            <a:r>
              <a:t>典型算法：Q-Learning、SARSA、DQN、策略梯度、Actor-Critic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机器学习底层逻辑基础｜5.2 深度学习的核心原理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深度学习通过多层神经网络自动提取特征并建模复杂的非线性关系，典型网络包含输入层、多个隐藏层和输出层。</a:t>
            </a:r>
          </a:p>
          <a:p>
            <a:pPr>
              <a:defRPr sz="2400">
                <a:latin typeface="Microsoft YaHei"/>
              </a:defRPr>
            </a:pPr>
            <a:r>
              <a:t>网络结构要点</a:t>
            </a:r>
          </a:p>
          <a:p>
            <a:pPr>
              <a:defRPr sz="2400">
                <a:latin typeface="Microsoft YaHei"/>
              </a:defRPr>
            </a:pPr>
            <a:r>
              <a:t>隐藏层负责特征变换与抽象表达</a:t>
            </a:r>
          </a:p>
          <a:p>
            <a:pPr>
              <a:defRPr sz="2400">
                <a:latin typeface="Microsoft YaHei"/>
              </a:defRPr>
            </a:pPr>
            <a:r>
              <a:t>常见激活函数：Sigmoid、ReLU、Softmax</a:t>
            </a:r>
          </a:p>
          <a:p>
            <a:pPr>
              <a:defRPr sz="2400">
                <a:latin typeface="Microsoft YaHei"/>
              </a:defRPr>
            </a:pPr>
            <a:r>
              <a:t>前向传播计算预测值，反向传播利用链式法则计算梯度</a:t>
            </a:r>
          </a:p>
          <a:p>
            <a:pPr>
              <a:defRPr sz="2400">
                <a:latin typeface="Microsoft YaHei"/>
              </a:defRPr>
            </a:pPr>
            <a:r>
              <a:t>训练关键要素：损失函数衡量预测与真实值之间的差距</a:t>
            </a:r>
          </a:p>
          <a:p>
            <a:pPr>
              <a:defRPr sz="2400">
                <a:latin typeface="Microsoft YaHei"/>
              </a:defRPr>
            </a:pPr>
            <a:r>
              <a:t>优化器根据梯度更新参数（如 SGD、Adam、RMSprop）</a:t>
            </a:r>
          </a:p>
          <a:p>
            <a:pPr>
              <a:defRPr sz="2400">
                <a:latin typeface="Microsoft YaHei"/>
              </a:defRPr>
            </a:pPr>
            <a:r>
              <a:t>多轮迭代训练直至收敛或满足停止条件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项目概况与目标｜本报告的核心价值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为体制内高层领导提供AI技术的战略认知框架，帮助其制定相关政策和投资决策</a:t>
            </a:r>
          </a:p>
          <a:p>
            <a:pPr>
              <a:defRPr sz="2400">
                <a:latin typeface="Microsoft YaHei"/>
              </a:defRPr>
            </a:pPr>
            <a:r>
              <a:t>为技术团队提供深入的技术原理分析，指导其进行AI项目的规划和实施</a:t>
            </a:r>
          </a:p>
          <a:p>
            <a:pPr>
              <a:defRPr sz="2400">
                <a:latin typeface="Microsoft YaHei"/>
              </a:defRPr>
            </a:pPr>
            <a:r>
              <a:t>填补AI技术认知鸿沟，促进跨部门、跨领域的AI技术交流与合作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机器学习底层逻辑基础｜5.3 损失函数与优化算法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常用损失函数：回归任务：均方误差（MSE）强调大误差惩罚</a:t>
            </a:r>
          </a:p>
          <a:p>
            <a:pPr>
              <a:defRPr sz="2400">
                <a:latin typeface="Microsoft YaHei"/>
              </a:defRPr>
            </a:pPr>
            <a:r>
              <a:t>分类任务：交叉熵损失适配 Sigmoid/Softmax 输出</a:t>
            </a:r>
          </a:p>
          <a:p>
            <a:pPr>
              <a:defRPr sz="2400">
                <a:latin typeface="Microsoft YaHei"/>
              </a:defRPr>
            </a:pPr>
            <a:r>
              <a:t>合适的损失函数能够保证梯度稳定，避免训练陷入停滞。</a:t>
            </a:r>
          </a:p>
          <a:p>
            <a:pPr>
              <a:defRPr sz="2400">
                <a:latin typeface="Microsoft YaHei"/>
              </a:defRPr>
            </a:pPr>
            <a:r>
              <a:t>梯度下降家族：批量/小批量/随机梯度下降用于平衡性能与效率</a:t>
            </a:r>
          </a:p>
          <a:p>
            <a:pPr>
              <a:defRPr sz="2400">
                <a:latin typeface="Microsoft YaHei"/>
              </a:defRPr>
            </a:pPr>
            <a:r>
              <a:t>Momentum、Adam、AdaFactor、LAMB 等改进算法提升收敛速度</a:t>
            </a:r>
          </a:p>
          <a:p>
            <a:pPr>
              <a:defRPr sz="2400">
                <a:latin typeface="Microsoft YaHei"/>
              </a:defRPr>
            </a:pPr>
            <a:r>
              <a:t>线性热身、余弦退火、阶梯衰减等学习率调度保障训练稳定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机器学习底层逻辑基础｜5.4 过拟合与正则化技术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过拟合会导致模型泛化能力下降，可通过正则化和训练技巧进行缓解。</a:t>
            </a:r>
          </a:p>
          <a:p>
            <a:pPr>
              <a:defRPr sz="2400">
                <a:latin typeface="Microsoft YaHei"/>
              </a:defRPr>
            </a:pPr>
            <a:r>
              <a:t>正则化方法：L2 正则（权重衰减）限制参数幅度</a:t>
            </a:r>
          </a:p>
          <a:p>
            <a:pPr>
              <a:defRPr sz="2400">
                <a:latin typeface="Microsoft YaHei"/>
              </a:defRPr>
            </a:pPr>
            <a:r>
              <a:t>L1 正则促成稀疏表示：Dropout、早停法、数据增强等提升鲁棒性</a:t>
            </a:r>
          </a:p>
          <a:p>
            <a:pPr>
              <a:defRPr sz="2400">
                <a:latin typeface="Microsoft YaHei"/>
              </a:defRPr>
            </a:pPr>
            <a:r>
              <a:t>集成与调优</a:t>
            </a:r>
          </a:p>
          <a:p>
            <a:pPr>
              <a:defRPr sz="2400">
                <a:latin typeface="Microsoft YaHei"/>
              </a:defRPr>
            </a:pPr>
            <a:r>
              <a:t>集成学习结合多个模型减少方差</a:t>
            </a:r>
          </a:p>
          <a:p>
            <a:pPr>
              <a:defRPr sz="2400">
                <a:latin typeface="Microsoft YaHei"/>
              </a:defRPr>
            </a:pPr>
            <a:r>
              <a:t>监控训练/验证损失，及时调整超参数</a:t>
            </a:r>
          </a:p>
          <a:p>
            <a:pPr>
              <a:defRPr sz="2400">
                <a:latin typeface="Microsoft YaHei"/>
              </a:defRPr>
            </a:pPr>
            <a:r>
              <a:t>合理划分数据集确保评估可信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大模型部署技术体系｜6.1 部署基本流程（1/2）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2025 年的大模型部署呈现云端-边缘协同趋势，从模型准备到上线需要严谨的流程管理。</a:t>
            </a:r>
          </a:p>
          <a:p>
            <a:pPr>
              <a:defRPr sz="2400">
                <a:latin typeface="Microsoft YaHei"/>
              </a:defRPr>
            </a:pPr>
            <a:r>
              <a:t>模型准备</a:t>
            </a:r>
          </a:p>
          <a:p>
            <a:pPr>
              <a:defRPr sz="2400">
                <a:latin typeface="Microsoft YaHei"/>
              </a:defRPr>
            </a:pPr>
            <a:r>
              <a:t>完成训练并达成性能指标</a:t>
            </a:r>
          </a:p>
          <a:p>
            <a:pPr>
              <a:defRPr sz="2400">
                <a:latin typeface="Microsoft YaHei"/>
              </a:defRPr>
            </a:pPr>
            <a:r>
              <a:t>充分测试验证稳定性</a:t>
            </a:r>
          </a:p>
          <a:p>
            <a:pPr>
              <a:defRPr sz="2400">
                <a:latin typeface="Microsoft YaHei"/>
              </a:defRPr>
            </a:pPr>
            <a:r>
              <a:t>导出 ONNX 等标准格式</a:t>
            </a:r>
          </a:p>
          <a:p>
            <a:pPr>
              <a:defRPr sz="2400">
                <a:latin typeface="Microsoft YaHei"/>
              </a:defRPr>
            </a:pPr>
            <a:r>
              <a:t>模型优化：量化：FP32 → INT8/INT4</a:t>
            </a:r>
          </a:p>
          <a:p>
            <a:pPr>
              <a:defRPr sz="2400">
                <a:latin typeface="Microsoft YaHei"/>
              </a:defRPr>
            </a:pPr>
            <a:r>
              <a:t>剪枝：剔除冗余权重</a:t>
            </a:r>
          </a:p>
          <a:p>
            <a:pPr>
              <a:defRPr sz="2400">
                <a:latin typeface="Microsoft YaHei"/>
              </a:defRPr>
            </a:pPr>
            <a:r>
              <a:t>蒸馏：老师-学生压缩模型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大模型部署技术体系｜6.1 部署基本流程（2/2）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部署实施</a:t>
            </a:r>
          </a:p>
          <a:p>
            <a:pPr>
              <a:defRPr sz="2400">
                <a:latin typeface="Microsoft YaHei"/>
              </a:defRPr>
            </a:pPr>
            <a:r>
              <a:t>选择平台与框架</a:t>
            </a:r>
          </a:p>
          <a:p>
            <a:pPr>
              <a:defRPr sz="2400">
                <a:latin typeface="Microsoft YaHei"/>
              </a:defRPr>
            </a:pPr>
            <a:r>
              <a:t>配置软硬件环境</a:t>
            </a:r>
          </a:p>
          <a:p>
            <a:pPr>
              <a:defRPr sz="2400">
                <a:latin typeface="Microsoft YaHei"/>
              </a:defRPr>
            </a:pPr>
            <a:r>
              <a:t>性能测试、上线及监控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大模型部署技术体系｜6.2 模型优化技术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量化升级：静态量化、动态量化、混合精度训练已广泛应用，最新的 VPTQ（Vector Post-Training Quantization）通过二阶优化在 LLaMA-2、Mistral-7B、LLaMA-3 等模型上实现 2-bit 量化时困惑度降低，性能保持更佳。</a:t>
            </a:r>
          </a:p>
          <a:p>
            <a:pPr>
              <a:defRPr sz="2400">
                <a:latin typeface="Microsoft YaHei"/>
              </a:defRPr>
            </a:pPr>
            <a:r>
              <a:t>剪枝策略：训练前、训练中、训练后剪枝分别侧重结构预设、动态稀疏化与后处理压缩。典型流程：评估权重重要性→裁剪→微调恢复性能。</a:t>
            </a:r>
          </a:p>
          <a:p>
            <a:pPr>
              <a:defRPr sz="2400">
                <a:latin typeface="Microsoft YaHei"/>
              </a:defRPr>
            </a:pPr>
            <a:r>
              <a:t>知识蒸馏：利用老师模型软标签指导学生模型学习，可结合动态蒸馏（按任务难度选择模型规模）与多老师蒸馏（融合医疗、法律等垂直知识）。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大模型部署技术体系｜6.3 部署框架与工具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TensorRT：支持 FP32/FP16/INT8，自动进行图优化，通过生成专用推理引擎在 NVIDIA GPU 上实现显著性能提升。</a:t>
            </a:r>
          </a:p>
          <a:p>
            <a:pPr>
              <a:defRPr sz="2400">
                <a:latin typeface="Microsoft YaHei"/>
              </a:defRPr>
            </a:pPr>
            <a:r>
              <a:t>ONNX Runtime：微软推出的跨平台推理引擎，统一 API 与执行提供程序支持 CPU、GPU、FPGA 等多种硬件。</a:t>
            </a:r>
          </a:p>
          <a:p>
            <a:pPr>
              <a:defRPr sz="2400">
                <a:latin typeface="Microsoft YaHei"/>
              </a:defRPr>
            </a:pPr>
            <a:r>
              <a:t>OpenVINO：面向英特尔硬件的优化套件，通过模型优化器转换为 IR 表达后实现多终端高效运行。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大模型部署技术体系｜6.4 云端与边缘部署策略（1/2）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云端部署</a:t>
            </a:r>
          </a:p>
          <a:p>
            <a:pPr>
              <a:defRPr sz="2400">
                <a:latin typeface="Microsoft YaHei"/>
              </a:defRPr>
            </a:pPr>
            <a:r>
              <a:t>算力资源充足、可扩展性强：面临网络延迟、隐私风险和高额成本</a:t>
            </a:r>
          </a:p>
          <a:p>
            <a:pPr>
              <a:defRPr sz="2400">
                <a:latin typeface="Microsoft YaHei"/>
              </a:defRPr>
            </a:pPr>
            <a:r>
              <a:t>适合超大模型、批处理与共享服务场景</a:t>
            </a:r>
          </a:p>
          <a:p>
            <a:pPr>
              <a:defRPr sz="2400">
                <a:latin typeface="Microsoft YaHei"/>
              </a:defRPr>
            </a:pPr>
            <a:r>
              <a:t>边缘部署</a:t>
            </a:r>
          </a:p>
          <a:p>
            <a:pPr>
              <a:defRPr sz="2400">
                <a:latin typeface="Microsoft YaHei"/>
              </a:defRPr>
            </a:pPr>
            <a:r>
              <a:t>低延迟、隐私保护好、成本可控</a:t>
            </a:r>
          </a:p>
          <a:p>
            <a:pPr>
              <a:defRPr sz="2400">
                <a:latin typeface="Microsoft YaHei"/>
              </a:defRPr>
            </a:pPr>
            <a:r>
              <a:t>受限于本地算力，需要模型压缩</a:t>
            </a:r>
          </a:p>
          <a:p>
            <a:pPr>
              <a:defRPr sz="2400">
                <a:latin typeface="Microsoft YaHei"/>
              </a:defRPr>
            </a:pPr>
            <a:r>
              <a:t>适用于自动驾驶、监控、私有化场景</a:t>
            </a:r>
          </a:p>
          <a:p>
            <a:pPr>
              <a:defRPr sz="2400">
                <a:latin typeface="Microsoft YaHei"/>
              </a:defRPr>
            </a:pPr>
            <a:r>
              <a:t>云边协同趋势：模型拆分：重计算部分在云端，轻量推理在边缘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大模型部署技术体系｜6.4 云端与边缘部署策略（2/2）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自适应推理与缓存机制降低链路开销</a:t>
            </a:r>
          </a:p>
          <a:p>
            <a:pPr>
              <a:defRPr sz="2400">
                <a:latin typeface="Microsoft YaHei"/>
              </a:defRPr>
            </a:pPr>
            <a:r>
              <a:t>分级处理：简单任务本地完成，复杂请求回传云端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大模型部署技术体系｜6.5 推理优化与性能调优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多层面优化</a:t>
            </a:r>
          </a:p>
          <a:p>
            <a:pPr>
              <a:defRPr sz="2400">
                <a:latin typeface="Microsoft YaHei"/>
              </a:defRPr>
            </a:pPr>
            <a:r>
              <a:t>模型层：量化、剪枝、结构改进</a:t>
            </a:r>
          </a:p>
          <a:p>
            <a:pPr>
              <a:defRPr sz="2400">
                <a:latin typeface="Microsoft YaHei"/>
              </a:defRPr>
            </a:pPr>
            <a:r>
              <a:t>硬件层：选型、资源配置、多 GPU 并行</a:t>
            </a:r>
          </a:p>
          <a:p>
            <a:pPr>
              <a:defRPr sz="2400">
                <a:latin typeface="Microsoft YaHei"/>
              </a:defRPr>
            </a:pPr>
            <a:r>
              <a:t>软件层：推理框架、批处理策略、算子优化</a:t>
            </a:r>
          </a:p>
          <a:p>
            <a:pPr>
              <a:defRPr sz="2400">
                <a:latin typeface="Microsoft YaHei"/>
              </a:defRPr>
            </a:pPr>
            <a:r>
              <a:t>系统层：任务调度、流式处理、监控预警</a:t>
            </a:r>
          </a:p>
          <a:p>
            <a:pPr>
              <a:defRPr sz="2400">
                <a:latin typeface="Microsoft YaHei"/>
              </a:defRPr>
            </a:pPr>
            <a:r>
              <a:t>前沿技术：Self-Speculative Decoding：以模型浅层充当草稿机</a:t>
            </a:r>
          </a:p>
          <a:p>
            <a:pPr>
              <a:defRPr sz="2400">
                <a:latin typeface="Microsoft YaHei"/>
              </a:defRPr>
            </a:pPr>
            <a:r>
              <a:t>Medusa：增加并行解码头提升吞吐</a:t>
            </a:r>
          </a:p>
          <a:p>
            <a:pPr>
              <a:defRPr sz="2400">
                <a:latin typeface="Microsoft YaHei"/>
              </a:defRPr>
            </a:pPr>
            <a:r>
              <a:t>Blockwise Parallel Decoding：分块并行处理长序列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大模型训练技术体系｜7.1 大模型训练流程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大模型训练涉及数据、模型、训练实施与监控调优四大阶段，数据规模和资源需求远超传统模型。</a:t>
            </a:r>
          </a:p>
          <a:p>
            <a:pPr>
              <a:defRPr sz="2400">
                <a:latin typeface="Microsoft YaHei"/>
              </a:defRPr>
            </a:pPr>
            <a:r>
              <a:t>数据准备 ：数据收集、清洗、预处理与增强，覆盖文本、图像、音频等多模态。</a:t>
            </a:r>
          </a:p>
          <a:p>
            <a:pPr>
              <a:defRPr sz="2400">
                <a:latin typeface="Microsoft YaHei"/>
              </a:defRPr>
            </a:pPr>
            <a:r>
              <a:t>模型设计 ：架构选择、参数规模确定、超参数设定与权重初始化。</a:t>
            </a:r>
          </a:p>
          <a:p>
            <a:pPr>
              <a:defRPr sz="2400">
                <a:latin typeface="Microsoft YaHei"/>
              </a:defRPr>
            </a:pPr>
            <a:r>
              <a:t>训练实施 ：分布式并行、优化算法、学习率调度、正则化策略。</a:t>
            </a:r>
          </a:p>
          <a:p>
            <a:pPr>
              <a:defRPr sz="2400">
                <a:latin typeface="Microsoft YaHei"/>
              </a:defRPr>
            </a:pPr>
            <a:r>
              <a:t>监控调优 ：实时跟踪损失、准确率、吞吐与内存，进行超参调优与早停。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AI技术发展背景与算力基础设施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1.1 AI技术发展历程与现状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大模型训练技术体系｜7.2 分布式训练技术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数据并行：将数据分片到不同 GPU，使用同步或异步方式聚合梯度，是当前最常见的训练方式。</a:t>
            </a:r>
          </a:p>
          <a:p>
            <a:pPr>
              <a:defRPr sz="2400">
                <a:latin typeface="Microsoft YaHei"/>
              </a:defRPr>
            </a:pPr>
            <a:r>
              <a:t>模型并行：当模型超出单卡显存时，将不同层/模块拆分到多 GPU，需关注通信开销与负载平衡。</a:t>
            </a:r>
          </a:p>
          <a:p>
            <a:pPr>
              <a:defRPr sz="2400">
                <a:latin typeface="Microsoft YaHei"/>
              </a:defRPr>
            </a:pPr>
            <a:r>
              <a:t>混合并行：结合数据与模型并行，同时利用 NCCL、MPI、Horovod 等高效通信框架提升扩展性。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大模型训练技术体系｜7.3 优化算法与训练策略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优化器 ：AdamW、AdaFactor、LAMB 等适配大规模参数训练。</a:t>
            </a:r>
          </a:p>
          <a:p>
            <a:pPr>
              <a:defRPr sz="2400">
                <a:latin typeface="Microsoft YaHei"/>
              </a:defRPr>
            </a:pPr>
            <a:r>
              <a:t>学习率策略 ：线性热身结合余弦退火或阶梯衰减，必要时自适应调整。</a:t>
            </a:r>
          </a:p>
          <a:p>
            <a:pPr>
              <a:defRPr sz="2400">
                <a:latin typeface="Microsoft YaHei"/>
              </a:defRPr>
            </a:pPr>
            <a:r>
              <a:t>正则化措施 ：权重衰减、Dropout、LayerNorm、梯度裁剪保证稳定。</a:t>
            </a:r>
          </a:p>
          <a:p>
            <a:pPr>
              <a:defRPr sz="2400">
                <a:latin typeface="Microsoft YaHei"/>
              </a:defRPr>
            </a:pPr>
            <a:r>
              <a:t>训练技巧 ：混合精度、梯度累积、多阶段训练、预热小模型等。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大模型训练技术体系｜7.4 训练挑战与应对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核心挑战：内存瓶颈：参数与梯度占用显存巨大</a:t>
            </a:r>
          </a:p>
          <a:p>
            <a:pPr>
              <a:defRPr sz="2400">
                <a:latin typeface="Microsoft YaHei"/>
              </a:defRPr>
            </a:pPr>
            <a:r>
              <a:t>计算效率：训练周期长、资源利用率有限</a:t>
            </a:r>
          </a:p>
          <a:p>
            <a:pPr>
              <a:defRPr sz="2400">
                <a:latin typeface="Microsoft YaHei"/>
              </a:defRPr>
            </a:pPr>
            <a:r>
              <a:t>收敛稳定性：梯度消失/爆炸风险上升</a:t>
            </a:r>
          </a:p>
          <a:p>
            <a:pPr>
              <a:defRPr sz="2400">
                <a:latin typeface="Microsoft YaHei"/>
              </a:defRPr>
            </a:pPr>
            <a:r>
              <a:t>可扩展性：节点增多带来通信开销与负载不均</a:t>
            </a:r>
          </a:p>
          <a:p>
            <a:pPr>
              <a:defRPr sz="2400">
                <a:latin typeface="Microsoft YaHei"/>
              </a:defRPr>
            </a:pPr>
            <a:r>
              <a:t>解决方案：激活检查点、梯度累积、混合精度降低显存占用</a:t>
            </a:r>
          </a:p>
          <a:p>
            <a:pPr>
              <a:defRPr sz="2400">
                <a:latin typeface="Microsoft YaHei"/>
              </a:defRPr>
            </a:pPr>
            <a:r>
              <a:t>改进并行策略与优化算法提升效率</a:t>
            </a:r>
          </a:p>
          <a:p>
            <a:pPr>
              <a:defRPr sz="2400">
                <a:latin typeface="Microsoft YaHei"/>
              </a:defRPr>
            </a:pPr>
            <a:r>
              <a:t>合适的初始化、残差结构、梯度裁剪确保稳定</a:t>
            </a:r>
          </a:p>
          <a:p>
            <a:pPr>
              <a:defRPr sz="2400">
                <a:latin typeface="Microsoft YaHei"/>
              </a:defRPr>
            </a:pPr>
            <a:r>
              <a:t>优化通信拓扑与调度策略改善扩展性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大模型训练技术体系｜7.5 GPT-3 训练案例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规模参数 ：1750 亿参数、96 层 Transformer、96 个注意力头、12288 维隐藏层。</a:t>
            </a:r>
          </a:p>
          <a:p>
            <a:pPr>
              <a:defRPr sz="2400">
                <a:latin typeface="Microsoft YaHei"/>
              </a:defRPr>
            </a:pPr>
            <a:r>
              <a:t>训练配置 ：数千张 NVIDIA V100，模型并行 + 数据并行，混合精度训练，批大小 32768 tokens。</a:t>
            </a:r>
          </a:p>
          <a:p>
            <a:pPr>
              <a:defRPr sz="2400">
                <a:latin typeface="Microsoft YaHei"/>
              </a:defRPr>
            </a:pPr>
            <a:r>
              <a:t>数据规模 ：约 45TB 文本，来源包含网页、书籍、代码，需完成去重、清洗与分词。</a:t>
            </a:r>
          </a:p>
          <a:p>
            <a:pPr>
              <a:defRPr sz="2400">
                <a:latin typeface="Microsoft YaHei"/>
              </a:defRPr>
            </a:pPr>
            <a:r>
              <a:t>训练耗时 ：约 30 天，充分体现大模型对算力与能源的巨大需求。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知识蒸馏技术详解｜8.1 基本原理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知识蒸馏 (Knowledge Distillation) 通过让小模型学习大模型输出的软标签，实现模型压缩和加速，同时尽量保持原有性能。</a:t>
            </a:r>
          </a:p>
          <a:p>
            <a:pPr>
              <a:defRPr sz="2400">
                <a:latin typeface="Microsoft YaHei"/>
              </a:defRPr>
            </a:pPr>
            <a:r>
              <a:t>使用老师模型对训练样本产生软标签</a:t>
            </a:r>
          </a:p>
          <a:p>
            <a:pPr>
              <a:defRPr sz="2400">
                <a:latin typeface="Microsoft YaHei"/>
              </a:defRPr>
            </a:pPr>
            <a:r>
              <a:t>联合软标签与硬标签训练学生模型</a:t>
            </a:r>
          </a:p>
          <a:p>
            <a:pPr>
              <a:defRPr sz="2400">
                <a:latin typeface="Microsoft YaHei"/>
              </a:defRPr>
            </a:pPr>
            <a:r>
              <a:t>学生模型在更小规模下复现老师模型的知识表达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知识蒸馏技术详解｜8.2 损失函数设计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软标签损失 ：$L_{soft} = CE(p_{soft}^{teacher}, p_{soft}^{student})$</a:t>
            </a:r>
          </a:p>
          <a:p>
            <a:pPr>
              <a:defRPr sz="2400">
                <a:latin typeface="Microsoft YaHei"/>
              </a:defRPr>
            </a:pPr>
            <a:r>
              <a:t>硬标签损失 ：$L_{hard} = CE(y_{true}, p_{hard}^{student})$</a:t>
            </a:r>
          </a:p>
          <a:p>
            <a:pPr>
              <a:defRPr sz="2400">
                <a:latin typeface="Microsoft YaHei"/>
              </a:defRPr>
            </a:pPr>
            <a:r>
              <a:t>综合目标 ：$L = _x0007_lpha imes L_{soft} + (1-_x0007_lpha) imes L_{hard}$，其中 $_x0007_lpha$ 通常取 0.5-0.9。</a:t>
            </a:r>
          </a:p>
          <a:p>
            <a:pPr>
              <a:defRPr sz="2400">
                <a:latin typeface="Microsoft YaHei"/>
              </a:defRPr>
            </a:pPr>
            <a:r>
              <a:t>温度调整 ：Softmax 引入温度 $T$ 使分布更平滑，蒸馏阶段常用 $T=10$，部署时恢复 $T=1$。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知识蒸馏技术详解｜8.3 变体与改进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自蒸馏与多教师：利用模型不同阶段快照或多个老师模型（医疗、法律等领域）融合知识，提升泛化能力。</a:t>
            </a:r>
          </a:p>
          <a:p>
            <a:pPr>
              <a:defRPr sz="2400">
                <a:latin typeface="Microsoft YaHei"/>
              </a:defRPr>
            </a:pPr>
            <a:r>
              <a:t>特征与关系蒸馏：除 logits 外还可蒸馏隐藏层激活、注意力权重、样本相似性等，帮助学生模型理解结构信息。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知识蒸馏技术详解｜8.4 典型应用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模型压缩 ：将 175B 级别模型压缩至 7B 量级，保留 90% 以上性能，显著降低部署成本。</a:t>
            </a:r>
          </a:p>
          <a:p>
            <a:pPr>
              <a:defRPr sz="2400">
                <a:latin typeface="Microsoft YaHei"/>
              </a:defRPr>
            </a:pPr>
            <a:r>
              <a:t>跨任务迁移 ：预训练老师模型为不同下游任务蒸馏学生模型，实现“预训练-蒸馏-微调”范式。</a:t>
            </a:r>
          </a:p>
          <a:p>
            <a:pPr>
              <a:defRPr sz="2400">
                <a:latin typeface="Microsoft YaHei"/>
              </a:defRPr>
            </a:pPr>
            <a:r>
              <a:t>多语言模型 ：大规模多语言老师 → 特定语言学生，兼顾能力与效率。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知识蒸馏技术详解｜8.5 优势与局限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核心优势</a:t>
            </a:r>
          </a:p>
          <a:p>
            <a:pPr>
              <a:defRPr sz="2400">
                <a:latin typeface="Microsoft YaHei"/>
              </a:defRPr>
            </a:pPr>
            <a:r>
              <a:t>显著压缩模型、提升推理速度</a:t>
            </a:r>
          </a:p>
          <a:p>
            <a:pPr>
              <a:defRPr sz="2400">
                <a:latin typeface="Microsoft YaHei"/>
              </a:defRPr>
            </a:pPr>
            <a:r>
              <a:t>降低硬件成本，适配边缘部署</a:t>
            </a:r>
          </a:p>
          <a:p>
            <a:pPr>
              <a:defRPr sz="2400">
                <a:latin typeface="Microsoft YaHei"/>
              </a:defRPr>
            </a:pPr>
            <a:r>
              <a:t>方法简单，适用多种网络架构</a:t>
            </a:r>
          </a:p>
          <a:p>
            <a:pPr>
              <a:defRPr sz="2400">
                <a:latin typeface="Microsoft YaHei"/>
              </a:defRPr>
            </a:pPr>
            <a:r>
              <a:t>主要局限</a:t>
            </a:r>
          </a:p>
          <a:p>
            <a:pPr>
              <a:defRPr sz="2400">
                <a:latin typeface="Microsoft YaHei"/>
              </a:defRPr>
            </a:pPr>
            <a:r>
              <a:t>依赖高质量老师模型</a:t>
            </a:r>
          </a:p>
          <a:p>
            <a:pPr>
              <a:defRPr sz="2400">
                <a:latin typeface="Microsoft YaHei"/>
              </a:defRPr>
            </a:pPr>
            <a:r>
              <a:t>可能存在少量性能损失：知识传递不完全且训练老师耗费资源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知识库技术体系｜9.1 概念与类型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知识库用于存储事实、概念、规则及其关系，是大模型能力增强的重要基础设施。</a:t>
            </a:r>
          </a:p>
          <a:p>
            <a:pPr>
              <a:defRPr sz="2400">
                <a:latin typeface="Microsoft YaHei"/>
              </a:defRPr>
            </a:pPr>
            <a:r>
              <a:t>主要类型：事实型：Wikidata、DBpedia</a:t>
            </a:r>
          </a:p>
          <a:p>
            <a:pPr>
              <a:defRPr sz="2400">
                <a:latin typeface="Microsoft YaHei"/>
              </a:defRPr>
            </a:pPr>
            <a:r>
              <a:t>本体型：WordNet、YAGO、SUMO</a:t>
            </a:r>
          </a:p>
          <a:p>
            <a:pPr>
              <a:defRPr sz="2400">
                <a:latin typeface="Microsoft YaHei"/>
              </a:defRPr>
            </a:pPr>
            <a:r>
              <a:t>规则型：专家系统规则库：常识型：ConceptNet、Commonsense Graph</a:t>
            </a:r>
          </a:p>
          <a:p>
            <a:pPr>
              <a:defRPr sz="2400">
                <a:latin typeface="Microsoft YaHei"/>
              </a:defRPr>
            </a:pPr>
            <a:r>
              <a:t>关键特征</a:t>
            </a:r>
          </a:p>
          <a:p>
            <a:pPr>
              <a:defRPr sz="2400">
                <a:latin typeface="Microsoft YaHei"/>
              </a:defRPr>
            </a:pPr>
            <a:r>
              <a:t>结构化组织实体、关系与属性</a:t>
            </a:r>
          </a:p>
          <a:p>
            <a:pPr>
              <a:defRPr sz="2400">
                <a:latin typeface="Microsoft YaHei"/>
              </a:defRPr>
            </a:pPr>
            <a:r>
              <a:t>需持续更新以保持时效性</a:t>
            </a:r>
          </a:p>
          <a:p>
            <a:pPr>
              <a:defRPr sz="2400">
                <a:latin typeface="Microsoft YaHei"/>
              </a:defRPr>
            </a:pPr>
            <a:r>
              <a:t>支持逻辑推理与语义检索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AI技术发展背景与算力基础设施｜1.1 AI技术发展历程与现状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人工智能技术的发展经历了从实验室研究到产业应用的重要转变。 深度学习 作为AI的核心技术，通过多层神经网络的构建，使机器具备了强大的模式识别和数据处理能力。特别是2017年Transformer架构的提出，彻底改变了AI模型的训练和推理方式。</a:t>
            </a:r>
          </a:p>
          <a:p>
            <a:pPr>
              <a:defRPr sz="2400">
                <a:latin typeface="Microsoft YaHei"/>
              </a:defRPr>
            </a:pPr>
            <a:r>
              <a:t>当前，AI技术已在自然语言处理、计算机视觉、智能决策等领域取得突破性进展。 大语言模型 的出现更是将AI推向了新的高度，GPT-4、Claude等模型展现出了令人惊叹的语言理解和生成能力。这些技术的成功离不开强大的算力支撑，而英伟达正是这一算力基础设施的核心供应商。</a:t>
            </a:r>
          </a:p>
          <a:p>
            <a:pPr>
              <a:defRPr sz="2400">
                <a:latin typeface="Microsoft YaHei"/>
              </a:defRPr>
            </a:pPr>
            <a:r>
              <a:t>AI技术发展时间线</a:t>
            </a:r>
          </a:p>
          <a:p>
            <a:pPr>
              <a:defRPr sz="2400">
                <a:latin typeface="Microsoft YaHei"/>
              </a:defRPr>
            </a:pPr>
            <a:r>
              <a:t>2012年：AlexNet在ImageNet竞赛中夺冠，深度学习开始兴起</a:t>
            </a:r>
          </a:p>
          <a:p>
            <a:pPr>
              <a:defRPr sz="2400">
                <a:latin typeface="Microsoft YaHei"/>
              </a:defRPr>
            </a:pPr>
            <a:r>
              <a:t>2017年：Transformer架构提出，彻底改变NLP领域</a:t>
            </a:r>
          </a:p>
          <a:p>
            <a:pPr>
              <a:defRPr sz="2400">
                <a:latin typeface="Microsoft YaHei"/>
              </a:defRPr>
            </a:pPr>
            <a:r>
              <a:t>2018年：BERT模型发布，预训练+微调模式成为主流</a:t>
            </a:r>
          </a:p>
          <a:p>
            <a:pPr>
              <a:defRPr sz="2400">
                <a:latin typeface="Microsoft YaHei"/>
              </a:defRPr>
            </a:pPr>
            <a:r>
              <a:t>2020年：GPT-3发布，参数规模达到1750亿，引发广泛关注</a:t>
            </a:r>
          </a:p>
          <a:p>
            <a:pPr>
              <a:defRPr sz="2400">
                <a:latin typeface="Microsoft YaHei"/>
              </a:defRPr>
            </a:pPr>
            <a:r>
              <a:t>2022-2024年：生成式AI爆发，GPT-4、Claude、LLaMA等模型相继发布，AI应用快速普及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知识库技术体系｜9.2 知识表示与图谱构建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常见知识表示包括三元组、框架、逻辑与向量等形式，知识图谱通过实体节点和关系边构建语义网络。</a:t>
            </a:r>
          </a:p>
          <a:p>
            <a:pPr>
              <a:defRPr sz="2400">
                <a:latin typeface="Microsoft YaHei"/>
              </a:defRPr>
            </a:pPr>
            <a:r>
              <a:t>信息抽取：从文本中识别实体、关系、属性</a:t>
            </a:r>
          </a:p>
          <a:p>
            <a:pPr>
              <a:defRPr sz="2400">
                <a:latin typeface="Microsoft YaHei"/>
              </a:defRPr>
            </a:pPr>
            <a:r>
              <a:t>知识融合：整合多源数据，解决冲突与冗余</a:t>
            </a:r>
          </a:p>
          <a:p>
            <a:pPr>
              <a:defRPr sz="2400">
                <a:latin typeface="Microsoft YaHei"/>
              </a:defRPr>
            </a:pPr>
            <a:r>
              <a:t>知识加工：统一标准、规范描述</a:t>
            </a:r>
          </a:p>
          <a:p>
            <a:pPr>
              <a:defRPr sz="2400">
                <a:latin typeface="Microsoft YaHei"/>
              </a:defRPr>
            </a:pPr>
            <a:r>
              <a:t>知识更新：持续维护以应对现实变化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知识库技术体系｜9.3 与大模型的结合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检索增强生成 (RAG)：先检索知识库再生成回答，提升准确性、时效性并降低幻觉。</a:t>
            </a:r>
          </a:p>
          <a:p>
            <a:pPr>
              <a:defRPr sz="2400">
                <a:latin typeface="Microsoft YaHei"/>
              </a:defRPr>
            </a:pPr>
            <a:r>
              <a:t>知识注入：通过提示工程、蒸馏或预训练任务将外部知识编码到模型参数中。</a:t>
            </a:r>
          </a:p>
          <a:p>
            <a:pPr>
              <a:defRPr sz="2400">
                <a:latin typeface="Microsoft YaHei"/>
              </a:defRPr>
            </a:pPr>
            <a:r>
              <a:t>混合架构：结合规则引擎与大模型：简单问题走知识库，复杂问答由模型处理。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知识库技术体系｜9.4 典型应用场景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问答系统 ：提供精准事实问答，支持多轮对话与复杂推理。</a:t>
            </a:r>
          </a:p>
          <a:p>
            <a:pPr>
              <a:defRPr sz="2400">
                <a:latin typeface="Microsoft YaHei"/>
              </a:defRPr>
            </a:pPr>
            <a:r>
              <a:t>智能客服 ：快速响应、个性化服务、处理常见问题。</a:t>
            </a:r>
          </a:p>
          <a:p>
            <a:pPr>
              <a:defRPr sz="2400">
                <a:latin typeface="Microsoft YaHei"/>
              </a:defRPr>
            </a:pPr>
            <a:r>
              <a:t>推荐系统 ：理解用户兴趣与物品属性，实现可解释推荐。</a:t>
            </a:r>
          </a:p>
          <a:p>
            <a:pPr>
              <a:defRPr sz="2400">
                <a:latin typeface="Microsoft YaHei"/>
              </a:defRPr>
            </a:pPr>
            <a:r>
              <a:t>语义搜索 ：理解查询语义，返回高相关度结果。</a:t>
            </a:r>
          </a:p>
          <a:p>
            <a:pPr>
              <a:defRPr sz="2400">
                <a:latin typeface="Microsoft YaHei"/>
              </a:defRPr>
            </a:pPr>
            <a:r>
              <a:t>决策支持 ：汇聚领域知识，为复杂决策提供依据。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知识库技术体系｜9.5 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多模态与动态化：整合图像、音频、视频等多模态数据</a:t>
            </a:r>
          </a:p>
          <a:p>
            <a:pPr>
              <a:defRPr sz="2400">
                <a:latin typeface="Microsoft YaHei"/>
              </a:defRPr>
            </a:pPr>
            <a:r>
              <a:t>支持实时更新与流式数据处理</a:t>
            </a:r>
          </a:p>
          <a:p>
            <a:pPr>
              <a:defRPr sz="2400">
                <a:latin typeface="Microsoft YaHei"/>
              </a:defRPr>
            </a:pPr>
            <a:r>
              <a:t>规模化与隐私保护：迈向万亿级实体关系，依赖分布式存储</a:t>
            </a:r>
          </a:p>
          <a:p>
            <a:pPr>
              <a:defRPr sz="2400">
                <a:latin typeface="Microsoft YaHei"/>
              </a:defRPr>
            </a:pPr>
            <a:r>
              <a:t>联邦学习与安全多方计算保障数据隐私</a:t>
            </a:r>
          </a:p>
          <a:p>
            <a:pPr>
              <a:defRPr sz="2400">
                <a:latin typeface="Microsoft YaHei"/>
              </a:defRPr>
            </a:pPr>
            <a:r>
              <a:t>神经符号混合结合学习与推理优势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智能体开发技术｜10.1 智能体概念与架构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智能体能够感知环境、制定计划并执行行动，大模型赋予其强大的语言理解和决策能力。</a:t>
            </a:r>
          </a:p>
          <a:p>
            <a:pPr>
              <a:defRPr sz="2400">
                <a:latin typeface="Microsoft YaHei"/>
              </a:defRPr>
            </a:pPr>
            <a:r>
              <a:t>传统架构 ：包含感知、决策、执行、记忆模块，通过传感器与执行器完成闭环。</a:t>
            </a:r>
          </a:p>
          <a:p>
            <a:pPr>
              <a:defRPr sz="2400">
                <a:latin typeface="Microsoft YaHei"/>
              </a:defRPr>
            </a:pPr>
            <a:r>
              <a:t>大模型驱动架构 ：以 LLM 为中枢，结合工具调用、记忆系统、规划与反思机制实现复杂任务。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智能体开发技术｜10.2 关键技术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工具调用与多模态：通过函数调用或协议适配搜索、数据库、API</a:t>
            </a:r>
          </a:p>
          <a:p>
            <a:pPr>
              <a:defRPr sz="2400">
                <a:latin typeface="Microsoft YaHei"/>
              </a:defRPr>
            </a:pPr>
            <a:r>
              <a:t>融合视觉理解、语音识别与合成</a:t>
            </a:r>
          </a:p>
          <a:p>
            <a:pPr>
              <a:defRPr sz="2400">
                <a:latin typeface="Microsoft YaHei"/>
              </a:defRPr>
            </a:pPr>
            <a:r>
              <a:t>支持文件与知识库读写</a:t>
            </a:r>
          </a:p>
          <a:p>
            <a:pPr>
              <a:defRPr sz="2400">
                <a:latin typeface="Microsoft YaHei"/>
              </a:defRPr>
            </a:pPr>
            <a:r>
              <a:t>记忆与规划：短期记忆维持上下文，长期记忆沉淀知识</a:t>
            </a:r>
          </a:p>
          <a:p>
            <a:pPr>
              <a:defRPr sz="2400">
                <a:latin typeface="Microsoft YaHei"/>
              </a:defRPr>
            </a:pPr>
            <a:r>
              <a:t>分层规划拆解复杂任务</a:t>
            </a:r>
          </a:p>
          <a:p>
            <a:pPr>
              <a:defRPr sz="2400">
                <a:latin typeface="Microsoft YaHei"/>
              </a:defRPr>
            </a:pPr>
            <a:r>
              <a:t>反思机制用于纠错和策略迭代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智能体开发技术｜10.3 开发框架与生态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LangChain：链式调用、记忆管理、工具集成，是构建 LLM 应用的主流框架。</a:t>
            </a:r>
          </a:p>
          <a:p>
            <a:pPr>
              <a:defRPr sz="2400">
                <a:latin typeface="Microsoft YaHei"/>
              </a:defRPr>
            </a:pPr>
            <a:r>
              <a:t>Hugging Face Agents</a:t>
            </a:r>
          </a:p>
          <a:p>
            <a:pPr>
              <a:defRPr sz="2400">
                <a:latin typeface="Microsoft YaHei"/>
              </a:defRPr>
            </a:pPr>
            <a:r>
              <a:t>基于 Transformers，支持多模型调度与定制化训练。</a:t>
            </a:r>
          </a:p>
          <a:p>
            <a:pPr>
              <a:defRPr sz="2400">
                <a:latin typeface="Microsoft YaHei"/>
              </a:defRPr>
            </a:pPr>
            <a:r>
              <a:t>OpenAI Functions 等</a:t>
            </a:r>
          </a:p>
          <a:p>
            <a:pPr>
              <a:defRPr sz="2400">
                <a:latin typeface="Microsoft YaHei"/>
              </a:defRPr>
            </a:pPr>
            <a:r>
              <a:t>Function Calling、AutoGPT、BabyAGI、AgentVerse 等工具支持函数调用与多智能体协作。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智能体开发技术｜10.4 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个人助手 ：日程管理、信息检索、任务自动化、个性化推荐。</a:t>
            </a:r>
          </a:p>
          <a:p>
            <a:pPr>
              <a:defRPr sz="2400">
                <a:latin typeface="Microsoft YaHei"/>
              </a:defRPr>
            </a:pPr>
            <a:r>
              <a:t>专业领域 ：医疗诊断、法律文书、代码开发、教育辅导。</a:t>
            </a:r>
          </a:p>
          <a:p>
            <a:pPr>
              <a:defRPr sz="2400">
                <a:latin typeface="Microsoft YaHei"/>
              </a:defRPr>
            </a:pPr>
            <a:r>
              <a:t>创意与商业 ：内容创作、设计方案、音乐生成、营销文案。</a:t>
            </a:r>
          </a:p>
          <a:p>
            <a:pPr>
              <a:defRPr sz="2400">
                <a:latin typeface="Microsoft YaHei"/>
              </a:defRPr>
            </a:pPr>
            <a:r>
              <a:t>科研助手 ：文献综述、实验设计、数据分析、问题发现。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智能体开发技术｜10.5 挑战与趋势（1/2）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关键挑战</a:t>
            </a:r>
          </a:p>
          <a:p>
            <a:pPr>
              <a:defRPr sz="2400">
                <a:latin typeface="Microsoft YaHei"/>
              </a:defRPr>
            </a:pPr>
            <a:r>
              <a:t>幻觉与错误信息输出</a:t>
            </a:r>
          </a:p>
          <a:p>
            <a:pPr>
              <a:defRPr sz="2400">
                <a:latin typeface="Microsoft YaHei"/>
              </a:defRPr>
            </a:pPr>
            <a:r>
              <a:t>长期对话一致性不足</a:t>
            </a:r>
          </a:p>
          <a:p>
            <a:pPr>
              <a:defRPr sz="2400">
                <a:latin typeface="Microsoft YaHei"/>
              </a:defRPr>
            </a:pPr>
            <a:r>
              <a:t>多步推理与复杂任务执行困难</a:t>
            </a:r>
          </a:p>
          <a:p>
            <a:pPr>
              <a:defRPr sz="2400">
                <a:latin typeface="Microsoft YaHei"/>
              </a:defRPr>
            </a:pPr>
            <a:r>
              <a:t>安全对齐与可解释性要求高</a:t>
            </a:r>
          </a:p>
          <a:p>
            <a:pPr>
              <a:defRPr sz="2400">
                <a:latin typeface="Microsoft YaHei"/>
              </a:defRPr>
            </a:pPr>
            <a:r>
              <a:t>发展趋势</a:t>
            </a:r>
          </a:p>
          <a:p>
            <a:pPr>
              <a:defRPr sz="2400">
                <a:latin typeface="Microsoft YaHei"/>
              </a:defRPr>
            </a:pPr>
            <a:r>
              <a:t>多智能体协作完成复杂任务</a:t>
            </a:r>
          </a:p>
          <a:p>
            <a:pPr>
              <a:defRPr sz="2400">
                <a:latin typeface="Microsoft YaHei"/>
              </a:defRPr>
            </a:pPr>
            <a:r>
              <a:t>具身智能连接物理世界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智能体开发技术｜10.5 挑战与趋势（2/2）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持续学习与自我进化</a:t>
            </a:r>
          </a:p>
          <a:p>
            <a:pPr>
              <a:defRPr sz="2400">
                <a:latin typeface="Microsoft YaHei"/>
              </a:defRPr>
            </a:pPr>
            <a:r>
              <a:t>领域专业化与人机协作共生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AI技术发展背景与算力基础设施｜1.2 全球AI芯片市场格局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根据最新数据， 2024年全球AI芯片市场规模达到2700亿美元 ，其中英伟达占据了绝对主导地位。不同统计口径显示，英伟达在全球AI芯片市场的份额在 92%-97% 之间。在数据中心GPU市场，英伟达的份额更是高达 98% ，2023年出货量376万台，收入达362亿美元。</a:t>
            </a:r>
          </a:p>
          <a:p>
            <a:pPr>
              <a:defRPr sz="2400">
                <a:latin typeface="Microsoft YaHei"/>
              </a:defRPr>
            </a:pPr>
            <a:r>
              <a:t>在中国市场，情况则有所不同。根据2024年的数据，英伟达在国内AI芯片市场的市占率约为 83.2% ，华为以14.6%的份额位居第二，海光信息和寒武纪分别占1.4%和0.8%。然而，受地缘政治影响，2025年第三季度英伟达在华AI芯片份额已不足5%，高端市场更是降至0%。</a:t>
            </a:r>
          </a:p>
          <a:p>
            <a:pPr>
              <a:defRPr sz="2400">
                <a:latin typeface="Microsoft YaHei"/>
              </a:defRPr>
            </a:pPr>
            <a:r>
              <a:t>全球AI芯片市场份额图表</a:t>
            </a:r>
          </a:p>
          <a:p>
            <a:pPr>
              <a:defRPr sz="2400">
                <a:latin typeface="Microsoft YaHei"/>
              </a:defRPr>
            </a:pPr>
            <a:r>
              <a:t>2024年全球AI芯片市场份额</a:t>
            </a:r>
          </a:p>
          <a:p>
            <a:pPr>
              <a:defRPr sz="2400">
                <a:latin typeface="Microsoft YaHei"/>
              </a:defRPr>
            </a:pPr>
            <a:r>
              <a:t>中国AI芯片市场份额图表</a:t>
            </a:r>
          </a:p>
          <a:p>
            <a:pPr>
              <a:defRPr sz="2400">
                <a:latin typeface="Microsoft YaHei"/>
              </a:defRPr>
            </a:pPr>
            <a:r>
              <a:t>2024年中国AI芯片市场份额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体制内AI应用案例｜11.1 智慧政务服务平台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智能客服 ：24 小时在线解答、意图识别、多语言服务，显著减轻人工压力。</a:t>
            </a:r>
          </a:p>
          <a:p>
            <a:pPr>
              <a:defRPr sz="2400">
                <a:latin typeface="Microsoft YaHei"/>
              </a:defRPr>
            </a:pPr>
            <a:r>
              <a:t>智能审批 ：材料自动识别分类、条件审核、结果预测，压缩审批时长。</a:t>
            </a:r>
          </a:p>
          <a:p>
            <a:pPr>
              <a:defRPr sz="2400">
                <a:latin typeface="Microsoft YaHei"/>
              </a:defRPr>
            </a:pPr>
            <a:r>
              <a:t>智能翻译 ：支持多语种实时互译，确保政务信息准确传达。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体制内AI应用案例｜11.2 智慧城市管理系统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智能交通 ：流量监测、信号灯优化、事故自动报警、停车智能化。</a:t>
            </a:r>
          </a:p>
          <a:p>
            <a:pPr>
              <a:defRPr sz="2400">
                <a:latin typeface="Microsoft YaHei"/>
              </a:defRPr>
            </a:pPr>
            <a:r>
              <a:t>公共安全 ：异常行为识别、人群聚集预警、智能巡更、犯罪预测。</a:t>
            </a:r>
          </a:p>
          <a:p>
            <a:pPr>
              <a:defRPr sz="2400">
                <a:latin typeface="Microsoft YaHei"/>
              </a:defRPr>
            </a:pPr>
            <a:r>
              <a:t>环境治理 ：空气质量与噪声监测、水资源管理、垃圾分类。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体制内AI应用案例｜11.3 数字政府决策支持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数据分析 ：经济运行、社会发展、政策效果评估、风险预警。</a:t>
            </a:r>
          </a:p>
          <a:p>
            <a:pPr>
              <a:defRPr sz="2400">
                <a:latin typeface="Microsoft YaHei"/>
              </a:defRPr>
            </a:pPr>
            <a:r>
              <a:t>智能政策制定 ：文本分析、影响模拟、多部门协同、民意分析。</a:t>
            </a:r>
          </a:p>
          <a:p>
            <a:pPr>
              <a:defRPr sz="2400">
                <a:latin typeface="Microsoft YaHei"/>
              </a:defRPr>
            </a:pPr>
            <a:r>
              <a:t>应急管理 ：突发事件识别、资源调度、预案生成、灾后评估。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体制内AI应用案例｜11.4 民生服务智能化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智慧医疗 ：智能导诊、影像诊断、远程医疗、个性化健康管理。</a:t>
            </a:r>
          </a:p>
          <a:p>
            <a:pPr>
              <a:defRPr sz="2400">
                <a:latin typeface="Microsoft YaHei"/>
              </a:defRPr>
            </a:pPr>
            <a:r>
              <a:t>智慧教育 ：个性化学习路径、智能作业批改、在线答疑、资源匹配。</a:t>
            </a:r>
          </a:p>
          <a:p>
            <a:pPr>
              <a:defRPr sz="2400">
                <a:latin typeface="Microsoft YaHei"/>
              </a:defRPr>
            </a:pPr>
            <a:r>
              <a:t>社会保障 ：资格认证、政策解读、困难群体识别、基金风险预警。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体制内AI应用案例｜11.5 案例总结与启示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AI 技术显著提升政务效率、服务便民、实现精准治理并支撑科学决策。</a:t>
            </a:r>
          </a:p>
          <a:p>
            <a:pPr>
              <a:defRPr sz="2400">
                <a:latin typeface="Microsoft YaHei"/>
              </a:defRPr>
            </a:pPr>
            <a:r>
              <a:t>创新应用不断涌现，推动政府数字化转型和治理能力现代化。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战略建议与行动计划｜短期行动（6 个月内）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建立 AI 知识普及机制，开展培训、制作科普材料、邀请专家讲座。</a:t>
            </a:r>
          </a:p>
          <a:p>
            <a:pPr>
              <a:defRPr sz="2400">
                <a:latin typeface="Microsoft YaHei"/>
              </a:defRPr>
            </a:pPr>
            <a:r>
              <a:t>调研现有系统与业务流程，识别 AI 应用场景与痛点。</a:t>
            </a:r>
          </a:p>
          <a:p>
            <a:pPr>
              <a:defRPr sz="2400">
                <a:latin typeface="Microsoft YaHei"/>
              </a:defRPr>
            </a:pPr>
            <a:r>
              <a:t>组建 AI 应用推进小组，明确职责分工和协同机制。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战略建议与行动计划｜中期规划（1-2 年）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制定 AI 中长期发展战略，明确重点领域与量化目标。</a:t>
            </a:r>
          </a:p>
          <a:p>
            <a:pPr>
              <a:defRPr sz="2400">
                <a:latin typeface="Microsoft YaHei"/>
              </a:defRPr>
            </a:pPr>
            <a:r>
              <a:t>启动试点项目，优先选择智能客服、文档处理、数据分析等快速见效场景。</a:t>
            </a:r>
          </a:p>
          <a:p>
            <a:pPr>
              <a:defRPr sz="2400">
                <a:latin typeface="Microsoft YaHei"/>
              </a:defRPr>
            </a:pPr>
            <a:r>
              <a:t>构建 AI 基础设施与数据中台，搭建开发部署平台。</a:t>
            </a:r>
          </a:p>
          <a:p>
            <a:pPr>
              <a:defRPr sz="2400">
                <a:latin typeface="Microsoft YaHei"/>
              </a:defRPr>
            </a:pPr>
            <a:r>
              <a:t>引进与培养 AI 人才，深化与高校科研机构合作。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战略建议与行动计划｜长期愿景（3-5 年）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实现业务全面智能化，构建智能化决策支持系统。</a:t>
            </a:r>
          </a:p>
          <a:p>
            <a:pPr>
              <a:defRPr sz="2400">
                <a:latin typeface="Microsoft YaHei"/>
              </a:defRPr>
            </a:pPr>
            <a:r>
              <a:t>打造智慧服务体系，提供个性化、精准化公共服务。</a:t>
            </a:r>
          </a:p>
          <a:p>
            <a:pPr>
              <a:defRPr sz="2400">
                <a:latin typeface="Microsoft YaHei"/>
              </a:defRPr>
            </a:pPr>
            <a:r>
              <a:t>建立数据驱动的治理模式，完善数据共享与治理体系。</a:t>
            </a:r>
          </a:p>
          <a:p>
            <a:pPr>
              <a:defRPr sz="2400">
                <a:latin typeface="Microsoft YaHei"/>
              </a:defRPr>
            </a:pPr>
            <a:r>
              <a:t>形成政产学研协同的 AI 创新生态，打造示范标杆。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战略建议与行动计划｜风险防控要点（1/2）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重点风险</a:t>
            </a:r>
          </a:p>
          <a:p>
            <a:pPr>
              <a:defRPr sz="2400">
                <a:latin typeface="Microsoft YaHei"/>
              </a:defRPr>
            </a:pPr>
            <a:r>
              <a:t>数据安全与隐私</a:t>
            </a:r>
          </a:p>
          <a:p>
            <a:pPr>
              <a:defRPr sz="2400">
                <a:latin typeface="Microsoft YaHei"/>
              </a:defRPr>
            </a:pPr>
            <a:r>
              <a:t>技术选型与可靠性</a:t>
            </a:r>
          </a:p>
          <a:p>
            <a:pPr>
              <a:defRPr sz="2400">
                <a:latin typeface="Microsoft YaHei"/>
              </a:defRPr>
            </a:pPr>
            <a:r>
              <a:t>伦理与公平性</a:t>
            </a:r>
          </a:p>
          <a:p>
            <a:pPr>
              <a:defRPr sz="2400">
                <a:latin typeface="Microsoft YaHei"/>
              </a:defRPr>
            </a:pPr>
            <a:r>
              <a:t>人才流失与团队建设</a:t>
            </a:r>
          </a:p>
          <a:p>
            <a:pPr>
              <a:defRPr sz="2400">
                <a:latin typeface="Microsoft YaHei"/>
              </a:defRPr>
            </a:pPr>
            <a:r>
              <a:t>应对措施：建立严格的数据治理制度，遵守法规</a:t>
            </a:r>
          </a:p>
          <a:p>
            <a:pPr>
              <a:defRPr sz="2400">
                <a:latin typeface="Microsoft YaHei"/>
              </a:defRPr>
            </a:pPr>
            <a:r>
              <a:t>开展技术风险评估与应急预案</a:t>
            </a:r>
          </a:p>
          <a:p>
            <a:pPr>
              <a:defRPr sz="2400">
                <a:latin typeface="Microsoft YaHei"/>
              </a:defRPr>
            </a:pPr>
            <a:r>
              <a:t>设立 AI 伦理审核与监督机制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战略建议与行动计划｜风险防控要点（2/2）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完善人才激励与知识管理体系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英伟达算力卡龙头地位分析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2.1 英伟达发展历程与市场地位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战略建议与行动计划｜投资建议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小型单位（&lt;100 人） ：年度投资 50-200 万元，重点放在平台打底、试点应用与培训。</a:t>
            </a:r>
          </a:p>
          <a:p>
            <a:pPr>
              <a:defRPr sz="2400">
                <a:latin typeface="Microsoft YaHei"/>
              </a:defRPr>
            </a:pPr>
            <a:r>
              <a:t>中型单位（100-500 人） ：年度投资 200-1000 万元，聚焦平台建设、场景拓展与人才队伍。</a:t>
            </a:r>
          </a:p>
          <a:p>
            <a:pPr>
              <a:defRPr sz="2400">
                <a:latin typeface="Microsoft YaHei"/>
              </a:defRPr>
            </a:pPr>
            <a:r>
              <a:t>大型单位（&gt;500 人） ：年度投资 1000 万元以上，推动全面智能化与生态建设。</a:t>
            </a:r>
          </a:p>
          <a:p>
            <a:pPr>
              <a:defRPr sz="2400">
                <a:latin typeface="Microsoft YaHei"/>
              </a:defRPr>
            </a:pPr>
            <a:r>
              <a:t>资金分配建议 ：平台建设 40%，应用开发 30%，人才投入 20%，数据治理与安全 10%。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人工智能正深刻重塑政府治理模式和公共服务方式。系统掌握 AI 技术、充分发挥其优势，可显著提升治理能力与服务水平。</a:t>
            </a:r>
          </a:p>
          <a:p>
            <a:pPr>
              <a:defRPr sz="2400">
                <a:latin typeface="Microsoft YaHei"/>
              </a:defRPr>
            </a:pPr>
            <a:r>
              <a:t>成功的 AI 应用离不开战略规划、技术支撑、人才保障与文化变革的协同推进。坚持以人为本，确保技术服务公共利益，是实现价值的根本。</a:t>
            </a:r>
          </a:p>
          <a:p>
            <a:pPr>
              <a:defRPr sz="2400">
                <a:latin typeface="Microsoft YaHei"/>
              </a:defRPr>
            </a:pPr>
            <a:r>
              <a:t>面向未来，需要保持开放心态、积极拥抱变革，在实践中持续探索创新，共同构建智慧治理新范式。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核心术语表（1/2）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GPU / CUDA：GPU 提供大规模并行计算能力，CUDA 是 NVIDIA 的通用并行计算平台与编程模型。</a:t>
            </a:r>
          </a:p>
          <a:p>
            <a:pPr>
              <a:defRPr sz="2400">
                <a:latin typeface="Microsoft YaHei"/>
              </a:defRPr>
            </a:pPr>
            <a:r>
              <a:t>Transformer / 自注意力</a:t>
            </a:r>
          </a:p>
          <a:p>
            <a:pPr>
              <a:defRPr sz="2400">
                <a:latin typeface="Microsoft YaHei"/>
              </a:defRPr>
            </a:pPr>
            <a:r>
              <a:t>Transformer 通过自注意力机制捕获全局依赖，是大语言模型的基础架构。</a:t>
            </a:r>
          </a:p>
          <a:p>
            <a:pPr>
              <a:defRPr sz="2400">
                <a:latin typeface="Microsoft YaHei"/>
              </a:defRPr>
            </a:pPr>
            <a:r>
              <a:t>TensorRT：NVIDIA 的高性能推理优化器，可对 ONNX 等模型进行图优化和低精度加速。</a:t>
            </a:r>
          </a:p>
          <a:p>
            <a:pPr>
              <a:defRPr sz="2400">
                <a:latin typeface="Microsoft YaHei"/>
              </a:defRPr>
            </a:pPr>
            <a:r>
              <a:t>Self-Speculative Decoding</a:t>
            </a:r>
          </a:p>
          <a:p>
            <a:pPr>
              <a:defRPr sz="2400">
                <a:latin typeface="Microsoft YaHei"/>
              </a:defRPr>
            </a:pPr>
            <a:r>
              <a:t>利用模型部分层作为草稿模型并行生成候选，缩短大模型推理延迟。</a:t>
            </a:r>
          </a:p>
          <a:p>
            <a:pPr>
              <a:defRPr sz="2400">
                <a:latin typeface="Microsoft YaHei"/>
              </a:defRPr>
            </a:pPr>
            <a:r>
              <a:t>知识蒸馏：通过老师模型的软标签训练学生模型，实现模型压缩与提速。</a:t>
            </a:r>
          </a:p>
          <a:p>
            <a:pPr>
              <a:defRPr sz="2400">
                <a:latin typeface="Microsoft YaHei"/>
              </a:defRPr>
            </a:pPr>
            <a:r>
              <a:t>RAG（检索增强生成）：结合外部知识库检索与生成式模型，提升答案准确性与时效性。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>
                <a:latin typeface="Microsoft YaHei"/>
              </a:defRPr>
            </a:pPr>
            <a:r>
              <a:t>核心术语表（2/2）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400">
                <a:latin typeface="Microsoft YaHei"/>
              </a:defRPr>
            </a:pPr>
            <a:r>
              <a:t>LangChain：面向大语言模型的应用开发框架，提供链式调用、记忆与工具集成功能。</a:t>
            </a:r>
          </a:p>
          <a:p>
            <a:pPr>
              <a:defRPr sz="2400">
                <a:latin typeface="Microsoft YaHei"/>
              </a:defRPr>
            </a:pPr>
            <a:r>
              <a:t>NVLink：英伟达的高速 GPU 互联技术，提供低延迟高带宽通信，支撑大规模集群。</a:t>
            </a:r>
          </a:p>
          <a:p>
            <a:pPr>
              <a:defRPr sz="2400">
                <a:latin typeface="Microsoft YaHei"/>
              </a:defRPr>
            </a:pPr>
            <a:r>
              <a:t>VPTQ：Vector Post-Training Quantization，通过向量级优化实现低比特量化时的高精度。</a:t>
            </a:r>
          </a:p>
          <a:p>
            <a:pPr>
              <a:defRPr sz="2400">
                <a:latin typeface="Microsoft YaHei"/>
              </a:defRPr>
            </a:pPr>
            <a:r>
              <a:t>AutoGPT / BabyAGI</a:t>
            </a:r>
          </a:p>
          <a:p>
            <a:pPr>
              <a:defRPr sz="2400">
                <a:latin typeface="Microsoft YaHei"/>
              </a:defRPr>
            </a:pPr>
            <a:r>
              <a:t>典型自主智能体框架，可自动规划任务并循环执行，展示多智能体协作潜力。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