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1" r:id="rId2"/>
    <p:sldId id="262" r:id="rId3"/>
    <p:sldId id="263" r:id="rId4"/>
    <p:sldId id="264" r:id="rId5"/>
    <p:sldId id="265" r:id="rId6"/>
    <p:sldId id="266" r:id="rId7"/>
    <p:sldId id="267" r:id="rId8"/>
  </p:sldIdLst>
  <p:sldSz cx="10080625" cy="5670550"/>
  <p:notesSz cx="7772400" cy="10058400"/>
  <p:defaultTextStyle>
    <a:defPPr>
      <a:defRPr lang="fr-FR"/>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D2DD57B-FAF3-4871-BADD-7BE9E55820CD}" type="datetimeFigureOut">
              <a:rPr lang="fr-FR" smtClean="0"/>
              <a:t>14/12/2018</a:t>
            </a:fld>
            <a:endParaRPr lang="fr-FR"/>
          </a:p>
        </p:txBody>
      </p:sp>
      <p:sp>
        <p:nvSpPr>
          <p:cNvPr id="4" name="Espace réservé de l'image des diapositives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48AA8D8F-1601-4A81-8E9A-9EA27D4FDF83}" type="slidenum">
              <a:rPr lang="fr-FR" smtClean="0"/>
              <a:t>‹N°›</a:t>
            </a:fld>
            <a:endParaRPr lang="fr-FR"/>
          </a:p>
        </p:txBody>
      </p:sp>
    </p:spTree>
    <p:extLst>
      <p:ext uri="{BB962C8B-B14F-4D97-AF65-F5344CB8AC3E}">
        <p14:creationId xmlns:p14="http://schemas.microsoft.com/office/powerpoint/2010/main" val="2029566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The </a:t>
            </a:r>
            <a:r>
              <a:rPr lang="en-US" dirty="0" err="1" smtClean="0"/>
              <a:t>youtube</a:t>
            </a:r>
            <a:r>
              <a:rPr lang="en-US" dirty="0" smtClean="0"/>
              <a:t> algorithm is the computerized system that determines what people see when they’re on the site. It gives the user what they want to see, or at least what the algorithm thinks they want to see. </a:t>
            </a:r>
            <a:endParaRPr lang="fr-FR" dirty="0"/>
          </a:p>
        </p:txBody>
      </p:sp>
      <p:sp>
        <p:nvSpPr>
          <p:cNvPr id="4" name="Espace réservé du numéro de diapositive 3"/>
          <p:cNvSpPr>
            <a:spLocks noGrp="1"/>
          </p:cNvSpPr>
          <p:nvPr>
            <p:ph type="sldNum" sz="quarter" idx="10"/>
          </p:nvPr>
        </p:nvSpPr>
        <p:spPr/>
        <p:txBody>
          <a:bodyPr/>
          <a:lstStyle/>
          <a:p>
            <a:fld id="{48AA8D8F-1601-4A81-8E9A-9EA27D4FDF83}" type="slidenum">
              <a:rPr lang="fr-FR" smtClean="0"/>
              <a:t>3</a:t>
            </a:fld>
            <a:endParaRPr lang="fr-FR"/>
          </a:p>
        </p:txBody>
      </p:sp>
    </p:spTree>
    <p:extLst>
      <p:ext uri="{BB962C8B-B14F-4D97-AF65-F5344CB8AC3E}">
        <p14:creationId xmlns:p14="http://schemas.microsoft.com/office/powerpoint/2010/main" val="1721592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E2F5D4E-8904-4CAB-8C78-D092FDF3069C}" type="datetimeFigureOut">
              <a:rPr lang="fr-FR" smtClean="0"/>
              <a:t>14/12/2018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8A838B6-F0AB-4FEB-869B-026FF5B95ED2}" type="slidenum">
              <a:rPr lang="fr-FR" smtClean="0"/>
              <a:t>‹N°›</a:t>
            </a:fld>
            <a:endParaRPr lang="fr-FR"/>
          </a:p>
        </p:txBody>
      </p:sp>
    </p:spTree>
    <p:extLst>
      <p:ext uri="{BB962C8B-B14F-4D97-AF65-F5344CB8AC3E}">
        <p14:creationId xmlns:p14="http://schemas.microsoft.com/office/powerpoint/2010/main" val="242338382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93043" y="301905"/>
            <a:ext cx="8694539" cy="1096044"/>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693043" y="1509521"/>
            <a:ext cx="8694539" cy="3597912"/>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693043" y="5255760"/>
            <a:ext cx="2268141" cy="301904"/>
          </a:xfrm>
          <a:prstGeom prst="rect">
            <a:avLst/>
          </a:prstGeom>
        </p:spPr>
        <p:txBody>
          <a:bodyPr vert="horz" lIns="91440" tIns="45720" rIns="91440" bIns="45720" rtlCol="0" anchor="ctr"/>
          <a:lstStyle>
            <a:lvl1pPr algn="l">
              <a:defRPr sz="992">
                <a:solidFill>
                  <a:schemeClr val="tx1">
                    <a:tint val="75000"/>
                  </a:schemeClr>
                </a:solidFill>
              </a:defRPr>
            </a:lvl1pPr>
          </a:lstStyle>
          <a:p>
            <a:fld id="{0E2F5D4E-8904-4CAB-8C78-D092FDF3069C}" type="datetimeFigureOut">
              <a:rPr lang="fr-FR" smtClean="0"/>
              <a:t>14/12/2018</a:t>
            </a:fld>
            <a:endParaRPr lang="fr-FR"/>
          </a:p>
        </p:txBody>
      </p:sp>
      <p:sp>
        <p:nvSpPr>
          <p:cNvPr id="5" name="Espace réservé du pied de page 4"/>
          <p:cNvSpPr>
            <a:spLocks noGrp="1"/>
          </p:cNvSpPr>
          <p:nvPr>
            <p:ph type="ftr" sz="quarter" idx="3"/>
          </p:nvPr>
        </p:nvSpPr>
        <p:spPr>
          <a:xfrm>
            <a:off x="3339207" y="5255760"/>
            <a:ext cx="3402211" cy="301904"/>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119441" y="5255760"/>
            <a:ext cx="2268141" cy="301904"/>
          </a:xfrm>
          <a:prstGeom prst="rect">
            <a:avLst/>
          </a:prstGeom>
        </p:spPr>
        <p:txBody>
          <a:bodyPr vert="horz" lIns="91440" tIns="45720" rIns="91440" bIns="45720" rtlCol="0" anchor="ctr"/>
          <a:lstStyle>
            <a:lvl1pPr algn="r">
              <a:defRPr sz="992">
                <a:solidFill>
                  <a:schemeClr val="tx1">
                    <a:tint val="75000"/>
                  </a:schemeClr>
                </a:solidFill>
              </a:defRPr>
            </a:lvl1pPr>
          </a:lstStyle>
          <a:p>
            <a:fld id="{58A838B6-F0AB-4FEB-869B-026FF5B95ED2}" type="slidenum">
              <a:rPr lang="fr-FR" smtClean="0"/>
              <a:t>‹N°›</a:t>
            </a:fld>
            <a:endParaRPr lang="fr-FR"/>
          </a:p>
        </p:txBody>
      </p:sp>
    </p:spTree>
    <p:extLst>
      <p:ext uri="{BB962C8B-B14F-4D97-AF65-F5344CB8AC3E}">
        <p14:creationId xmlns:p14="http://schemas.microsoft.com/office/powerpoint/2010/main" val="73789649"/>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fr-FR"/>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re 1" hidden="1"/>
          <p:cNvSpPr>
            <a:spLocks noGrp="1"/>
          </p:cNvSpPr>
          <p:nvPr>
            <p:ph type="title"/>
          </p:nvPr>
        </p:nvSpPr>
        <p:spPr/>
        <p:txBody>
          <a:bodyPr/>
          <a:lstStyle/>
          <a:p>
            <a:endParaRPr lang="fr-FR"/>
          </a:p>
        </p:txBody>
      </p:sp>
      <p:sp>
        <p:nvSpPr>
          <p:cNvPr id="3" name="ZoneTexte 2"/>
          <p:cNvSpPr txBox="1"/>
          <p:nvPr/>
        </p:nvSpPr>
        <p:spPr>
          <a:xfrm>
            <a:off x="-1" y="1502229"/>
            <a:ext cx="10080625" cy="923330"/>
          </a:xfrm>
          <a:prstGeom prst="rect">
            <a:avLst/>
          </a:prstGeom>
          <a:noFill/>
        </p:spPr>
        <p:txBody>
          <a:bodyPr wrap="square" rtlCol="0">
            <a:spAutoFit/>
          </a:bodyPr>
          <a:lstStyle/>
          <a:p>
            <a:pPr algn="ctr"/>
            <a:r>
              <a:rPr lang="fr-FR" sz="5400" u="sng" dirty="0" smtClean="0">
                <a:solidFill>
                  <a:schemeClr val="bg1"/>
                </a:solidFill>
                <a:latin typeface="Aharoni" panose="02010803020104030203" pitchFamily="2" charset="-79"/>
                <a:cs typeface="Aharoni" panose="02010803020104030203" pitchFamily="2" charset="-79"/>
              </a:rPr>
              <a:t>The </a:t>
            </a:r>
            <a:r>
              <a:rPr lang="fr-FR" sz="5400" u="sng" dirty="0" err="1" smtClean="0">
                <a:solidFill>
                  <a:schemeClr val="bg1"/>
                </a:solidFill>
                <a:latin typeface="Aharoni" panose="02010803020104030203" pitchFamily="2" charset="-79"/>
                <a:cs typeface="Aharoni" panose="02010803020104030203" pitchFamily="2" charset="-79"/>
              </a:rPr>
              <a:t>Youtube</a:t>
            </a:r>
            <a:r>
              <a:rPr lang="fr-FR" sz="5400" u="sng" dirty="0" smtClean="0">
                <a:solidFill>
                  <a:schemeClr val="bg1"/>
                </a:solidFill>
                <a:latin typeface="Aharoni" panose="02010803020104030203" pitchFamily="2" charset="-79"/>
                <a:cs typeface="Aharoni" panose="02010803020104030203" pitchFamily="2" charset="-79"/>
              </a:rPr>
              <a:t> </a:t>
            </a:r>
            <a:r>
              <a:rPr lang="fr-FR" sz="5400" u="sng" dirty="0" err="1" smtClean="0">
                <a:solidFill>
                  <a:schemeClr val="bg1"/>
                </a:solidFill>
                <a:latin typeface="Aharoni" panose="02010803020104030203" pitchFamily="2" charset="-79"/>
                <a:cs typeface="Aharoni" panose="02010803020104030203" pitchFamily="2" charset="-79"/>
              </a:rPr>
              <a:t>Algorithm</a:t>
            </a:r>
            <a:endParaRPr lang="fr-FR" sz="5400" u="sng" dirty="0">
              <a:solidFill>
                <a:schemeClr val="bg1"/>
              </a:solidFill>
              <a:latin typeface="Aharoni" panose="02010803020104030203" pitchFamily="2" charset="-79"/>
              <a:cs typeface="Aharoni" panose="02010803020104030203" pitchFamily="2" charset="-79"/>
            </a:endParaRPr>
          </a:p>
        </p:txBody>
      </p:sp>
      <p:sp>
        <p:nvSpPr>
          <p:cNvPr id="4" name="ZoneTexte 3"/>
          <p:cNvSpPr txBox="1"/>
          <p:nvPr/>
        </p:nvSpPr>
        <p:spPr>
          <a:xfrm>
            <a:off x="2081893" y="4008664"/>
            <a:ext cx="5755821" cy="369332"/>
          </a:xfrm>
          <a:prstGeom prst="rect">
            <a:avLst/>
          </a:prstGeom>
          <a:noFill/>
        </p:spPr>
        <p:txBody>
          <a:bodyPr wrap="square" rtlCol="0">
            <a:spAutoFit/>
          </a:bodyPr>
          <a:lstStyle/>
          <a:p>
            <a:pPr algn="ctr"/>
            <a:r>
              <a:rPr lang="fr-FR" sz="1800" dirty="0" err="1" smtClean="0">
                <a:solidFill>
                  <a:schemeClr val="bg1"/>
                </a:solidFill>
              </a:rPr>
              <a:t>Belhaj</a:t>
            </a:r>
            <a:r>
              <a:rPr lang="fr-FR" sz="1800" dirty="0" smtClean="0">
                <a:solidFill>
                  <a:schemeClr val="bg1"/>
                </a:solidFill>
              </a:rPr>
              <a:t> Mohammed</a:t>
            </a:r>
            <a:endParaRPr lang="fr-FR" sz="1800" dirty="0">
              <a:solidFill>
                <a:schemeClr val="bg1"/>
              </a:solidFill>
            </a:endParaRPr>
          </a:p>
        </p:txBody>
      </p:sp>
    </p:spTree>
    <p:extLst>
      <p:ext uri="{BB962C8B-B14F-4D97-AF65-F5344CB8AC3E}">
        <p14:creationId xmlns:p14="http://schemas.microsoft.com/office/powerpoint/2010/main" val="3773157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0080626" cy="1397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lstStyle/>
          <a:p>
            <a:pPr algn="ctr"/>
            <a:r>
              <a:rPr lang="fr-FR" dirty="0" smtClean="0">
                <a:solidFill>
                  <a:schemeClr val="bg1"/>
                </a:solidFill>
                <a:latin typeface="Aharoni" panose="02010803020104030203" pitchFamily="2" charset="-79"/>
                <a:cs typeface="Aharoni" panose="02010803020104030203" pitchFamily="2" charset="-79"/>
              </a:rPr>
              <a:t>Plan</a:t>
            </a:r>
            <a:endParaRPr lang="fr-FR" dirty="0">
              <a:solidFill>
                <a:schemeClr val="bg1"/>
              </a:solidFill>
              <a:latin typeface="Aharoni" panose="02010803020104030203" pitchFamily="2" charset="-79"/>
              <a:cs typeface="Aharoni" panose="02010803020104030203" pitchFamily="2" charset="-79"/>
            </a:endParaRPr>
          </a:p>
        </p:txBody>
      </p:sp>
      <p:sp>
        <p:nvSpPr>
          <p:cNvPr id="3" name="ZoneTexte 2"/>
          <p:cNvSpPr txBox="1"/>
          <p:nvPr/>
        </p:nvSpPr>
        <p:spPr>
          <a:xfrm>
            <a:off x="824893" y="2002795"/>
            <a:ext cx="8372213" cy="2554545"/>
          </a:xfrm>
          <a:prstGeom prst="rect">
            <a:avLst/>
          </a:prstGeom>
          <a:noFill/>
        </p:spPr>
        <p:txBody>
          <a:bodyPr wrap="square" rtlCol="0">
            <a:spAutoFit/>
          </a:bodyPr>
          <a:lstStyle/>
          <a:p>
            <a:pPr marL="835213" lvl="1" indent="-457200">
              <a:buSzPct val="45000"/>
              <a:buFont typeface="Wingdings" panose="05000000000000000000" pitchFamily="2" charset="2"/>
              <a:buChar char="Ø"/>
            </a:pPr>
            <a:r>
              <a:rPr lang="en-US" sz="3200" smtClean="0"/>
              <a:t>Introduction</a:t>
            </a:r>
            <a:endParaRPr lang="en-US" sz="3200" dirty="0"/>
          </a:p>
          <a:p>
            <a:pPr marL="1213226" lvl="2" indent="-457200">
              <a:buSzPct val="45000"/>
              <a:buFont typeface="Wingdings" panose="05000000000000000000" pitchFamily="2" charset="2"/>
              <a:buChar char="Ø"/>
            </a:pPr>
            <a:r>
              <a:rPr lang="en-US" sz="3200" dirty="0"/>
              <a:t>The </a:t>
            </a:r>
            <a:r>
              <a:rPr lang="en-US" sz="3200" dirty="0" err="1"/>
              <a:t>Youtube</a:t>
            </a:r>
            <a:r>
              <a:rPr lang="en-US" sz="3200" dirty="0"/>
              <a:t> Algorithm : Why?</a:t>
            </a:r>
          </a:p>
          <a:p>
            <a:pPr marL="1591239" lvl="3" indent="-457200">
              <a:buSzPct val="45000"/>
              <a:buFont typeface="Wingdings" panose="05000000000000000000" pitchFamily="2" charset="2"/>
              <a:buChar char="Ø"/>
            </a:pPr>
            <a:r>
              <a:rPr lang="en-US" sz="3200" dirty="0"/>
              <a:t>The </a:t>
            </a:r>
            <a:r>
              <a:rPr lang="en-US" sz="3200" dirty="0" err="1"/>
              <a:t>Youtube</a:t>
            </a:r>
            <a:r>
              <a:rPr lang="en-US" sz="3200" dirty="0"/>
              <a:t> Algorithm : How?</a:t>
            </a:r>
          </a:p>
          <a:p>
            <a:pPr marL="1969252" lvl="4" indent="-457200">
              <a:buSzPct val="45000"/>
              <a:buFont typeface="Wingdings" panose="05000000000000000000" pitchFamily="2" charset="2"/>
              <a:buChar char="Ø"/>
            </a:pPr>
            <a:r>
              <a:rPr lang="en-US" sz="3200" dirty="0"/>
              <a:t>The </a:t>
            </a:r>
            <a:r>
              <a:rPr lang="en-US" sz="3200" dirty="0" err="1"/>
              <a:t>Youtube</a:t>
            </a:r>
            <a:r>
              <a:rPr lang="en-US" sz="3200" dirty="0"/>
              <a:t> Algorithm : And then?</a:t>
            </a:r>
          </a:p>
          <a:p>
            <a:pPr marL="2347265" lvl="5" indent="-457200">
              <a:buSzPct val="45000"/>
              <a:buFont typeface="Wingdings" panose="05000000000000000000" pitchFamily="2" charset="2"/>
              <a:buChar char="Ø"/>
            </a:pPr>
            <a:r>
              <a:rPr lang="en-US" sz="3200" dirty="0"/>
              <a:t>Conclusions</a:t>
            </a:r>
          </a:p>
        </p:txBody>
      </p:sp>
      <p:sp>
        <p:nvSpPr>
          <p:cNvPr id="5" name="Espace réservé du numéro de diapositive 4"/>
          <p:cNvSpPr>
            <a:spLocks noGrp="1"/>
          </p:cNvSpPr>
          <p:nvPr>
            <p:ph type="sldNum" sz="quarter" idx="12"/>
          </p:nvPr>
        </p:nvSpPr>
        <p:spPr>
          <a:xfrm>
            <a:off x="7811137" y="5368646"/>
            <a:ext cx="2268141" cy="301904"/>
          </a:xfrm>
        </p:spPr>
        <p:txBody>
          <a:bodyPr/>
          <a:lstStyle/>
          <a:p>
            <a:r>
              <a:rPr lang="fr-FR" sz="1400" dirty="0" smtClean="0"/>
              <a:t>1</a:t>
            </a:r>
            <a:endParaRPr lang="fr-FR" sz="1400" dirty="0"/>
          </a:p>
        </p:txBody>
      </p:sp>
    </p:spTree>
    <p:extLst>
      <p:ext uri="{BB962C8B-B14F-4D97-AF65-F5344CB8AC3E}">
        <p14:creationId xmlns:p14="http://schemas.microsoft.com/office/powerpoint/2010/main" val="51049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4312" y="1549400"/>
            <a:ext cx="4572000" cy="2571750"/>
          </a:xfrm>
          <a:prstGeom prst="rect">
            <a:avLst/>
          </a:prstGeom>
        </p:spPr>
      </p:pic>
    </p:spTree>
    <p:extLst>
      <p:ext uri="{BB962C8B-B14F-4D97-AF65-F5344CB8AC3E}">
        <p14:creationId xmlns:p14="http://schemas.microsoft.com/office/powerpoint/2010/main" val="1916010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0080626" cy="1169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702341" y="452833"/>
            <a:ext cx="8694539" cy="696385"/>
          </a:xfrm>
        </p:spPr>
        <p:txBody>
          <a:bodyPr>
            <a:normAutofit/>
          </a:bodyPr>
          <a:lstStyle/>
          <a:p>
            <a:pPr algn="ctr"/>
            <a:r>
              <a:rPr lang="fr-FR" dirty="0" smtClean="0">
                <a:solidFill>
                  <a:schemeClr val="bg1"/>
                </a:solidFill>
                <a:latin typeface="Aharoni" panose="02010803020104030203" pitchFamily="2" charset="-79"/>
                <a:cs typeface="Aharoni" panose="02010803020104030203" pitchFamily="2" charset="-79"/>
              </a:rPr>
              <a:t>WHY?</a:t>
            </a:r>
            <a:endParaRPr lang="fr-FR" dirty="0">
              <a:solidFill>
                <a:schemeClr val="bg1"/>
              </a:solidFill>
              <a:latin typeface="Aharoni" panose="02010803020104030203" pitchFamily="2" charset="-79"/>
              <a:cs typeface="Aharoni" panose="02010803020104030203" pitchFamily="2" charset="-79"/>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4136" y="1747950"/>
            <a:ext cx="3737350" cy="2857392"/>
          </a:xfrm>
          <a:prstGeom prst="rect">
            <a:avLst/>
          </a:prstGeom>
        </p:spPr>
      </p:pic>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36" y="1747950"/>
            <a:ext cx="4244200" cy="2832439"/>
          </a:xfrm>
          <a:prstGeom prst="rect">
            <a:avLst/>
          </a:prstGeom>
        </p:spPr>
      </p:pic>
      <p:pic>
        <p:nvPicPr>
          <p:cNvPr id="5" name="Image 4"/>
          <p:cNvPicPr>
            <a:picLocks noChangeAspect="1"/>
          </p:cNvPicPr>
          <p:nvPr/>
        </p:nvPicPr>
        <p:blipFill rotWithShape="1">
          <a:blip r:embed="rId4"/>
          <a:srcRect l="23106" r="26441"/>
          <a:stretch/>
        </p:blipFill>
        <p:spPr>
          <a:xfrm>
            <a:off x="8078598" y="1747950"/>
            <a:ext cx="1820411" cy="2708794"/>
          </a:xfrm>
          <a:prstGeom prst="rect">
            <a:avLst/>
          </a:prstGeom>
        </p:spPr>
      </p:pic>
      <p:sp>
        <p:nvSpPr>
          <p:cNvPr id="6" name="ZoneTexte 5"/>
          <p:cNvSpPr txBox="1"/>
          <p:nvPr/>
        </p:nvSpPr>
        <p:spPr>
          <a:xfrm>
            <a:off x="1715938" y="4898956"/>
            <a:ext cx="872195" cy="400110"/>
          </a:xfrm>
          <a:prstGeom prst="rect">
            <a:avLst/>
          </a:prstGeom>
          <a:noFill/>
        </p:spPr>
        <p:txBody>
          <a:bodyPr wrap="square" rtlCol="0">
            <a:spAutoFit/>
          </a:bodyPr>
          <a:lstStyle/>
          <a:p>
            <a:r>
              <a:rPr lang="fr-FR" sz="2000" dirty="0" err="1" smtClean="0"/>
              <a:t>Scale</a:t>
            </a:r>
            <a:endParaRPr lang="fr-FR" sz="2000" dirty="0"/>
          </a:p>
        </p:txBody>
      </p:sp>
      <p:sp>
        <p:nvSpPr>
          <p:cNvPr id="7" name="ZoneTexte 6"/>
          <p:cNvSpPr txBox="1"/>
          <p:nvPr/>
        </p:nvSpPr>
        <p:spPr>
          <a:xfrm>
            <a:off x="5420295" y="4898741"/>
            <a:ext cx="1445031" cy="400110"/>
          </a:xfrm>
          <a:prstGeom prst="rect">
            <a:avLst/>
          </a:prstGeom>
          <a:noFill/>
        </p:spPr>
        <p:txBody>
          <a:bodyPr wrap="square" rtlCol="0">
            <a:spAutoFit/>
          </a:bodyPr>
          <a:lstStyle/>
          <a:p>
            <a:r>
              <a:rPr lang="fr-FR" sz="2000" dirty="0" err="1" smtClean="0"/>
              <a:t>Freshness</a:t>
            </a:r>
            <a:endParaRPr lang="fr-FR" dirty="0"/>
          </a:p>
        </p:txBody>
      </p:sp>
      <p:sp>
        <p:nvSpPr>
          <p:cNvPr id="8" name="ZoneTexte 7"/>
          <p:cNvSpPr txBox="1"/>
          <p:nvPr/>
        </p:nvSpPr>
        <p:spPr>
          <a:xfrm>
            <a:off x="8567099" y="4898741"/>
            <a:ext cx="843407" cy="400110"/>
          </a:xfrm>
          <a:prstGeom prst="rect">
            <a:avLst/>
          </a:prstGeom>
          <a:noFill/>
        </p:spPr>
        <p:txBody>
          <a:bodyPr wrap="square" rtlCol="0">
            <a:spAutoFit/>
          </a:bodyPr>
          <a:lstStyle/>
          <a:p>
            <a:r>
              <a:rPr lang="fr-FR" sz="2000" dirty="0" smtClean="0"/>
              <a:t>Noise</a:t>
            </a:r>
            <a:endParaRPr lang="fr-FR" dirty="0"/>
          </a:p>
        </p:txBody>
      </p:sp>
      <p:sp>
        <p:nvSpPr>
          <p:cNvPr id="10" name="Espace réservé du numéro de diapositive 9"/>
          <p:cNvSpPr>
            <a:spLocks noGrp="1"/>
          </p:cNvSpPr>
          <p:nvPr>
            <p:ph type="sldNum" sz="quarter" idx="12"/>
          </p:nvPr>
        </p:nvSpPr>
        <p:spPr>
          <a:xfrm>
            <a:off x="7812485" y="5368646"/>
            <a:ext cx="2268141" cy="301904"/>
          </a:xfrm>
        </p:spPr>
        <p:txBody>
          <a:bodyPr/>
          <a:lstStyle/>
          <a:p>
            <a:r>
              <a:rPr lang="fr-FR" sz="1400" dirty="0" smtClean="0"/>
              <a:t>3</a:t>
            </a:r>
            <a:endParaRPr lang="fr-FR" sz="1400" dirty="0"/>
          </a:p>
        </p:txBody>
      </p:sp>
    </p:spTree>
    <p:extLst>
      <p:ext uri="{BB962C8B-B14F-4D97-AF65-F5344CB8AC3E}">
        <p14:creationId xmlns:p14="http://schemas.microsoft.com/office/powerpoint/2010/main" val="110833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
            <a:ext cx="10080626" cy="1169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736048" y="486157"/>
            <a:ext cx="8627126" cy="646051"/>
          </a:xfrm>
        </p:spPr>
        <p:txBody>
          <a:bodyPr/>
          <a:lstStyle/>
          <a:p>
            <a:pPr algn="ctr"/>
            <a:r>
              <a:rPr lang="fr-FR" dirty="0" smtClean="0">
                <a:solidFill>
                  <a:schemeClr val="bg1"/>
                </a:solidFill>
                <a:latin typeface="Aharoni" panose="02010803020104030203" pitchFamily="2" charset="-79"/>
                <a:cs typeface="Aharoni" panose="02010803020104030203" pitchFamily="2" charset="-79"/>
              </a:rPr>
              <a:t>HOW?</a:t>
            </a:r>
            <a:endParaRPr lang="fr-FR" dirty="0">
              <a:solidFill>
                <a:schemeClr val="bg1"/>
              </a:solidFill>
              <a:latin typeface="Aharoni" panose="02010803020104030203" pitchFamily="2" charset="-79"/>
              <a:cs typeface="Aharoni" panose="02010803020104030203" pitchFamily="2" charset="-79"/>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85" y="2846135"/>
            <a:ext cx="1079555" cy="990651"/>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3789" y="1969789"/>
            <a:ext cx="1485976" cy="2743341"/>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6038" y="2614346"/>
            <a:ext cx="1098606" cy="1454225"/>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0722" y="2566718"/>
            <a:ext cx="908097" cy="1549480"/>
          </a:xfrm>
          <a:prstGeom prst="rect">
            <a:avLst/>
          </a:prstGeom>
        </p:spPr>
      </p:pic>
      <p:pic>
        <p:nvPicPr>
          <p:cNvPr id="9" name="Imag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5077" y="1543948"/>
            <a:ext cx="2514729" cy="609631"/>
          </a:xfrm>
          <a:prstGeom prst="rect">
            <a:avLst/>
          </a:prstGeom>
        </p:spPr>
      </p:pic>
      <p:pic>
        <p:nvPicPr>
          <p:cNvPr id="10" name="Imag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25556" y="4713130"/>
            <a:ext cx="2476627" cy="609631"/>
          </a:xfrm>
          <a:prstGeom prst="rect">
            <a:avLst/>
          </a:prstGeom>
        </p:spPr>
      </p:pic>
      <p:sp>
        <p:nvSpPr>
          <p:cNvPr id="3" name="Flèche droite 2"/>
          <p:cNvSpPr/>
          <p:nvPr/>
        </p:nvSpPr>
        <p:spPr>
          <a:xfrm>
            <a:off x="2216404" y="3239404"/>
            <a:ext cx="861531" cy="2041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droite 11"/>
          <p:cNvSpPr/>
          <p:nvPr/>
        </p:nvSpPr>
        <p:spPr>
          <a:xfrm>
            <a:off x="4427929" y="3239403"/>
            <a:ext cx="1116273" cy="204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droite 12"/>
          <p:cNvSpPr/>
          <p:nvPr/>
        </p:nvSpPr>
        <p:spPr>
          <a:xfrm>
            <a:off x="6634645" y="3239403"/>
            <a:ext cx="998962" cy="222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en angle 13"/>
          <p:cNvCxnSpPr>
            <a:stCxn id="9" idx="1"/>
          </p:cNvCxnSpPr>
          <p:nvPr/>
        </p:nvCxnSpPr>
        <p:spPr>
          <a:xfrm rot="10800000" flipV="1">
            <a:off x="3825557" y="1848763"/>
            <a:ext cx="659521" cy="4064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V="1">
            <a:off x="5914239" y="3887120"/>
            <a:ext cx="1" cy="876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2216404" y="2846135"/>
            <a:ext cx="861531" cy="324904"/>
          </a:xfrm>
          <a:prstGeom prst="rect">
            <a:avLst/>
          </a:prstGeom>
          <a:noFill/>
        </p:spPr>
        <p:txBody>
          <a:bodyPr wrap="square" rtlCol="0">
            <a:spAutoFit/>
          </a:bodyPr>
          <a:lstStyle/>
          <a:p>
            <a:r>
              <a:rPr lang="fr-FR" dirty="0" smtClean="0"/>
              <a:t>Millions</a:t>
            </a:r>
            <a:endParaRPr lang="fr-FR" dirty="0"/>
          </a:p>
        </p:txBody>
      </p:sp>
      <p:sp>
        <p:nvSpPr>
          <p:cNvPr id="22" name="ZoneTexte 21"/>
          <p:cNvSpPr txBox="1"/>
          <p:nvPr/>
        </p:nvSpPr>
        <p:spPr>
          <a:xfrm>
            <a:off x="4485077" y="2846135"/>
            <a:ext cx="976156" cy="321306"/>
          </a:xfrm>
          <a:prstGeom prst="rect">
            <a:avLst/>
          </a:prstGeom>
          <a:noFill/>
        </p:spPr>
        <p:txBody>
          <a:bodyPr wrap="square" rtlCol="0">
            <a:spAutoFit/>
          </a:bodyPr>
          <a:lstStyle/>
          <a:p>
            <a:r>
              <a:rPr lang="fr-FR" dirty="0" err="1" smtClean="0"/>
              <a:t>Hundreds</a:t>
            </a:r>
            <a:endParaRPr lang="fr-FR" dirty="0"/>
          </a:p>
        </p:txBody>
      </p:sp>
      <p:sp>
        <p:nvSpPr>
          <p:cNvPr id="23" name="ZoneTexte 22"/>
          <p:cNvSpPr txBox="1"/>
          <p:nvPr/>
        </p:nvSpPr>
        <p:spPr>
          <a:xfrm>
            <a:off x="6743432" y="2851613"/>
            <a:ext cx="788565" cy="321306"/>
          </a:xfrm>
          <a:prstGeom prst="rect">
            <a:avLst/>
          </a:prstGeom>
          <a:noFill/>
        </p:spPr>
        <p:txBody>
          <a:bodyPr wrap="square" rtlCol="0">
            <a:spAutoFit/>
          </a:bodyPr>
          <a:lstStyle/>
          <a:p>
            <a:r>
              <a:rPr lang="fr-FR" dirty="0" err="1" smtClean="0"/>
              <a:t>Dozens</a:t>
            </a:r>
            <a:endParaRPr lang="fr-FR" dirty="0"/>
          </a:p>
        </p:txBody>
      </p:sp>
      <p:cxnSp>
        <p:nvCxnSpPr>
          <p:cNvPr id="28" name="Connecteur en angle 27"/>
          <p:cNvCxnSpPr/>
          <p:nvPr/>
        </p:nvCxnSpPr>
        <p:spPr>
          <a:xfrm rot="16200000" flipH="1">
            <a:off x="5582730" y="2288124"/>
            <a:ext cx="692556" cy="3731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Espace réservé du numéro de diapositive 9"/>
          <p:cNvSpPr>
            <a:spLocks noGrp="1"/>
          </p:cNvSpPr>
          <p:nvPr>
            <p:ph type="sldNum" sz="quarter" idx="12"/>
          </p:nvPr>
        </p:nvSpPr>
        <p:spPr>
          <a:xfrm>
            <a:off x="7812485" y="5368646"/>
            <a:ext cx="2268141" cy="301904"/>
          </a:xfrm>
        </p:spPr>
        <p:txBody>
          <a:bodyPr/>
          <a:lstStyle/>
          <a:p>
            <a:r>
              <a:rPr lang="fr-FR" sz="1400" dirty="0"/>
              <a:t>4</a:t>
            </a:r>
          </a:p>
        </p:txBody>
      </p:sp>
    </p:spTree>
    <p:extLst>
      <p:ext uri="{BB962C8B-B14F-4D97-AF65-F5344CB8AC3E}">
        <p14:creationId xmlns:p14="http://schemas.microsoft.com/office/powerpoint/2010/main" val="3388004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0064298" cy="1169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702341" y="469444"/>
            <a:ext cx="8694539" cy="706213"/>
          </a:xfrm>
        </p:spPr>
        <p:txBody>
          <a:bodyPr/>
          <a:lstStyle/>
          <a:p>
            <a:pPr algn="ctr"/>
            <a:r>
              <a:rPr lang="fr-FR" dirty="0" smtClean="0">
                <a:solidFill>
                  <a:schemeClr val="bg1"/>
                </a:solidFill>
                <a:latin typeface="Aharoni" panose="02010803020104030203" pitchFamily="2" charset="-79"/>
                <a:cs typeface="Aharoni" panose="02010803020104030203" pitchFamily="2" charset="-79"/>
              </a:rPr>
              <a:t>HOWEVER</a:t>
            </a:r>
            <a:endParaRPr lang="fr-FR" dirty="0">
              <a:solidFill>
                <a:schemeClr val="bg1"/>
              </a:solidFill>
              <a:latin typeface="Aharoni" panose="02010803020104030203" pitchFamily="2" charset="-79"/>
              <a:cs typeface="Aharoni" panose="02010803020104030203" pitchFamily="2" charset="-79"/>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5208" y="2179866"/>
            <a:ext cx="3469089" cy="1951363"/>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80883"/>
            <a:ext cx="3293361" cy="3458029"/>
          </a:xfrm>
          <a:prstGeom prst="rect">
            <a:avLst/>
          </a:prstGeom>
        </p:spPr>
      </p:pic>
      <p:pic>
        <p:nvPicPr>
          <p:cNvPr id="6" name="Image 5"/>
          <p:cNvPicPr>
            <a:picLocks noChangeAspect="1"/>
          </p:cNvPicPr>
          <p:nvPr/>
        </p:nvPicPr>
        <p:blipFill rotWithShape="1">
          <a:blip r:embed="rId4">
            <a:extLst>
              <a:ext uri="{28A0092B-C50C-407E-A947-70E740481C1C}">
                <a14:useLocalDpi xmlns:a14="http://schemas.microsoft.com/office/drawing/2010/main" val="0"/>
              </a:ext>
            </a:extLst>
          </a:blip>
          <a:srcRect l="35034"/>
          <a:stretch/>
        </p:blipFill>
        <p:spPr>
          <a:xfrm>
            <a:off x="3337173" y="1734724"/>
            <a:ext cx="3214223" cy="2783001"/>
          </a:xfrm>
          <a:prstGeom prst="rect">
            <a:avLst/>
          </a:prstGeom>
        </p:spPr>
      </p:pic>
      <p:sp>
        <p:nvSpPr>
          <p:cNvPr id="7" name="ZoneTexte 6"/>
          <p:cNvSpPr txBox="1"/>
          <p:nvPr/>
        </p:nvSpPr>
        <p:spPr>
          <a:xfrm rot="16200000">
            <a:off x="2528255" y="2550839"/>
            <a:ext cx="1972940" cy="338554"/>
          </a:xfrm>
          <a:prstGeom prst="rect">
            <a:avLst/>
          </a:prstGeom>
          <a:solidFill>
            <a:srgbClr val="FF0000"/>
          </a:solidFill>
          <a:effectLst>
            <a:outerShdw blurRad="50800" dist="38100" dir="2700000" algn="tl" rotWithShape="0">
              <a:prstClr val="black">
                <a:alpha val="40000"/>
              </a:prstClr>
            </a:outerShdw>
          </a:effectLst>
        </p:spPr>
        <p:txBody>
          <a:bodyPr wrap="square" rtlCol="0">
            <a:spAutoFit/>
          </a:bodyPr>
          <a:lstStyle/>
          <a:p>
            <a:r>
              <a:rPr lang="fr-FR" sz="1600" b="1" dirty="0" smtClean="0">
                <a:solidFill>
                  <a:schemeClr val="bg1"/>
                </a:solidFill>
              </a:rPr>
              <a:t>Dead body over </a:t>
            </a:r>
            <a:r>
              <a:rPr lang="fr-FR" sz="1600" b="1" dirty="0" err="1" smtClean="0">
                <a:solidFill>
                  <a:schemeClr val="bg1"/>
                </a:solidFill>
              </a:rPr>
              <a:t>here</a:t>
            </a:r>
            <a:endParaRPr lang="fr-FR" sz="1600" b="1" dirty="0">
              <a:solidFill>
                <a:schemeClr val="bg1"/>
              </a:solidFill>
            </a:endParaRPr>
          </a:p>
        </p:txBody>
      </p:sp>
      <p:sp>
        <p:nvSpPr>
          <p:cNvPr id="8" name="ZoneTexte 7"/>
          <p:cNvSpPr txBox="1"/>
          <p:nvPr/>
        </p:nvSpPr>
        <p:spPr>
          <a:xfrm>
            <a:off x="318407" y="5004707"/>
            <a:ext cx="2253343" cy="321306"/>
          </a:xfrm>
          <a:prstGeom prst="rect">
            <a:avLst/>
          </a:prstGeom>
          <a:noFill/>
        </p:spPr>
        <p:txBody>
          <a:bodyPr wrap="square" rtlCol="0">
            <a:spAutoFit/>
          </a:bodyPr>
          <a:lstStyle/>
          <a:p>
            <a:pPr algn="ctr"/>
            <a:r>
              <a:rPr lang="fr-FR" dirty="0" smtClean="0"/>
              <a:t>Bad </a:t>
            </a:r>
            <a:r>
              <a:rPr lang="fr-FR" dirty="0" err="1" smtClean="0"/>
              <a:t>recommendations</a:t>
            </a:r>
            <a:endParaRPr lang="fr-FR" dirty="0"/>
          </a:p>
        </p:txBody>
      </p:sp>
      <p:sp>
        <p:nvSpPr>
          <p:cNvPr id="9" name="ZoneTexte 8"/>
          <p:cNvSpPr txBox="1"/>
          <p:nvPr/>
        </p:nvSpPr>
        <p:spPr>
          <a:xfrm>
            <a:off x="3637998" y="4615081"/>
            <a:ext cx="2612572" cy="779252"/>
          </a:xfrm>
          <a:prstGeom prst="rect">
            <a:avLst/>
          </a:prstGeom>
          <a:noFill/>
        </p:spPr>
        <p:txBody>
          <a:bodyPr wrap="square" rtlCol="0">
            <a:spAutoFit/>
          </a:bodyPr>
          <a:lstStyle/>
          <a:p>
            <a:pPr algn="ctr"/>
            <a:r>
              <a:rPr lang="fr-FR" dirty="0" err="1" smtClean="0"/>
              <a:t>Algorithm</a:t>
            </a:r>
            <a:r>
              <a:rPr lang="fr-FR" dirty="0" smtClean="0"/>
              <a:t> </a:t>
            </a:r>
            <a:r>
              <a:rPr lang="fr-FR" dirty="0" err="1" smtClean="0"/>
              <a:t>can’t</a:t>
            </a:r>
            <a:r>
              <a:rPr lang="fr-FR" dirty="0" smtClean="0"/>
              <a:t> </a:t>
            </a:r>
            <a:r>
              <a:rPr lang="fr-FR" dirty="0" err="1" smtClean="0"/>
              <a:t>differentiate</a:t>
            </a:r>
            <a:r>
              <a:rPr lang="fr-FR" dirty="0" smtClean="0"/>
              <a:t> </a:t>
            </a:r>
            <a:r>
              <a:rPr lang="fr-FR" dirty="0" err="1" smtClean="0"/>
              <a:t>between</a:t>
            </a:r>
            <a:r>
              <a:rPr lang="fr-FR" dirty="0" smtClean="0"/>
              <a:t> </a:t>
            </a:r>
            <a:r>
              <a:rPr lang="fr-FR" dirty="0" err="1" smtClean="0"/>
              <a:t>morally</a:t>
            </a:r>
            <a:r>
              <a:rPr lang="fr-FR" dirty="0" smtClean="0"/>
              <a:t> good and </a:t>
            </a:r>
            <a:r>
              <a:rPr lang="fr-FR" dirty="0" err="1" smtClean="0"/>
              <a:t>bad</a:t>
            </a:r>
            <a:r>
              <a:rPr lang="fr-FR" dirty="0" smtClean="0"/>
              <a:t> content, </a:t>
            </a:r>
            <a:r>
              <a:rPr lang="fr-FR" dirty="0" err="1" smtClean="0"/>
              <a:t>only</a:t>
            </a:r>
            <a:r>
              <a:rPr lang="fr-FR" dirty="0" smtClean="0"/>
              <a:t> </a:t>
            </a:r>
            <a:r>
              <a:rPr lang="fr-FR" dirty="0" err="1" smtClean="0"/>
              <a:t>metrics</a:t>
            </a:r>
            <a:r>
              <a:rPr lang="fr-FR" dirty="0" smtClean="0"/>
              <a:t> </a:t>
            </a:r>
            <a:r>
              <a:rPr lang="fr-FR" dirty="0" err="1" smtClean="0"/>
              <a:t>matter</a:t>
            </a:r>
            <a:endParaRPr lang="fr-FR" dirty="0"/>
          </a:p>
        </p:txBody>
      </p:sp>
      <p:sp>
        <p:nvSpPr>
          <p:cNvPr id="10" name="ZoneTexte 9"/>
          <p:cNvSpPr txBox="1"/>
          <p:nvPr/>
        </p:nvSpPr>
        <p:spPr>
          <a:xfrm>
            <a:off x="6896033" y="4357072"/>
            <a:ext cx="2482723" cy="779252"/>
          </a:xfrm>
          <a:prstGeom prst="rect">
            <a:avLst/>
          </a:prstGeom>
          <a:noFill/>
        </p:spPr>
        <p:txBody>
          <a:bodyPr wrap="square" rtlCol="0">
            <a:spAutoFit/>
          </a:bodyPr>
          <a:lstStyle/>
          <a:p>
            <a:pPr algn="ctr"/>
            <a:r>
              <a:rPr lang="fr-FR" dirty="0" err="1" smtClean="0"/>
              <a:t>Algorithm</a:t>
            </a:r>
            <a:r>
              <a:rPr lang="fr-FR" dirty="0" smtClean="0"/>
              <a:t> abuse to </a:t>
            </a:r>
            <a:r>
              <a:rPr lang="fr-FR" dirty="0" err="1" smtClean="0"/>
              <a:t>generate</a:t>
            </a:r>
            <a:r>
              <a:rPr lang="fr-FR" dirty="0" smtClean="0"/>
              <a:t> more </a:t>
            </a:r>
            <a:r>
              <a:rPr lang="fr-FR" dirty="0" err="1" smtClean="0"/>
              <a:t>views</a:t>
            </a:r>
            <a:r>
              <a:rPr lang="fr-FR" dirty="0" smtClean="0"/>
              <a:t>, and </a:t>
            </a:r>
            <a:r>
              <a:rPr lang="fr-FR" dirty="0" err="1" smtClean="0"/>
              <a:t>thus</a:t>
            </a:r>
            <a:r>
              <a:rPr lang="fr-FR" dirty="0" smtClean="0"/>
              <a:t> more money</a:t>
            </a:r>
            <a:endParaRPr lang="fr-FR" dirty="0"/>
          </a:p>
        </p:txBody>
      </p:sp>
      <p:sp>
        <p:nvSpPr>
          <p:cNvPr id="11" name="Espace réservé du numéro de diapositive 9"/>
          <p:cNvSpPr>
            <a:spLocks noGrp="1"/>
          </p:cNvSpPr>
          <p:nvPr>
            <p:ph type="sldNum" sz="quarter" idx="12"/>
          </p:nvPr>
        </p:nvSpPr>
        <p:spPr>
          <a:xfrm>
            <a:off x="7812485" y="5368646"/>
            <a:ext cx="2268141" cy="301904"/>
          </a:xfrm>
        </p:spPr>
        <p:txBody>
          <a:bodyPr/>
          <a:lstStyle/>
          <a:p>
            <a:r>
              <a:rPr lang="fr-FR" sz="1400" dirty="0"/>
              <a:t>5</a:t>
            </a:r>
          </a:p>
        </p:txBody>
      </p:sp>
    </p:spTree>
    <p:extLst>
      <p:ext uri="{BB962C8B-B14F-4D97-AF65-F5344CB8AC3E}">
        <p14:creationId xmlns:p14="http://schemas.microsoft.com/office/powerpoint/2010/main" val="120980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latin typeface="Aharoni" panose="02010803020104030203" pitchFamily="2" charset="-79"/>
                <a:cs typeface="Aharoni" panose="02010803020104030203" pitchFamily="2" charset="-79"/>
              </a:rPr>
              <a:t>CONCLUSIONS</a:t>
            </a:r>
            <a:endParaRPr lang="fr-FR" dirty="0">
              <a:latin typeface="Aharoni" panose="02010803020104030203" pitchFamily="2" charset="-79"/>
              <a:cs typeface="Aharoni" panose="02010803020104030203" pitchFamily="2" charset="-79"/>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378" y="1749013"/>
            <a:ext cx="6983867" cy="3491934"/>
          </a:xfrm>
          <a:prstGeom prst="rect">
            <a:avLst/>
          </a:prstGeom>
        </p:spPr>
      </p:pic>
    </p:spTree>
    <p:extLst>
      <p:ext uri="{BB962C8B-B14F-4D97-AF65-F5344CB8AC3E}">
        <p14:creationId xmlns:p14="http://schemas.microsoft.com/office/powerpoint/2010/main" val="2276405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114</Words>
  <Application>Microsoft Office PowerPoint</Application>
  <PresentationFormat>Personnalisé</PresentationFormat>
  <Paragraphs>28</Paragraphs>
  <Slides>7</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Aharoni</vt:lpstr>
      <vt:lpstr>Arial</vt:lpstr>
      <vt:lpstr>Calibri</vt:lpstr>
      <vt:lpstr>Calibri Light</vt:lpstr>
      <vt:lpstr>Wingdings</vt:lpstr>
      <vt:lpstr>Thème Office</vt:lpstr>
      <vt:lpstr>Présentation PowerPoint</vt:lpstr>
      <vt:lpstr>Plan</vt:lpstr>
      <vt:lpstr>Présentation PowerPoint</vt:lpstr>
      <vt:lpstr>WHY?</vt:lpstr>
      <vt:lpstr>HOW?</vt:lpstr>
      <vt:lpstr>HOWEVER</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Youtube Algorithm</dc:title>
  <dc:creator>Mohammed</dc:creator>
  <cp:lastModifiedBy>Mohammed</cp:lastModifiedBy>
  <cp:revision>21</cp:revision>
  <dcterms:created xsi:type="dcterms:W3CDTF">2018-12-13T14:19:38Z</dcterms:created>
  <dcterms:modified xsi:type="dcterms:W3CDTF">2018-12-14T07:27:57Z</dcterms:modified>
</cp:coreProperties>
</file>