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58" r:id="rId5"/>
    <p:sldId id="264" r:id="rId6"/>
    <p:sldId id="265" r:id="rId7"/>
    <p:sldId id="261" r:id="rId8"/>
    <p:sldId id="266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Users\marco\Dropbox\english%20assignment%20master%20CCI\Remotely%20Controlled%20Beetles%20at%20the%20University%20of%20California%20Berkeley.mp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hPbln4vnvw" TargetMode="External"/><Relationship Id="rId2" Type="http://schemas.openxmlformats.org/officeDocument/2006/relationships/hyperlink" Target="https://www.youtube.com/watch?v=iljHXpE4LG8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nature.com/news/remote-controlled-roaches-to-the-rescue-1.1140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Bionic </a:t>
            </a:r>
            <a:r>
              <a:rPr lang="en-US" smtClean="0">
                <a:solidFill>
                  <a:schemeClr val="tx1"/>
                </a:solidFill>
              </a:rPr>
              <a:t>robot </a:t>
            </a:r>
            <a:r>
              <a:rPr lang="en-US" dirty="0" smtClean="0">
                <a:solidFill>
                  <a:schemeClr val="tx1"/>
                </a:solidFill>
              </a:rPr>
              <a:t>: a great tool for the future?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05/10/2018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Remotely Controlled Beetles at the University of California Berkeley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905000" y="1428750"/>
            <a:ext cx="4953000" cy="3714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1143000"/>
          </a:xfrm>
        </p:spPr>
        <p:txBody>
          <a:bodyPr/>
          <a:lstStyle/>
          <a:p>
            <a:pPr algn="ctr"/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447800"/>
            <a:ext cx="708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Bionic</a:t>
            </a:r>
            <a:r>
              <a:rPr lang="en-US" dirty="0" smtClean="0"/>
              <a:t> = combining  biology and electronics</a:t>
            </a:r>
          </a:p>
          <a:p>
            <a:r>
              <a:rPr lang="en-US" sz="2400" b="1" u="sng" dirty="0" err="1" smtClean="0"/>
              <a:t>Biorobotics</a:t>
            </a:r>
            <a:r>
              <a:rPr lang="en-US" sz="2400" b="1" u="sng" dirty="0" smtClean="0"/>
              <a:t> </a:t>
            </a:r>
            <a:r>
              <a:rPr lang="en-US" dirty="0" smtClean="0"/>
              <a:t>= making biological organisms as controllable and functional as robots through the integration of man-made parts</a:t>
            </a:r>
          </a:p>
        </p:txBody>
      </p:sp>
      <p:pic>
        <p:nvPicPr>
          <p:cNvPr id="5" name="Picture 2" descr="Image result for beetle p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971800"/>
            <a:ext cx="2767741" cy="2438400"/>
          </a:xfrm>
          <a:prstGeom prst="rect">
            <a:avLst/>
          </a:prstGeom>
          <a:noFill/>
        </p:spPr>
      </p:pic>
      <p:pic>
        <p:nvPicPr>
          <p:cNvPr id="7" name="Picture 12" descr="Image result for bionic beetle hirotaka sa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9346" y="2743200"/>
            <a:ext cx="3612474" cy="2971800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>
            <a:off x="3581400" y="3733800"/>
            <a:ext cx="838200" cy="914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…why doing this?</a:t>
            </a:r>
            <a:endParaRPr lang="en-US" dirty="0"/>
          </a:p>
        </p:txBody>
      </p:sp>
      <p:sp>
        <p:nvSpPr>
          <p:cNvPr id="6148" name="AutoShape 4" descr="Image result for cockroach pi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AutoShape 6" descr="Image result for cockroach pic"/>
          <p:cNvSpPr>
            <a:spLocks noChangeAspect="1" noChangeArrowheads="1"/>
          </p:cNvSpPr>
          <p:nvPr/>
        </p:nvSpPr>
        <p:spPr bwMode="auto">
          <a:xfrm>
            <a:off x="155575" y="-1538288"/>
            <a:ext cx="3810000" cy="32194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" name="AutoShape 8" descr="Image result for cockroach pic"/>
          <p:cNvSpPr>
            <a:spLocks noChangeAspect="1" noChangeArrowheads="1"/>
          </p:cNvSpPr>
          <p:nvPr/>
        </p:nvSpPr>
        <p:spPr bwMode="auto">
          <a:xfrm>
            <a:off x="155575" y="-1538288"/>
            <a:ext cx="3810000" cy="32194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" y="1371600"/>
            <a:ext cx="73152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Go in small holes </a:t>
            </a:r>
            <a:r>
              <a:rPr lang="en-US" sz="2000" dirty="0" smtClean="0">
                <a:sym typeface="Wingdings" pitchFamily="2" charset="2"/>
              </a:rPr>
              <a:t> efficiency</a:t>
            </a:r>
          </a:p>
          <a:p>
            <a:pPr marL="80010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ym typeface="Wingdings" pitchFamily="2" charset="2"/>
              </a:rPr>
              <a:t>Less sensitive to air turbulences</a:t>
            </a:r>
          </a:p>
          <a:p>
            <a:pPr marL="80010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ym typeface="Wingdings" pitchFamily="2" charset="2"/>
              </a:rPr>
              <a:t>Ch</a:t>
            </a:r>
            <a:r>
              <a:rPr lang="en-US" sz="2000" dirty="0" smtClean="0"/>
              <a:t>eap </a:t>
            </a:r>
            <a:r>
              <a:rPr lang="en-US" sz="2000" dirty="0" smtClean="0">
                <a:sym typeface="Wingdings" pitchFamily="2" charset="2"/>
              </a:rPr>
              <a:t> no building robots</a:t>
            </a:r>
          </a:p>
          <a:p>
            <a:pPr marL="80010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Low battery constraints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8194" name="AutoShape 2" descr="Image result for search through rubble"/>
          <p:cNvSpPr>
            <a:spLocks noChangeAspect="1" noChangeArrowheads="1"/>
          </p:cNvSpPr>
          <p:nvPr/>
        </p:nvSpPr>
        <p:spPr bwMode="auto">
          <a:xfrm>
            <a:off x="155575" y="-1760538"/>
            <a:ext cx="6515100" cy="36671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6" name="Picture 4" descr="File:Man searching through rubble in Meulaboh after 2004 tsunami DM-SD-06-11957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4191000"/>
            <a:ext cx="3048000" cy="2030731"/>
          </a:xfrm>
          <a:prstGeom prst="rect">
            <a:avLst/>
          </a:prstGeom>
          <a:noFill/>
        </p:spPr>
      </p:pic>
      <p:sp>
        <p:nvSpPr>
          <p:cNvPr id="8198" name="AutoShape 6" descr="Image result for spying on somebody behind wall"/>
          <p:cNvSpPr>
            <a:spLocks noChangeAspect="1" noChangeArrowheads="1"/>
          </p:cNvSpPr>
          <p:nvPr/>
        </p:nvSpPr>
        <p:spPr bwMode="auto">
          <a:xfrm>
            <a:off x="155575" y="-1760538"/>
            <a:ext cx="6515100" cy="36671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200" name="Picture 8" descr="Alert! How to find hidden indoor spy camera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267200"/>
            <a:ext cx="3429000" cy="1930139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5398850" y="6324600"/>
            <a:ext cx="252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Seach</a:t>
            </a:r>
            <a:r>
              <a:rPr lang="en-US" b="1" dirty="0" smtClean="0"/>
              <a:t>-and-locate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66800" y="6324600"/>
            <a:ext cx="252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b="1" dirty="0" smtClean="0"/>
              <a:t>Intelligence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1143000"/>
          </a:xfrm>
        </p:spPr>
        <p:txBody>
          <a:bodyPr/>
          <a:lstStyle/>
          <a:p>
            <a:pPr algn="ctr"/>
            <a:r>
              <a:rPr lang="en-US" dirty="0" smtClean="0"/>
              <a:t>How do we do this?</a:t>
            </a:r>
            <a:endParaRPr lang="en-US" dirty="0"/>
          </a:p>
        </p:txBody>
      </p:sp>
      <p:sp>
        <p:nvSpPr>
          <p:cNvPr id="2050" name="AutoShape 2" descr="Image result for hirotaka sato  beet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Image result for hirotaka sato  beet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Image result for hirotaka sato  beet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524000"/>
            <a:ext cx="2848495" cy="2447926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81000" y="1371600"/>
            <a:ext cx="5410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err="1" smtClean="0"/>
              <a:t>Hirotaka</a:t>
            </a:r>
            <a:r>
              <a:rPr lang="en-US" sz="2000" i="1" dirty="0" smtClean="0"/>
              <a:t> Sato (</a:t>
            </a:r>
            <a:r>
              <a:rPr lang="en-US" sz="2000" i="1" dirty="0" err="1" smtClean="0"/>
              <a:t>Nanyang</a:t>
            </a:r>
            <a:r>
              <a:rPr lang="en-US" sz="2000" i="1" dirty="0" smtClean="0"/>
              <a:t> Technical University in Singapore)</a:t>
            </a:r>
          </a:p>
          <a:p>
            <a:endParaRPr lang="en-US" sz="2000" i="1" dirty="0" smtClean="0"/>
          </a:p>
          <a:p>
            <a:r>
              <a:rPr lang="en-US" sz="2000" dirty="0" smtClean="0"/>
              <a:t>Tested insects: beetles</a:t>
            </a:r>
          </a:p>
          <a:p>
            <a:endParaRPr lang="en-US" sz="2000" dirty="0" smtClean="0"/>
          </a:p>
          <a:p>
            <a:r>
              <a:rPr lang="en-US" sz="2000" dirty="0" smtClean="0"/>
              <a:t>Electrodes in 4 of their </a:t>
            </a:r>
            <a:r>
              <a:rPr lang="en-US" sz="2000" b="1" u="sng" dirty="0" smtClean="0"/>
              <a:t>flight muscles</a:t>
            </a:r>
          </a:p>
          <a:p>
            <a:endParaRPr lang="en-US" sz="2000" b="1" u="sng" dirty="0" smtClean="0"/>
          </a:p>
          <a:p>
            <a:r>
              <a:rPr lang="en-US" sz="2000" b="1" u="sng" dirty="0" smtClean="0"/>
              <a:t>Discontinuous  electrical pulses </a:t>
            </a:r>
            <a:r>
              <a:rPr lang="en-US" sz="2000" dirty="0" smtClean="0"/>
              <a:t>:  2x 150 ms , 50 ms spacing</a:t>
            </a:r>
          </a:p>
          <a:p>
            <a:endParaRPr lang="en-US" sz="2000" dirty="0" smtClean="0"/>
          </a:p>
          <a:p>
            <a:r>
              <a:rPr lang="en-US" sz="2000" b="1" u="sng" dirty="0" smtClean="0"/>
              <a:t>Frequency</a:t>
            </a:r>
            <a:r>
              <a:rPr lang="en-US" sz="2000" dirty="0" smtClean="0"/>
              <a:t> of pulses: </a:t>
            </a:r>
            <a:r>
              <a:rPr lang="en-US" sz="2000" b="1" u="sng" dirty="0" smtClean="0"/>
              <a:t>speed</a:t>
            </a:r>
            <a:r>
              <a:rPr lang="en-US" sz="2000" dirty="0" smtClean="0"/>
              <a:t> regulation.</a:t>
            </a:r>
          </a:p>
          <a:p>
            <a:endParaRPr lang="en-US" sz="2000" dirty="0" smtClean="0"/>
          </a:p>
          <a:p>
            <a:r>
              <a:rPr lang="en-US" sz="2000" b="1" u="sng" dirty="0" smtClean="0"/>
              <a:t>Accuracy: 80% 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Hovering, altitude: work in progress</a:t>
            </a:r>
          </a:p>
        </p:txBody>
      </p:sp>
      <p:pic>
        <p:nvPicPr>
          <p:cNvPr id="2055" name="Picture 7" descr="C:\Users\marco\Dropbox\english assignment master CCI\pul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962400"/>
            <a:ext cx="2376340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www.nature.com/polopoly_fs/7.6352.1347456787!/image/Roaches.jpg_gen/derivatives/landscape_300/Roach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4114800"/>
            <a:ext cx="2400300" cy="2400300"/>
          </a:xfrm>
          <a:prstGeom prst="rect">
            <a:avLst/>
          </a:prstGeom>
          <a:noFill/>
        </p:spPr>
      </p:pic>
      <p:pic>
        <p:nvPicPr>
          <p:cNvPr id="4" name="Picture 10" descr="Photo: ©istock.com/Antaga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447800"/>
            <a:ext cx="2362200" cy="1999997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1143000"/>
          </a:xfrm>
        </p:spPr>
        <p:txBody>
          <a:bodyPr/>
          <a:lstStyle/>
          <a:p>
            <a:pPr algn="ctr"/>
            <a:r>
              <a:rPr lang="en-US" dirty="0" smtClean="0"/>
              <a:t>How does it work? (2)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600200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i="1" dirty="0" smtClean="0"/>
          </a:p>
          <a:p>
            <a:r>
              <a:rPr lang="en-US" i="1" dirty="0" err="1" smtClean="0"/>
              <a:t>Alper</a:t>
            </a:r>
            <a:r>
              <a:rPr lang="en-US" i="1" dirty="0" smtClean="0"/>
              <a:t> </a:t>
            </a:r>
            <a:r>
              <a:rPr lang="en-US" i="1" dirty="0" err="1" smtClean="0"/>
              <a:t>Bozkurt</a:t>
            </a:r>
            <a:r>
              <a:rPr lang="en-US" i="1" dirty="0" smtClean="0"/>
              <a:t> (North Carolina State University)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Tested insects: cockroaches</a:t>
            </a:r>
          </a:p>
          <a:p>
            <a:endParaRPr lang="en-US" dirty="0" smtClean="0"/>
          </a:p>
          <a:p>
            <a:r>
              <a:rPr lang="en-US" dirty="0" smtClean="0"/>
              <a:t>Receivers in their </a:t>
            </a:r>
            <a:r>
              <a:rPr lang="en-US" b="1" u="sng" dirty="0" smtClean="0"/>
              <a:t>antennas</a:t>
            </a:r>
          </a:p>
          <a:p>
            <a:endParaRPr lang="en-US" b="1" u="sng" dirty="0" smtClean="0"/>
          </a:p>
          <a:p>
            <a:r>
              <a:rPr lang="en-US" dirty="0" smtClean="0"/>
              <a:t>Behavior prompted by </a:t>
            </a:r>
            <a:r>
              <a:rPr lang="en-US" b="1" u="sng" dirty="0" err="1" smtClean="0"/>
              <a:t>wifi</a:t>
            </a:r>
            <a:r>
              <a:rPr lang="en-US" b="1" u="sng" dirty="0" smtClean="0"/>
              <a:t> pulses  (obstacle simulation)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Accuracy to be improved,  direct backwards movement still a work in progress.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1143000"/>
          </a:xfrm>
        </p:spPr>
        <p:txBody>
          <a:bodyPr/>
          <a:lstStyle/>
          <a:p>
            <a:pPr algn="ctr"/>
            <a:r>
              <a:rPr lang="en-US" dirty="0" smtClean="0"/>
              <a:t>Conclusions and Perspectives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30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Great tool for the future: 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b="1" dirty="0" smtClean="0"/>
              <a:t>paired with IR sensors to search and locate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b="1" dirty="0" smtClean="0"/>
              <a:t> paired with miniaturized microphones and camcorders for intelligence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Ethical dilemma raised: are the insects feeling pain? </a:t>
            </a:r>
          </a:p>
          <a:p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	</a:t>
            </a:r>
            <a:r>
              <a:rPr lang="en-US" b="1" dirty="0" smtClean="0">
                <a:solidFill>
                  <a:srgbClr val="FF0000"/>
                </a:solidFill>
              </a:rPr>
              <a:t> Lifespan preserved (3-6months)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Perspective research: other insects to be used?  First tries at bees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9" descr="Polygone vue du ci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893" y="0"/>
            <a:ext cx="9180893" cy="6248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Thank you for your attention!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Video sources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752600"/>
            <a:ext cx="731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hlinkClick r:id="rId2"/>
              </a:rPr>
              <a:t>https://www.youtube.com/watch?v=iljHXpE4LG8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  <a:hlinkClick r:id="rId3"/>
              </a:rPr>
              <a:t>https://www.youtube.com/watch?v=UhPbln4vnvw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  <a:hlinkClick r:id="rId4"/>
              </a:rPr>
              <a:t>https://www.nature.com/news/remote-controlled-roaches-to-the-rescue-1.11403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162</TotalTime>
  <Words>217</Words>
  <Application>Microsoft Office PowerPoint</Application>
  <PresentationFormat>On-screen Show (4:3)</PresentationFormat>
  <Paragraphs>58</Paragraphs>
  <Slides>9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Bionic robot : a great tool for the future?</vt:lpstr>
      <vt:lpstr>Introduction</vt:lpstr>
      <vt:lpstr>Concepts</vt:lpstr>
      <vt:lpstr>…why doing this?</vt:lpstr>
      <vt:lpstr>How do we do this?</vt:lpstr>
      <vt:lpstr>How does it work? (2)</vt:lpstr>
      <vt:lpstr>Conclusions and Perspectives</vt:lpstr>
      <vt:lpstr>Thank you for your attention!</vt:lpstr>
      <vt:lpstr>Video sources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Bionic robots : a great tool for the future?</dc:title>
  <dc:creator>marco</dc:creator>
  <cp:lastModifiedBy>marco bolloli</cp:lastModifiedBy>
  <cp:revision>24</cp:revision>
  <dcterms:created xsi:type="dcterms:W3CDTF">2006-08-16T00:00:00Z</dcterms:created>
  <dcterms:modified xsi:type="dcterms:W3CDTF">2018-10-05T10:33:55Z</dcterms:modified>
</cp:coreProperties>
</file>