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media1.mp3" ContentType="audi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audio" Target="../media/media1.mp3"/><Relationship Id="rId5" Type="http://schemas.microsoft.com/office/2007/relationships/media" Target="../media/media1.mp3"/><Relationship Id="rId6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lash Memo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Flash Memory</a:t>
            </a:r>
          </a:p>
        </p:txBody>
      </p:sp>
      <p:sp>
        <p:nvSpPr>
          <p:cNvPr id="120" name="How to overcome its limitations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overcome its limitations?</a:t>
            </a:r>
          </a:p>
        </p:txBody>
      </p:sp>
      <p:sp>
        <p:nvSpPr>
          <p:cNvPr id="121" name="Cédric Mannequin. Etude des commutations de résistance de l’oxyde d’hafnium. Science des matériaux [cond-mat.mtrl-sci]. Université de Grenoble, 2014. Français. &lt;NNT : 2014GRENY004&gt;. &lt;tel- 01558153&gt;"/>
          <p:cNvSpPr txBox="1"/>
          <p:nvPr/>
        </p:nvSpPr>
        <p:spPr>
          <a:xfrm>
            <a:off x="241133" y="8509000"/>
            <a:ext cx="125225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3400"/>
              </a:lnSpc>
              <a:spcBef>
                <a:spcPts val="1200"/>
              </a:spcBef>
              <a:defRPr b="0" sz="1466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Cédric Mannequin. Etude des commutations de résistance de l’oxyde d’hafnium. Science des matériaux [cond-mat.mtrl-sci]. Université de Grenoble, 2014. Français. &lt;NNT : 2014GRENY004&gt;. &lt;tel- 01558153&gt; 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ash memory ?"/>
          <p:cNvSpPr txBox="1"/>
          <p:nvPr>
            <p:ph type="title"/>
          </p:nvPr>
        </p:nvSpPr>
        <p:spPr>
          <a:xfrm>
            <a:off x="788665" y="203200"/>
            <a:ext cx="11427470" cy="1942654"/>
          </a:xfrm>
          <a:prstGeom prst="rect">
            <a:avLst/>
          </a:prstGeom>
        </p:spPr>
        <p:txBody>
          <a:bodyPr/>
          <a:lstStyle/>
          <a:p>
            <a:pPr/>
            <a:r>
              <a:t>What is Flash memory ?</a:t>
            </a:r>
          </a:p>
        </p:txBody>
      </p:sp>
      <p:pic>
        <p:nvPicPr>
          <p:cNvPr id="124" name="SSD flash based.png" descr="SSD flash ba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9702" y="3308510"/>
            <a:ext cx="5805722" cy="4465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3280" y="2948609"/>
            <a:ext cx="3850357" cy="518574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USB key"/>
          <p:cNvSpPr txBox="1"/>
          <p:nvPr/>
        </p:nvSpPr>
        <p:spPr>
          <a:xfrm>
            <a:off x="2325764" y="8570570"/>
            <a:ext cx="13453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USB key</a:t>
            </a:r>
          </a:p>
        </p:txBody>
      </p:sp>
      <p:sp>
        <p:nvSpPr>
          <p:cNvPr id="127" name="Flash based SSD"/>
          <p:cNvSpPr txBox="1"/>
          <p:nvPr/>
        </p:nvSpPr>
        <p:spPr>
          <a:xfrm>
            <a:off x="8007526" y="8570570"/>
            <a:ext cx="25700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Flash based SSD</a:t>
            </a:r>
          </a:p>
        </p:txBody>
      </p:sp>
      <p:sp>
        <p:nvSpPr>
          <p:cNvPr id="128" name="Advantages over Hard disk…"/>
          <p:cNvSpPr txBox="1"/>
          <p:nvPr/>
        </p:nvSpPr>
        <p:spPr>
          <a:xfrm>
            <a:off x="2737134" y="3819253"/>
            <a:ext cx="6917806" cy="34444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7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Advantages over Hard disk</a:t>
            </a:r>
          </a:p>
          <a:p>
            <a:pPr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Faster</a:t>
            </a:r>
          </a:p>
          <a:p>
            <a:pPr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Heat less</a:t>
            </a:r>
          </a:p>
          <a:p>
            <a:pPr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Need less power</a:t>
            </a:r>
          </a:p>
          <a:p>
            <a:pPr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Shock proof</a:t>
            </a:r>
          </a:p>
          <a:p>
            <a:pPr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QUIET !!!!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ew definitions"/>
          <p:cNvSpPr txBox="1"/>
          <p:nvPr>
            <p:ph type="ctrTitle"/>
          </p:nvPr>
        </p:nvSpPr>
        <p:spPr>
          <a:xfrm>
            <a:off x="1674738" y="359023"/>
            <a:ext cx="9655324" cy="1393577"/>
          </a:xfrm>
          <a:prstGeom prst="rect">
            <a:avLst/>
          </a:prstGeom>
        </p:spPr>
        <p:txBody>
          <a:bodyPr/>
          <a:lstStyle/>
          <a:p>
            <a:pPr/>
            <a:r>
              <a:t>Few definitions</a:t>
            </a:r>
          </a:p>
        </p:txBody>
      </p:sp>
      <p:sp>
        <p:nvSpPr>
          <p:cNvPr id="131" name="Digital memory…"/>
          <p:cNvSpPr txBox="1"/>
          <p:nvPr/>
        </p:nvSpPr>
        <p:spPr>
          <a:xfrm>
            <a:off x="-7983" y="2747620"/>
            <a:ext cx="6562739" cy="6722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Digital memory</a:t>
            </a: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Bit 0 and 1</a:t>
            </a: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Physical memory</a:t>
            </a:r>
          </a:p>
          <a:p>
            <a:pPr>
              <a:defRPr b="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000000"/>
                </a:solidFill>
              </a:rPr>
              <a:t>Presence or not of electrons</a:t>
            </a: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941100"/>
                </a:solidFill>
              </a:rPr>
              <a:t>Oxyde</a:t>
            </a:r>
            <a:endParaRPr>
              <a:solidFill>
                <a:srgbClr val="941100"/>
              </a:solidFill>
            </a:endParaRP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Electrical insulator</a:t>
            </a: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Tunnel oxyde : </a:t>
            </a:r>
            <a:r>
              <a:rPr>
                <a:solidFill>
                  <a:srgbClr val="000000"/>
                </a:solidFill>
              </a:rPr>
              <a:t>2 states</a:t>
            </a: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unconstrained = insulator</a:t>
            </a: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constraint = conductor</a:t>
            </a:r>
          </a:p>
          <a:p>
            <a:pPr marL="333375" indent="-333375">
              <a:buSzPct val="145000"/>
              <a:buChar char="-"/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Concept of critical thickness </a:t>
            </a:r>
          </a:p>
          <a:p>
            <a:pPr marL="333375" indent="-333375">
              <a:buSzPct val="145000"/>
              <a:buChar char="-"/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333375" indent="-333375">
              <a:buSzPct val="145000"/>
              <a:buChar char="-"/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275" y="7409079"/>
            <a:ext cx="673154" cy="594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596768991.jpg" descr="59676899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8119" y="5903105"/>
            <a:ext cx="2779516" cy="3606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roblèmes-de-paiement-sur-lautoroute.jpg" descr="problèmes-de-paiement-sur-lautorout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92790" y="2310114"/>
            <a:ext cx="5133990" cy="3417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lash memory :…"/>
          <p:cNvSpPr txBox="1"/>
          <p:nvPr>
            <p:ph type="title"/>
          </p:nvPr>
        </p:nvSpPr>
        <p:spPr>
          <a:xfrm>
            <a:off x="1270000" y="-11539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Flash memory : </a:t>
            </a:r>
          </a:p>
          <a:p>
            <a:pPr/>
            <a:r>
              <a:t>MOS architecture</a:t>
            </a:r>
          </a:p>
        </p:txBody>
      </p:sp>
      <p:sp>
        <p:nvSpPr>
          <p:cNvPr id="137" name="Texte"/>
          <p:cNvSpPr txBox="1"/>
          <p:nvPr/>
        </p:nvSpPr>
        <p:spPr>
          <a:xfrm>
            <a:off x="-844550" y="1410861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38" name="Information (electrons) trapped…"/>
          <p:cNvSpPr txBox="1"/>
          <p:nvPr/>
        </p:nvSpPr>
        <p:spPr>
          <a:xfrm>
            <a:off x="1408176" y="5079360"/>
            <a:ext cx="480364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Information (electrons) trapped </a:t>
            </a:r>
          </a:p>
          <a:p>
            <a:pPr/>
            <a:r>
              <a:t>in the floating gate</a:t>
            </a:r>
          </a:p>
        </p:txBody>
      </p:sp>
      <p:sp>
        <p:nvSpPr>
          <p:cNvPr id="139" name="MOS :…"/>
          <p:cNvSpPr txBox="1"/>
          <p:nvPr/>
        </p:nvSpPr>
        <p:spPr>
          <a:xfrm>
            <a:off x="1492300" y="3287982"/>
            <a:ext cx="463540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MOS :</a:t>
            </a:r>
          </a:p>
          <a:p>
            <a:pPr/>
            <a:r>
              <a:t>Metal / Oxyde / Semiconductor</a:t>
            </a:r>
          </a:p>
        </p:txBody>
      </p:sp>
      <p:sp>
        <p:nvSpPr>
          <p:cNvPr id="140" name="Critical thickness…"/>
          <p:cNvSpPr txBox="1"/>
          <p:nvPr/>
        </p:nvSpPr>
        <p:spPr>
          <a:xfrm>
            <a:off x="2753613" y="7230334"/>
            <a:ext cx="297637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EB341D"/>
                </a:solidFill>
              </a:defRPr>
            </a:pPr>
            <a:r>
              <a:t>Critical thickness</a:t>
            </a:r>
          </a:p>
          <a:p>
            <a:pPr>
              <a:defRPr>
                <a:solidFill>
                  <a:srgbClr val="EB341D"/>
                </a:solidFill>
              </a:defRPr>
            </a:pPr>
            <a:r>
              <a:t> of the tunnel oxyde</a:t>
            </a:r>
          </a:p>
        </p:txBody>
      </p:sp>
      <p:sp>
        <p:nvSpPr>
          <p:cNvPr id="141" name="Ligne"/>
          <p:cNvSpPr/>
          <p:nvPr/>
        </p:nvSpPr>
        <p:spPr>
          <a:xfrm>
            <a:off x="6271380" y="5494039"/>
            <a:ext cx="2491621" cy="1"/>
          </a:xfrm>
          <a:prstGeom prst="line">
            <a:avLst/>
          </a:prstGeom>
          <a:ln w="114300">
            <a:solidFill>
              <a:srgbClr val="CF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175" y="6867159"/>
            <a:ext cx="1760975" cy="1555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8150" y="3206750"/>
            <a:ext cx="6489700" cy="618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volution of microelectronic"/>
          <p:cNvSpPr txBox="1"/>
          <p:nvPr>
            <p:ph type="ctrTitle"/>
          </p:nvPr>
        </p:nvSpPr>
        <p:spPr>
          <a:xfrm>
            <a:off x="1270000" y="15974"/>
            <a:ext cx="10464800" cy="1432471"/>
          </a:xfrm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/>
            <a:r>
              <a:t>Evolution of microelectronic</a:t>
            </a:r>
          </a:p>
        </p:txBody>
      </p:sp>
      <p:sp>
        <p:nvSpPr>
          <p:cNvPr id="146" name="Always denser and smaller"/>
          <p:cNvSpPr txBox="1"/>
          <p:nvPr>
            <p:ph type="subTitle" sz="quarter" idx="1"/>
          </p:nvPr>
        </p:nvSpPr>
        <p:spPr>
          <a:xfrm>
            <a:off x="1270000" y="16573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Always denser and smaller</a:t>
            </a:r>
          </a:p>
        </p:txBody>
      </p:sp>
      <p:sp>
        <p:nvSpPr>
          <p:cNvPr id="147" name="What about flash memory ?"/>
          <p:cNvSpPr txBox="1"/>
          <p:nvPr/>
        </p:nvSpPr>
        <p:spPr>
          <a:xfrm>
            <a:off x="9261244" y="3306420"/>
            <a:ext cx="366242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What about flash memory ?</a:t>
            </a:r>
          </a:p>
        </p:txBody>
      </p:sp>
      <p:pic>
        <p:nvPicPr>
          <p:cNvPr id="148" name="Moore's_Law_Transistor_Count_1971-2016.png" descr="Moore's_Law_Transistor_Count_1971-20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771" y="2861326"/>
            <a:ext cx="8832976" cy="645101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Critical thickness…"/>
          <p:cNvSpPr txBox="1"/>
          <p:nvPr/>
        </p:nvSpPr>
        <p:spPr>
          <a:xfrm>
            <a:off x="9477170" y="5488004"/>
            <a:ext cx="323057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Critical thickness</a:t>
            </a:r>
          </a:p>
          <a:p>
            <a:pPr/>
            <a:r>
              <a:t> of the tunnel oxyde :</a:t>
            </a:r>
          </a:p>
          <a:p>
            <a:pPr/>
            <a:r>
              <a:t>Physical limitation</a:t>
            </a:r>
          </a:p>
        </p:txBody>
      </p:sp>
      <p:sp>
        <p:nvSpPr>
          <p:cNvPr id="150" name="Flèche"/>
          <p:cNvSpPr/>
          <p:nvPr/>
        </p:nvSpPr>
        <p:spPr>
          <a:xfrm rot="5363943">
            <a:off x="10730543" y="4610444"/>
            <a:ext cx="723386" cy="406989"/>
          </a:xfrm>
          <a:prstGeom prst="rightArrow">
            <a:avLst>
              <a:gd name="adj1" fmla="val 21340"/>
              <a:gd name="adj2" fmla="val 8368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Flèche"/>
          <p:cNvSpPr/>
          <p:nvPr/>
        </p:nvSpPr>
        <p:spPr>
          <a:xfrm rot="5363943">
            <a:off x="10730543" y="7156691"/>
            <a:ext cx="723386" cy="406989"/>
          </a:xfrm>
          <a:prstGeom prst="rightArrow">
            <a:avLst>
              <a:gd name="adj1" fmla="val 21340"/>
              <a:gd name="adj2" fmla="val 8368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Need to find a new architecture"/>
          <p:cNvSpPr txBox="1"/>
          <p:nvPr/>
        </p:nvSpPr>
        <p:spPr>
          <a:xfrm>
            <a:off x="9041318" y="8037889"/>
            <a:ext cx="410227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Need to find a new architecture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RAM :…"/>
          <p:cNvSpPr txBox="1"/>
          <p:nvPr>
            <p:ph type="title"/>
          </p:nvPr>
        </p:nvSpPr>
        <p:spPr>
          <a:xfrm>
            <a:off x="1270000" y="156197"/>
            <a:ext cx="10464800" cy="2672557"/>
          </a:xfrm>
          <a:prstGeom prst="rect">
            <a:avLst/>
          </a:prstGeom>
        </p:spPr>
        <p:txBody>
          <a:bodyPr/>
          <a:lstStyle/>
          <a:p>
            <a:pPr/>
            <a:r>
              <a:t>ReRAM :</a:t>
            </a:r>
          </a:p>
          <a:p>
            <a:pPr/>
            <a:r>
              <a:t>MIM-memristors</a:t>
            </a:r>
          </a:p>
        </p:txBody>
      </p:sp>
      <p:sp>
        <p:nvSpPr>
          <p:cNvPr id="155" name="No more tunnel oxyde"/>
          <p:cNvSpPr txBox="1"/>
          <p:nvPr/>
        </p:nvSpPr>
        <p:spPr>
          <a:xfrm>
            <a:off x="1393240" y="7129120"/>
            <a:ext cx="34659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No more tunnel oxyde</a:t>
            </a:r>
          </a:p>
        </p:txBody>
      </p:sp>
      <p:sp>
        <p:nvSpPr>
          <p:cNvPr id="156" name="Texte"/>
          <p:cNvSpPr txBox="1"/>
          <p:nvPr/>
        </p:nvSpPr>
        <p:spPr>
          <a:xfrm>
            <a:off x="6402882" y="4646270"/>
            <a:ext cx="1990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pic>
        <p:nvPicPr>
          <p:cNvPr id="157" name="bean.jpg" descr="bea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3928" y="6014267"/>
            <a:ext cx="3039319" cy="3039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2303" y="3003550"/>
            <a:ext cx="8360194" cy="272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ame material with two behavior"/>
          <p:cNvSpPr txBox="1"/>
          <p:nvPr/>
        </p:nvSpPr>
        <p:spPr>
          <a:xfrm>
            <a:off x="1151450" y="6014267"/>
            <a:ext cx="394951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Same material with two behavior</a:t>
            </a:r>
          </a:p>
        </p:txBody>
      </p:sp>
      <p:sp>
        <p:nvSpPr>
          <p:cNvPr id="160" name="Notion of threshold voltage"/>
          <p:cNvSpPr txBox="1"/>
          <p:nvPr/>
        </p:nvSpPr>
        <p:spPr>
          <a:xfrm>
            <a:off x="1096393" y="7875673"/>
            <a:ext cx="40596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Notion of threshold voltage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RAM really better?"/>
          <p:cNvSpPr txBox="1"/>
          <p:nvPr>
            <p:ph type="title"/>
          </p:nvPr>
        </p:nvSpPr>
        <p:spPr>
          <a:xfrm>
            <a:off x="1270000" y="63500"/>
            <a:ext cx="10464800" cy="1803004"/>
          </a:xfrm>
          <a:prstGeom prst="rect">
            <a:avLst/>
          </a:prstGeom>
        </p:spPr>
        <p:txBody>
          <a:bodyPr/>
          <a:lstStyle/>
          <a:p>
            <a:pPr/>
            <a:r>
              <a:t>ReRAM really better?</a:t>
            </a:r>
          </a:p>
        </p:txBody>
      </p:sp>
      <p:sp>
        <p:nvSpPr>
          <p:cNvPr id="163" name="Ligne"/>
          <p:cNvSpPr/>
          <p:nvPr/>
        </p:nvSpPr>
        <p:spPr>
          <a:xfrm flipV="1">
            <a:off x="6502400" y="2527299"/>
            <a:ext cx="1" cy="5908555"/>
          </a:xfrm>
          <a:prstGeom prst="line">
            <a:avLst/>
          </a:prstGeom>
          <a:ln w="88900">
            <a:solidFill>
              <a:srgbClr val="9411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Flash"/>
          <p:cNvSpPr txBox="1"/>
          <p:nvPr/>
        </p:nvSpPr>
        <p:spPr>
          <a:xfrm>
            <a:off x="2264769" y="2222596"/>
            <a:ext cx="1438569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Flash</a:t>
            </a:r>
          </a:p>
        </p:txBody>
      </p:sp>
      <p:sp>
        <p:nvSpPr>
          <p:cNvPr id="165" name="ReRAM"/>
          <p:cNvSpPr txBox="1"/>
          <p:nvPr/>
        </p:nvSpPr>
        <p:spPr>
          <a:xfrm>
            <a:off x="9259002" y="2222596"/>
            <a:ext cx="1718946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ReRAM</a:t>
            </a:r>
          </a:p>
        </p:txBody>
      </p:sp>
      <p:sp>
        <p:nvSpPr>
          <p:cNvPr id="166" name="Critical thickness"/>
          <p:cNvSpPr txBox="1"/>
          <p:nvPr/>
        </p:nvSpPr>
        <p:spPr>
          <a:xfrm>
            <a:off x="1665945" y="3477870"/>
            <a:ext cx="26362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Critical thickness</a:t>
            </a:r>
          </a:p>
        </p:txBody>
      </p:sp>
      <p:sp>
        <p:nvSpPr>
          <p:cNvPr id="167" name="Treshold voltage"/>
          <p:cNvSpPr txBox="1"/>
          <p:nvPr/>
        </p:nvSpPr>
        <p:spPr>
          <a:xfrm>
            <a:off x="8864679" y="3477870"/>
            <a:ext cx="250759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Treshold voltage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1533" y="3169485"/>
            <a:ext cx="1128465" cy="1077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0470" y="3181058"/>
            <a:ext cx="1019172" cy="105468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Only 2 states available"/>
          <p:cNvSpPr txBox="1"/>
          <p:nvPr/>
        </p:nvSpPr>
        <p:spPr>
          <a:xfrm>
            <a:off x="1301557" y="5124332"/>
            <a:ext cx="33649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Only 2 states available</a:t>
            </a:r>
          </a:p>
        </p:txBody>
      </p:sp>
      <p:sp>
        <p:nvSpPr>
          <p:cNvPr id="171" name="Various  possible values of LRS/HRS"/>
          <p:cNvSpPr txBox="1"/>
          <p:nvPr/>
        </p:nvSpPr>
        <p:spPr>
          <a:xfrm>
            <a:off x="8435978" y="4838582"/>
            <a:ext cx="3364993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Various  possible values of LRS/HRS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1533" y="4714347"/>
            <a:ext cx="1128465" cy="107782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Very mature technology"/>
          <p:cNvSpPr txBox="1"/>
          <p:nvPr/>
        </p:nvSpPr>
        <p:spPr>
          <a:xfrm>
            <a:off x="1207983" y="6770794"/>
            <a:ext cx="355214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Very mature technology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5823" y="6462409"/>
            <a:ext cx="1128465" cy="107782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till under development…"/>
          <p:cNvSpPr txBox="1"/>
          <p:nvPr/>
        </p:nvSpPr>
        <p:spPr>
          <a:xfrm>
            <a:off x="8300647" y="6402494"/>
            <a:ext cx="3635655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Still under development</a:t>
            </a:r>
          </a:p>
          <a:p>
            <a:pPr/>
            <a:r>
              <a:t>BUT</a:t>
            </a:r>
          </a:p>
          <a:p>
            <a:pPr/>
            <a:r>
              <a:t>Coming soon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mort de flash.png" descr="mort de flas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5867" y="2300174"/>
            <a:ext cx="8853066" cy="335638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he End?"/>
          <p:cNvSpPr txBox="1"/>
          <p:nvPr>
            <p:ph type="title"/>
          </p:nvPr>
        </p:nvSpPr>
        <p:spPr>
          <a:xfrm>
            <a:off x="1270000" y="63500"/>
            <a:ext cx="10464800" cy="1803004"/>
          </a:xfrm>
          <a:prstGeom prst="rect">
            <a:avLst/>
          </a:prstGeom>
        </p:spPr>
        <p:txBody>
          <a:bodyPr/>
          <a:lstStyle/>
          <a:p>
            <a:pPr/>
            <a:r>
              <a:t>The End?</a:t>
            </a:r>
          </a:p>
        </p:txBody>
      </p:sp>
      <p:pic>
        <p:nvPicPr>
          <p:cNvPr id="179" name="samsung-3d-v-nand.png" descr="samsung-3d-v-n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8401" y="2394927"/>
            <a:ext cx="8587998" cy="6798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on film.mp3" descr="Mon film.mp3"/>
          <p:cNvPicPr>
            <a:picLocks noChangeAspect="0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10535691" y="650676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61632" fill="hold"/>
                                        <p:tgtEl>
                                          <p:spTgt spid="1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12" fill="hold" display="0">
                  <p:stCondLst>
                    <p:cond delay="indefinite"/>
                  </p:stCondLst>
                </p:cTn>
                <p:tgtEl>
                  <p:spTgt spid="180"/>
                </p:tgtEl>
              </p:cMediaNode>
            </p:audio>
          </p:childTnLst>
        </p:cTn>
      </p:par>
    </p:tnLst>
    <p:bldLst>
      <p:bldP build="whole" bldLvl="1" animBg="1" rev="0" advAuto="0" spid="17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amsung-3d-v-nand.png" descr="samsung-3d-v-na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8401" y="2382227"/>
            <a:ext cx="8587998" cy="6798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