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2"/>
  </p:notesMasterIdLst>
  <p:sldIdLst>
    <p:sldId id="303" r:id="rId2"/>
    <p:sldId id="293" r:id="rId3"/>
    <p:sldId id="269" r:id="rId4"/>
    <p:sldId id="294" r:id="rId5"/>
    <p:sldId id="272" r:id="rId6"/>
    <p:sldId id="295" r:id="rId7"/>
    <p:sldId id="296" r:id="rId8"/>
    <p:sldId id="274" r:id="rId9"/>
    <p:sldId id="275" r:id="rId10"/>
    <p:sldId id="297" r:id="rId11"/>
    <p:sldId id="277" r:id="rId12"/>
    <p:sldId id="278" r:id="rId13"/>
    <p:sldId id="298" r:id="rId14"/>
    <p:sldId id="279" r:id="rId15"/>
    <p:sldId id="280" r:id="rId16"/>
    <p:sldId id="284" r:id="rId17"/>
    <p:sldId id="281" r:id="rId18"/>
    <p:sldId id="283" r:id="rId19"/>
    <p:sldId id="285" r:id="rId20"/>
    <p:sldId id="286" r:id="rId21"/>
    <p:sldId id="287" r:id="rId22"/>
    <p:sldId id="289" r:id="rId23"/>
    <p:sldId id="290" r:id="rId24"/>
    <p:sldId id="291" r:id="rId25"/>
    <p:sldId id="299" r:id="rId26"/>
    <p:sldId id="282" r:id="rId27"/>
    <p:sldId id="292" r:id="rId28"/>
    <p:sldId id="300" r:id="rId29"/>
    <p:sldId id="267" r:id="rId30"/>
    <p:sldId id="301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EE359-4BD0-4874-BBD7-63A9D223B5D9}" type="datetimeFigureOut">
              <a:rPr lang="fr-FR" smtClean="0"/>
              <a:t>14/12/2018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E1A7D-E2B0-4DB5-9C03-7772F4E23364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Oil &amp; Gas Companies conduct advanced geophysics modeling and simulation to support operations where 2D, 3D &amp; 4D Seismic generate significant data during exploration phases. They closely monitor the performance of their operational assets. To do this, they use tens of thousands of data-collecting sensors in subsurface wells and surface facilities to provide continuous and real-time monitoring of assets and environmental conditions.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E1A7D-E2B0-4DB5-9C03-7772F4E2336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provides the logic of processing.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E1A7D-E2B0-4DB5-9C03-7772F4E2336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 provides the logic of processing.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E1A7D-E2B0-4DB5-9C03-7772F4E2336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 provides the logic of processing.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E1A7D-E2B0-4DB5-9C03-7772F4E2336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 provides the logic of processing.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E1A7D-E2B0-4DB5-9C03-7772F4E2336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 provides the logic of processing.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E1A7D-E2B0-4DB5-9C03-7772F4E2336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C44D-4810-4255-B97C-14AF9C97AB97}" type="datetime1">
              <a:rPr lang="fr-FR" smtClean="0"/>
              <a:t>14/12/2018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8FCB-F72F-48C2-A6B4-A4CD5561F955}" type="datetime1">
              <a:rPr lang="fr-FR" smtClean="0"/>
              <a:t>14/12/2018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56F2-2FA8-4B39-BDA5-936FDA54A8ED}" type="datetime1">
              <a:rPr lang="fr-FR" smtClean="0"/>
              <a:t>14/12/2018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7BC8-8432-428F-AD2B-3B2DDD134E4A}" type="datetime1">
              <a:rPr lang="fr-FR" smtClean="0"/>
              <a:t>14/12/2018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91CE-B37B-4501-BCC8-B3181532A719}" type="datetime1">
              <a:rPr lang="fr-FR" smtClean="0"/>
              <a:t>14/12/2018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FC9B-02C0-4C45-9414-846574FC2E4A}" type="datetime1">
              <a:rPr lang="fr-FR" smtClean="0"/>
              <a:t>14/12/2018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5AC4-11A4-4BD5-A74B-8B8BE0B109CE}" type="datetime1">
              <a:rPr lang="fr-FR" smtClean="0"/>
              <a:t>14/12/2018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ABC-E2BC-4958-B7A4-EBB3693C5283}" type="datetime1">
              <a:rPr lang="fr-FR" smtClean="0"/>
              <a:t>14/12/2018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E5-9FA5-475E-ADE1-74AD0C835F1E}" type="datetime1">
              <a:rPr lang="fr-FR" smtClean="0"/>
              <a:t>14/12/2018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2A0-3678-413B-A69E-F4D13323E23F}" type="datetime1">
              <a:rPr lang="fr-FR" smtClean="0"/>
              <a:t>14/12/2018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D71BD-66A1-495A-8A45-B98654AA883D}" type="datetime1">
              <a:rPr lang="fr-FR" smtClean="0"/>
              <a:t>14/12/2018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C995EE-E5F5-4A01-89C4-89E98F4C332F}" type="datetime1">
              <a:rPr lang="fr-FR" smtClean="0"/>
              <a:t>14/12/2018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F88AE1-E3EA-4FD1-AA22-0615307FB92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dureka.co/blog/hdfs-tutori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dureka.co/blog/hadoop-eco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hadoop-ecosyste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hadoop-eco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hadoop-ecosyste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hadoop-eco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enovo\Desktop\Big Data\data-is-the-new-o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071734" y="24"/>
            <a:ext cx="12192000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2844" y="1214422"/>
            <a:ext cx="8919339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“Big Data application in Oil Upstream”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 descr="C:\Users\Lenovo\Desktop\LM\logo_UFR_IM2A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2282" y="0"/>
            <a:ext cx="1301750" cy="112236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71406" y="6322469"/>
            <a:ext cx="3857652" cy="5355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fr-FR" alt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fr-FR" alt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Heithem</a:t>
            </a:r>
            <a:r>
              <a:rPr lang="fr-FR" alt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Lejmi</a:t>
            </a:r>
            <a:endParaRPr lang="fr-FR" alt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9256" y="6273225"/>
            <a:ext cx="3714744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December 14</a:t>
            </a:r>
            <a:r>
              <a:rPr lang="en-US" sz="32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2018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ogner un rectangle avec un coin diagonal 3"/>
          <p:cNvSpPr/>
          <p:nvPr/>
        </p:nvSpPr>
        <p:spPr>
          <a:xfrm>
            <a:off x="1291326" y="1571612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DEFINITION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289739" y="3706884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TECHNIQUES APPLIED IN THE OIL AND GAS INDUSTRY</a:t>
            </a:r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289738" y="2643182"/>
            <a:ext cx="7416000" cy="1116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 OF BIG DATA IN THE OIL UPSTREAM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10" y="164305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10" y="268158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2910" y="378619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8384" y="482472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1291326" y="5778586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cap="small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384" y="5857892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gner un rectangle avec un coin diagonal 13"/>
          <p:cNvSpPr/>
          <p:nvPr/>
        </p:nvSpPr>
        <p:spPr>
          <a:xfrm>
            <a:off x="1291326" y="4714884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en-US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 OF BIG DATA APPLICATION IN OIL UPSTREAM</a:t>
            </a:r>
            <a:endParaRPr lang="fr-FR" altLang="fr-FR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Application of Big Data in the Oil Upstream</a:t>
            </a:r>
            <a:endParaRPr lang="en-US" sz="35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14282" y="2571744"/>
            <a:ext cx="1357322" cy="7858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Volume</a:t>
            </a:r>
            <a:endParaRPr lang="en-US" sz="24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000232" y="2571744"/>
            <a:ext cx="1357322" cy="7858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Velocity</a:t>
            </a:r>
            <a:endParaRPr lang="en-US" sz="24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857884" y="2571744"/>
            <a:ext cx="1357322" cy="7858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Veracity</a:t>
            </a:r>
            <a:endParaRPr lang="en-US" sz="24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929058" y="2571744"/>
            <a:ext cx="1357322" cy="7858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Variety</a:t>
            </a:r>
            <a:endParaRPr lang="en-US" sz="2400" b="1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7572396" y="2571744"/>
            <a:ext cx="1357322" cy="7858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Value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4043" y="3429000"/>
            <a:ext cx="916804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Connecteur droit avec flèche 23"/>
          <p:cNvCxnSpPr/>
          <p:nvPr/>
        </p:nvCxnSpPr>
        <p:spPr>
          <a:xfrm>
            <a:off x="5357818" y="3571876"/>
            <a:ext cx="900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643174" y="3571876"/>
            <a:ext cx="900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0" y="928671"/>
            <a:ext cx="9144000" cy="17859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 Upstream is no stranger to Big </a:t>
            </a:r>
            <a:r>
              <a:rPr lang="en-US" dirty="0" smtClean="0"/>
              <a:t>Data, </a:t>
            </a:r>
            <a:r>
              <a:rPr lang="en-US" dirty="0" smtClean="0"/>
              <a:t>the Upstream Data is also characterized by the </a:t>
            </a:r>
            <a:r>
              <a:rPr lang="en-US" dirty="0" smtClean="0"/>
              <a:t>5V concept: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29289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Upstream stage receives a huge amount of data in various and increasingly complex forms, making it a real challenge and struggle to collect, interpret, and leverage the disparate data while ensuring its quality and getting useful information from it. 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14282" y="4286256"/>
            <a:ext cx="857256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2976" y="4303479"/>
            <a:ext cx="80010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All these reasons were urging the use of Big Data technology in </a:t>
            </a:r>
            <a:r>
              <a:rPr lang="en-US" sz="3200" dirty="0" smtClean="0"/>
              <a:t>Oil &amp; Gas </a:t>
            </a:r>
            <a:r>
              <a:rPr lang="en-US" sz="3200" dirty="0" smtClean="0"/>
              <a:t>industry as the most suitable technique  that could allow the best management of the different types of these fast growing data.      </a:t>
            </a:r>
            <a:endParaRPr lang="en-US" sz="3200" dirty="0"/>
          </a:p>
        </p:txBody>
      </p:sp>
      <p:sp>
        <p:nvSpPr>
          <p:cNvPr id="20" name="Titre 9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Application of Big Data in the Oil Upstream</a:t>
            </a:r>
            <a:endParaRPr lang="en-US" sz="3500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ogner un rectangle avec un coin diagonal 3"/>
          <p:cNvSpPr/>
          <p:nvPr/>
        </p:nvSpPr>
        <p:spPr>
          <a:xfrm>
            <a:off x="1291326" y="1571612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DEFINITION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289738" y="2643182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 OF BIG DATA IN THE OIL UPSTREAM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10" y="164305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10" y="268158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2910" y="378619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8384" y="482472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1291326" y="5778586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cap="small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384" y="5857892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gner un rectangle avec un coin diagonal 13"/>
          <p:cNvSpPr/>
          <p:nvPr/>
        </p:nvSpPr>
        <p:spPr>
          <a:xfrm>
            <a:off x="1291326" y="4714884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en-US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 OF BIG DATA APPLICATION IN OIL UPSTREAM</a:t>
            </a:r>
            <a:endParaRPr lang="fr-FR" altLang="fr-FR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289739" y="3706884"/>
            <a:ext cx="7416000" cy="1116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TECHNIQUES APPLIED IN THE OIL AND GAS INDUSTRY</a:t>
            </a:r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3929089"/>
          </a:xfrm>
        </p:spPr>
        <p:txBody>
          <a:bodyPr>
            <a:noAutofit/>
          </a:bodyPr>
          <a:lstStyle/>
          <a:p>
            <a:r>
              <a:rPr lang="en-US" dirty="0" smtClean="0"/>
              <a:t>Many companies </a:t>
            </a:r>
            <a:r>
              <a:rPr lang="en-US" dirty="0" smtClean="0"/>
              <a:t>have </a:t>
            </a:r>
            <a:r>
              <a:rPr lang="en-US" dirty="0" smtClean="0"/>
              <a:t>started the application of Big </a:t>
            </a:r>
            <a:r>
              <a:rPr lang="en-US" dirty="0" smtClean="0"/>
              <a:t>Data in the </a:t>
            </a:r>
            <a:r>
              <a:rPr lang="en-US" dirty="0" smtClean="0"/>
              <a:t>Oil &amp; Gas field 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– Chevron proof-of-concept using 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r>
              <a:rPr lang="en-US" dirty="0" smtClean="0"/>
              <a:t> (IBM </a:t>
            </a:r>
            <a:r>
              <a:rPr lang="en-US" dirty="0" err="1" smtClean="0"/>
              <a:t>BigInsights</a:t>
            </a:r>
            <a:r>
              <a:rPr lang="en-US" dirty="0" smtClean="0"/>
              <a:t>) for seismic data processing ; </a:t>
            </a:r>
          </a:p>
          <a:p>
            <a:pPr>
              <a:buNone/>
            </a:pPr>
            <a:r>
              <a:rPr lang="en-US" dirty="0" smtClean="0"/>
              <a:t>– Shell piloting 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r>
              <a:rPr lang="en-US" dirty="0" smtClean="0"/>
              <a:t> in Amazon Virtual Private Cloud (Amazon VPC) for seismic sensor data 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Petroleum Engineering department of the University </a:t>
            </a:r>
            <a:r>
              <a:rPr lang="en-US" dirty="0" smtClean="0"/>
              <a:t>of Stavanger data acquisition performance study using 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r>
              <a:rPr lang="en-US" dirty="0" smtClean="0"/>
              <a:t>….</a:t>
            </a:r>
            <a:endParaRPr lang="en-US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3929089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Hadoop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Ecosystem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 smtClean="0"/>
              <a:t>a platform </a:t>
            </a:r>
            <a:r>
              <a:rPr lang="en-US" dirty="0" smtClean="0"/>
              <a:t>/ </a:t>
            </a:r>
            <a:r>
              <a:rPr lang="en-US" dirty="0" smtClean="0"/>
              <a:t>framework which is extremely popular for handling and analyzing large sets of data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4098" name="Picture 2" descr="C:\Users\Lenovo\Desktop\Big Data\getting-started-with-big-data-architecture-cloudera-engineering-blog-5b17f14becc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66438"/>
            <a:ext cx="7429552" cy="4134462"/>
          </a:xfrm>
          <a:prstGeom prst="rect">
            <a:avLst/>
          </a:prstGeom>
          <a:noFill/>
        </p:spPr>
      </p:pic>
      <p:sp>
        <p:nvSpPr>
          <p:cNvPr id="5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0" y="1857365"/>
            <a:ext cx="9144000" cy="3929089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can consider </a:t>
            </a:r>
            <a:r>
              <a:rPr lang="fr-FR" dirty="0" err="1" smtClean="0"/>
              <a:t>Hadoop</a:t>
            </a:r>
            <a:r>
              <a:rPr lang="fr-FR" dirty="0" smtClean="0"/>
              <a:t> </a:t>
            </a:r>
            <a:r>
              <a:rPr lang="en-US" dirty="0" smtClean="0"/>
              <a:t>framework</a:t>
            </a:r>
            <a:r>
              <a:rPr lang="en-US" dirty="0" smtClean="0"/>
              <a:t> </a:t>
            </a:r>
            <a:r>
              <a:rPr lang="en-US" dirty="0" smtClean="0"/>
              <a:t>as a suite which encompasses a number of </a:t>
            </a:r>
            <a:r>
              <a:rPr lang="en-US" dirty="0" smtClean="0"/>
              <a:t>components </a:t>
            </a:r>
            <a:r>
              <a:rPr lang="en-US" dirty="0" smtClean="0"/>
              <a:t>(ingesting, storing, analyzing and maintaining) inside it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448616" cy="49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hlinkClick r:id="rId2"/>
              </a:rPr>
              <a:t>Hadoop</a:t>
            </a:r>
            <a:r>
              <a:rPr lang="en-US" b="1" i="1" dirty="0" smtClean="0">
                <a:hlinkClick r:id="rId2"/>
              </a:rPr>
              <a:t> Distributed File System</a:t>
            </a:r>
            <a:r>
              <a:rPr lang="en-US" dirty="0" smtClean="0"/>
              <a:t> is the core component </a:t>
            </a:r>
            <a:r>
              <a:rPr lang="en-US" dirty="0" smtClean="0"/>
              <a:t>(the </a:t>
            </a:r>
            <a:r>
              <a:rPr lang="en-US" dirty="0" smtClean="0"/>
              <a:t>backbone of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Ecosystem).</a:t>
            </a:r>
            <a:endParaRPr lang="en-US" dirty="0" smtClean="0"/>
          </a:p>
          <a:p>
            <a:r>
              <a:rPr lang="en-US" dirty="0" smtClean="0"/>
              <a:t>HDFS is the one, which makes it possible to store different types of large data </a:t>
            </a:r>
            <a:r>
              <a:rPr lang="en-US" dirty="0" smtClean="0"/>
              <a:t>sets.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643446"/>
            <a:ext cx="5320955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hlinkClick r:id="rId2"/>
              </a:rPr>
              <a:t>YARN</a:t>
            </a:r>
            <a:r>
              <a:rPr lang="en-US" i="1" dirty="0" smtClean="0">
                <a:hlinkClick r:id="rId2"/>
              </a:rPr>
              <a:t> </a:t>
            </a:r>
            <a:r>
              <a:rPr lang="en-US" dirty="0" smtClean="0"/>
              <a:t>= </a:t>
            </a:r>
            <a:r>
              <a:rPr lang="en-US" dirty="0" smtClean="0"/>
              <a:t>”</a:t>
            </a:r>
            <a:r>
              <a:rPr lang="en-US" i="1" dirty="0" smtClean="0"/>
              <a:t>Yet </a:t>
            </a:r>
            <a:r>
              <a:rPr lang="en-US" i="1" dirty="0" smtClean="0"/>
              <a:t>Another Resource </a:t>
            </a:r>
            <a:r>
              <a:rPr lang="en-US" i="1" dirty="0" smtClean="0"/>
              <a:t>Negotiator”</a:t>
            </a:r>
          </a:p>
          <a:p>
            <a:r>
              <a:rPr lang="en-US" dirty="0" smtClean="0"/>
              <a:t>YARN is considered as </a:t>
            </a:r>
            <a:r>
              <a:rPr lang="en-US" dirty="0" smtClean="0"/>
              <a:t>the brain of </a:t>
            </a:r>
            <a:r>
              <a:rPr lang="en-US" dirty="0" smtClean="0"/>
              <a:t>the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Ecosystem. It performs all </a:t>
            </a:r>
            <a:r>
              <a:rPr lang="en-US" dirty="0" smtClean="0"/>
              <a:t>the data processing activities.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C:\Users\Lenovo\Desktop\Big Data\12241e1f152089c40556aab7ef941ff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971948"/>
            <a:ext cx="4767796" cy="3028952"/>
          </a:xfrm>
          <a:prstGeom prst="rect">
            <a:avLst/>
          </a:prstGeom>
          <a:noFill/>
        </p:spPr>
      </p:pic>
      <p:sp>
        <p:nvSpPr>
          <p:cNvPr id="6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75763"/>
            <a:ext cx="9144000" cy="74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2844" y="1775191"/>
            <a:ext cx="8786874" cy="4625609"/>
          </a:xfrm>
        </p:spPr>
        <p:txBody>
          <a:bodyPr/>
          <a:lstStyle/>
          <a:p>
            <a:r>
              <a:rPr lang="fr-FR" b="1" dirty="0" err="1" smtClean="0">
                <a:hlinkClick r:id="rId3"/>
              </a:rPr>
              <a:t>MapReduce</a:t>
            </a:r>
            <a:r>
              <a:rPr lang="fr-FR" dirty="0" smtClean="0">
                <a:hlinkClick r:id="rId3"/>
              </a:rPr>
              <a:t> </a:t>
            </a:r>
            <a:r>
              <a:rPr lang="fr-FR" dirty="0" smtClean="0"/>
              <a:t>:</a:t>
            </a:r>
            <a:r>
              <a:rPr lang="fr-FR" dirty="0" smtClean="0"/>
              <a:t> </a:t>
            </a:r>
            <a:r>
              <a:rPr lang="fr-FR" dirty="0" smtClean="0"/>
              <a:t> </a:t>
            </a:r>
            <a:r>
              <a:rPr lang="fr-FR" sz="2800" dirty="0" smtClean="0"/>
              <a:t>‘</a:t>
            </a:r>
            <a:r>
              <a:rPr lang="fr-FR" sz="2800" i="1" dirty="0" smtClean="0"/>
              <a:t>Data </a:t>
            </a:r>
            <a:r>
              <a:rPr lang="fr-FR" sz="2800" i="1" dirty="0" err="1" smtClean="0"/>
              <a:t>processing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using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programming</a:t>
            </a:r>
            <a:r>
              <a:rPr lang="fr-FR" sz="2800" i="1" dirty="0" smtClean="0"/>
              <a:t>’</a:t>
            </a:r>
            <a:endParaRPr lang="fr-FR" sz="2800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the core component of processing in a </a:t>
            </a:r>
            <a:r>
              <a:rPr lang="en-US" dirty="0" err="1" smtClean="0"/>
              <a:t>Hadoop</a:t>
            </a:r>
            <a:r>
              <a:rPr lang="en-US" dirty="0" smtClean="0"/>
              <a:t> Ecosystem 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is a software framework which helps in writing applications that processes large data sets using distributed and parallel algorithms inside </a:t>
            </a:r>
            <a:r>
              <a:rPr lang="en-US" dirty="0" err="1" smtClean="0"/>
              <a:t>Hadoop</a:t>
            </a:r>
            <a:r>
              <a:rPr lang="en-US" dirty="0" smtClean="0"/>
              <a:t> environment.</a:t>
            </a:r>
            <a:endParaRPr lang="en-US" dirty="0"/>
          </a:p>
        </p:txBody>
      </p:sp>
      <p:pic>
        <p:nvPicPr>
          <p:cNvPr id="7170" name="Picture 2" descr="C:\Users\Lenovo\Desktop\Big Data\Apache-MapReduce-logo-Hadoop-Ecosystem-Edurek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5554" y="5348879"/>
            <a:ext cx="3936710" cy="1366269"/>
          </a:xfrm>
          <a:prstGeom prst="rect">
            <a:avLst/>
          </a:prstGeom>
          <a:noFill/>
        </p:spPr>
      </p:pic>
      <p:sp>
        <p:nvSpPr>
          <p:cNvPr id="6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2844" y="1775191"/>
            <a:ext cx="8786874" cy="4625609"/>
          </a:xfrm>
        </p:spPr>
        <p:txBody>
          <a:bodyPr/>
          <a:lstStyle/>
          <a:p>
            <a:r>
              <a:rPr lang="en-US" b="1" dirty="0" smtClean="0">
                <a:hlinkClick r:id="rId3"/>
              </a:rPr>
              <a:t>HIVE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sz="2800" dirty="0" smtClean="0"/>
              <a:t>’</a:t>
            </a:r>
            <a:r>
              <a:rPr lang="en-US" sz="2800" i="1" dirty="0" smtClean="0"/>
              <a:t>Data</a:t>
            </a:r>
            <a:r>
              <a:rPr lang="en-US" sz="2800" i="1" dirty="0" smtClean="0"/>
              <a:t> Processing Services using Query (SQL-like</a:t>
            </a:r>
            <a:r>
              <a:rPr lang="en-US" sz="2800" i="1" dirty="0" smtClean="0"/>
              <a:t>)’</a:t>
            </a:r>
            <a:endParaRPr lang="en-US" sz="2800" dirty="0" smtClean="0"/>
          </a:p>
          <a:p>
            <a:r>
              <a:rPr lang="en-US" b="1" dirty="0" smtClean="0"/>
              <a:t>HIVE</a:t>
            </a:r>
            <a:r>
              <a:rPr lang="en-US" dirty="0" smtClean="0"/>
              <a:t> </a:t>
            </a:r>
            <a:r>
              <a:rPr lang="en-US" dirty="0" smtClean="0"/>
              <a:t>is a data warehousing component which performs reading, writing and managing large data sets in a distributed environment using SQL-like interface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8194" name="Picture 2" descr="C:\Users\Lenovo\Desktop\Big Data\Apache-Hive-logo-Hadoop-Ecosystem-Edureka-300x27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4286250"/>
            <a:ext cx="2857500" cy="2571750"/>
          </a:xfrm>
          <a:prstGeom prst="rect">
            <a:avLst/>
          </a:prstGeom>
          <a:noFill/>
        </p:spPr>
      </p:pic>
      <p:sp>
        <p:nvSpPr>
          <p:cNvPr id="6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2844" y="1775191"/>
            <a:ext cx="8786874" cy="4625609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hlinkClick r:id="rId3"/>
              </a:rPr>
              <a:t>Mahout</a:t>
            </a:r>
            <a:r>
              <a:rPr lang="en-US" dirty="0" smtClean="0"/>
              <a:t>:</a:t>
            </a:r>
            <a:r>
              <a:rPr lang="en-US" dirty="0" smtClean="0"/>
              <a:t> </a:t>
            </a:r>
            <a:r>
              <a:rPr lang="en-US" dirty="0" smtClean="0"/>
              <a:t>’</a:t>
            </a:r>
            <a:r>
              <a:rPr lang="en-US" i="1" dirty="0" smtClean="0"/>
              <a:t>Machine Learning’</a:t>
            </a:r>
          </a:p>
          <a:p>
            <a:r>
              <a:rPr lang="en-US" dirty="0" smtClean="0"/>
              <a:t>Mahout provides an environment for creating machine learning </a:t>
            </a:r>
            <a:r>
              <a:rPr lang="en-US" dirty="0" smtClean="0"/>
              <a:t>applications.</a:t>
            </a:r>
            <a:endParaRPr lang="en-US" dirty="0"/>
          </a:p>
        </p:txBody>
      </p:sp>
      <p:pic>
        <p:nvPicPr>
          <p:cNvPr id="10242" name="Picture 2" descr="C:\Users\Lenovo\Desktop\Big Data\Apache-Mahout-logo-Hadoop-Ecosystem-Edureka-300x12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4429132"/>
            <a:ext cx="5156200" cy="2165603"/>
          </a:xfrm>
          <a:prstGeom prst="rect">
            <a:avLst/>
          </a:prstGeom>
          <a:noFill/>
        </p:spPr>
      </p:pic>
      <p:sp>
        <p:nvSpPr>
          <p:cNvPr id="6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2844" y="1775191"/>
            <a:ext cx="8786874" cy="4625609"/>
          </a:xfrm>
        </p:spPr>
        <p:txBody>
          <a:bodyPr/>
          <a:lstStyle/>
          <a:p>
            <a:r>
              <a:rPr lang="en-US" b="1" u="sng" dirty="0" smtClean="0">
                <a:solidFill>
                  <a:srgbClr val="0088B8"/>
                </a:solidFill>
              </a:rPr>
              <a:t>Apache </a:t>
            </a:r>
            <a:r>
              <a:rPr lang="en-US" b="1" u="sng" dirty="0" smtClean="0">
                <a:solidFill>
                  <a:srgbClr val="0088B8"/>
                </a:solidFill>
              </a:rPr>
              <a:t>Spark: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a framework for real time data analytics in a distributed computing environment</a:t>
            </a:r>
            <a:r>
              <a:rPr lang="en-US" dirty="0" smtClean="0"/>
              <a:t>.</a:t>
            </a:r>
          </a:p>
        </p:txBody>
      </p:sp>
      <p:pic>
        <p:nvPicPr>
          <p:cNvPr id="11266" name="Picture 2" descr="C:\Users\Lenovo\Desktop\Big Data\Apache-Spark-logo-Hadoop-Ecosystem-Edureka-2-300x15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714884"/>
            <a:ext cx="2857500" cy="1514475"/>
          </a:xfrm>
          <a:prstGeom prst="rect">
            <a:avLst/>
          </a:prstGeom>
          <a:noFill/>
        </p:spPr>
      </p:pic>
      <p:sp>
        <p:nvSpPr>
          <p:cNvPr id="5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2844" y="1775191"/>
            <a:ext cx="8786874" cy="4625609"/>
          </a:xfrm>
        </p:spPr>
        <p:txBody>
          <a:bodyPr/>
          <a:lstStyle/>
          <a:p>
            <a:r>
              <a:rPr lang="fr-FR" b="1" dirty="0" err="1" smtClean="0">
                <a:hlinkClick r:id="rId3"/>
              </a:rPr>
              <a:t>Zookeeper</a:t>
            </a:r>
            <a:r>
              <a:rPr lang="fr-FR" dirty="0" smtClean="0">
                <a:hlinkClick r:id="rId3"/>
              </a:rPr>
              <a:t> </a:t>
            </a:r>
            <a:r>
              <a:rPr lang="fr-FR" dirty="0" smtClean="0"/>
              <a:t>:</a:t>
            </a:r>
            <a:r>
              <a:rPr lang="fr-FR" dirty="0" smtClean="0"/>
              <a:t>’</a:t>
            </a:r>
            <a:r>
              <a:rPr lang="fr-FR" i="1" dirty="0" smtClean="0"/>
              <a:t>Management &amp; coordination’</a:t>
            </a:r>
            <a:endParaRPr lang="fr-FR" dirty="0" smtClean="0"/>
          </a:p>
          <a:p>
            <a:r>
              <a:rPr lang="en-US" dirty="0" smtClean="0"/>
              <a:t>Apache </a:t>
            </a:r>
            <a:r>
              <a:rPr lang="en-US" dirty="0" smtClean="0"/>
              <a:t>Zookeeper is the coordinator of any </a:t>
            </a:r>
            <a:r>
              <a:rPr lang="en-US" dirty="0" err="1" smtClean="0"/>
              <a:t>Hadoop</a:t>
            </a:r>
            <a:r>
              <a:rPr lang="en-US" dirty="0" smtClean="0"/>
              <a:t> job which includes a combination of various services in a </a:t>
            </a:r>
            <a:r>
              <a:rPr lang="en-US" dirty="0" err="1" smtClean="0"/>
              <a:t>Hadoop</a:t>
            </a:r>
            <a:r>
              <a:rPr lang="en-US" dirty="0" smtClean="0"/>
              <a:t> Ecosystem.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3853297"/>
            <a:ext cx="2214578" cy="300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r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techniques applied in the Oil and gas industry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ogner un rectangle avec un coin diagonal 3"/>
          <p:cNvSpPr/>
          <p:nvPr/>
        </p:nvSpPr>
        <p:spPr>
          <a:xfrm>
            <a:off x="1291326" y="1571612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DEFINITION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289739" y="3706884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TECHNIQUES APPLIED IN THE OIL AND GAS INDUSTRY</a:t>
            </a:r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289738" y="2643182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 OF BIG DATA IN THE OIL UPSTREAM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10" y="164305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10" y="268158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2910" y="378619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8384" y="482472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1291326" y="5778586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cap="small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384" y="5857892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gner un rectangle avec un coin diagonal 13"/>
          <p:cNvSpPr/>
          <p:nvPr/>
        </p:nvSpPr>
        <p:spPr>
          <a:xfrm>
            <a:off x="1291326" y="4714884"/>
            <a:ext cx="7416000" cy="1116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en-US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 OF BIG DATA APPLICATION IN OIL UPSTREAM</a:t>
            </a:r>
            <a:endParaRPr lang="fr-FR" altLang="fr-FR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Advantages of Big Data application in Oil upstream</a:t>
            </a:r>
            <a:endParaRPr lang="en-US" sz="4200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Deploying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Big</a:t>
            </a:r>
            <a:r>
              <a:rPr lang="fr-FR" dirty="0" smtClean="0"/>
              <a:t> Data </a:t>
            </a:r>
            <a:r>
              <a:rPr lang="fr-FR" dirty="0" err="1" smtClean="0"/>
              <a:t>methods</a:t>
            </a:r>
            <a:r>
              <a:rPr lang="fr-FR" dirty="0" smtClean="0"/>
              <a:t> in the </a:t>
            </a:r>
            <a:r>
              <a:rPr lang="fr-FR" dirty="0" err="1" smtClean="0"/>
              <a:t>Oil</a:t>
            </a:r>
            <a:r>
              <a:rPr lang="fr-FR" dirty="0" smtClean="0"/>
              <a:t> &amp; </a:t>
            </a:r>
            <a:r>
              <a:rPr lang="fr-FR" dirty="0" err="1" smtClean="0"/>
              <a:t>Gas</a:t>
            </a:r>
            <a:r>
              <a:rPr lang="fr-FR" dirty="0" smtClean="0"/>
              <a:t> </a:t>
            </a:r>
            <a:r>
              <a:rPr lang="fr-FR" dirty="0" err="1" smtClean="0"/>
              <a:t>industry</a:t>
            </a:r>
            <a:r>
              <a:rPr lang="fr-FR" dirty="0" smtClean="0"/>
              <a:t> </a:t>
            </a:r>
            <a:r>
              <a:rPr lang="fr-FR" dirty="0" err="1" smtClean="0"/>
              <a:t>enable</a:t>
            </a:r>
            <a:r>
              <a:rPr lang="fr-FR" dirty="0" smtClean="0"/>
              <a:t> a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en-US" dirty="0" smtClean="0"/>
              <a:t>understanding  and </a:t>
            </a:r>
            <a:r>
              <a:rPr lang="en-US" dirty="0" smtClean="0"/>
              <a:t>leveraging </a:t>
            </a:r>
            <a:r>
              <a:rPr lang="en-US" dirty="0" smtClean="0"/>
              <a:t>of data </a:t>
            </a:r>
            <a:r>
              <a:rPr lang="en-US" dirty="0" smtClean="0"/>
              <a:t>in the upstream segment </a:t>
            </a:r>
            <a:r>
              <a:rPr lang="en-US" dirty="0" smtClean="0"/>
              <a:t>and </a:t>
            </a:r>
            <a:r>
              <a:rPr lang="fr-FR" dirty="0" smtClean="0"/>
              <a:t>translate the </a:t>
            </a:r>
            <a:r>
              <a:rPr lang="fr-FR" dirty="0" err="1" smtClean="0"/>
              <a:t>crude</a:t>
            </a:r>
            <a:r>
              <a:rPr lang="fr-FR" dirty="0" smtClean="0"/>
              <a:t> data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actionable</a:t>
            </a:r>
            <a:r>
              <a:rPr lang="fr-FR" dirty="0" smtClean="0"/>
              <a:t> insights.</a:t>
            </a:r>
          </a:p>
          <a:p>
            <a:endParaRPr lang="fr-FR" dirty="0" smtClean="0"/>
          </a:p>
          <a:p>
            <a:r>
              <a:rPr lang="fr-FR" dirty="0" err="1" smtClean="0"/>
              <a:t>Applying</a:t>
            </a:r>
            <a:r>
              <a:rPr lang="fr-FR" dirty="0" smtClean="0"/>
              <a:t> </a:t>
            </a:r>
            <a:r>
              <a:rPr lang="fr-FR" dirty="0" err="1" smtClean="0"/>
              <a:t>Big</a:t>
            </a:r>
            <a:r>
              <a:rPr lang="fr-FR" dirty="0" smtClean="0"/>
              <a:t> Data </a:t>
            </a:r>
            <a:r>
              <a:rPr lang="fr-FR" dirty="0" err="1" smtClean="0"/>
              <a:t>technology</a:t>
            </a:r>
            <a:r>
              <a:rPr lang="fr-FR" dirty="0" smtClean="0"/>
              <a:t> </a:t>
            </a:r>
            <a:r>
              <a:rPr lang="fr-FR" dirty="0" err="1" smtClean="0"/>
              <a:t>ensures</a:t>
            </a:r>
            <a:r>
              <a:rPr lang="fr-FR" dirty="0" smtClean="0"/>
              <a:t> the </a:t>
            </a:r>
            <a:r>
              <a:rPr lang="fr-FR" dirty="0" err="1" smtClean="0"/>
              <a:t>optimzation</a:t>
            </a:r>
            <a:r>
              <a:rPr lang="fr-FR" dirty="0" smtClean="0"/>
              <a:t> of all phases of </a:t>
            </a:r>
            <a:r>
              <a:rPr lang="fr-FR" dirty="0" err="1" smtClean="0"/>
              <a:t>oil</a:t>
            </a:r>
            <a:r>
              <a:rPr lang="fr-FR" dirty="0" smtClean="0"/>
              <a:t> </a:t>
            </a:r>
            <a:r>
              <a:rPr lang="fr-FR" dirty="0" err="1" smtClean="0"/>
              <a:t>upstream</a:t>
            </a:r>
            <a:r>
              <a:rPr lang="fr-FR" dirty="0" smtClean="0"/>
              <a:t> (exploration,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, production</a:t>
            </a:r>
            <a:r>
              <a:rPr lang="fr-FR" dirty="0" smtClean="0"/>
              <a:t>..)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As </a:t>
            </a:r>
            <a:r>
              <a:rPr lang="fr-FR" dirty="0" err="1" smtClean="0"/>
              <a:t>Big</a:t>
            </a:r>
            <a:r>
              <a:rPr lang="fr-FR" dirty="0" smtClean="0"/>
              <a:t> Data </a:t>
            </a:r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saving</a:t>
            </a:r>
            <a:r>
              <a:rPr lang="fr-FR" dirty="0" smtClean="0"/>
              <a:t> time, </a:t>
            </a:r>
            <a:r>
              <a:rPr lang="fr-FR" dirty="0" err="1" smtClean="0"/>
              <a:t>reducing</a:t>
            </a:r>
            <a:r>
              <a:rPr lang="fr-FR" dirty="0" smtClean="0"/>
              <a:t> </a:t>
            </a:r>
            <a:r>
              <a:rPr lang="fr-FR" dirty="0" err="1" smtClean="0"/>
              <a:t>costs</a:t>
            </a:r>
            <a:r>
              <a:rPr lang="fr-FR" dirty="0" smtClean="0"/>
              <a:t> and </a:t>
            </a:r>
            <a:r>
              <a:rPr lang="fr-FR" dirty="0" err="1" smtClean="0"/>
              <a:t>improving</a:t>
            </a:r>
            <a:r>
              <a:rPr lang="fr-FR" dirty="0" smtClean="0"/>
              <a:t> </a:t>
            </a:r>
            <a:r>
              <a:rPr lang="fr-FR" dirty="0" err="1" smtClean="0"/>
              <a:t>safety</a:t>
            </a:r>
            <a:r>
              <a:rPr lang="fr-FR" dirty="0" smtClean="0"/>
              <a:t> </a:t>
            </a:r>
            <a:r>
              <a:rPr lang="fr-FR" dirty="0" err="1" smtClean="0"/>
              <a:t>throughout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oil</a:t>
            </a:r>
            <a:r>
              <a:rPr lang="fr-FR" dirty="0" smtClean="0"/>
              <a:t> </a:t>
            </a:r>
            <a:r>
              <a:rPr lang="fr-FR" dirty="0" err="1" smtClean="0"/>
              <a:t>upstream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.</a:t>
            </a:r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 fontScale="92500" lnSpcReduction="10000"/>
          </a:bodyPr>
          <a:lstStyle/>
          <a:p>
            <a:r>
              <a:rPr lang="fr-FR" b="1" u="sng" dirty="0" smtClean="0"/>
              <a:t>Exploration:</a:t>
            </a:r>
            <a:r>
              <a:rPr lang="fr-FR" u="sng" dirty="0" smtClean="0"/>
              <a:t> </a:t>
            </a:r>
            <a:r>
              <a:rPr lang="fr-FR" dirty="0" err="1" smtClean="0"/>
              <a:t>Reducing</a:t>
            </a:r>
            <a:r>
              <a:rPr lang="fr-FR" dirty="0" smtClean="0"/>
              <a:t> the </a:t>
            </a:r>
            <a:r>
              <a:rPr lang="fr-FR" dirty="0" err="1" smtClean="0"/>
              <a:t>duration</a:t>
            </a:r>
            <a:r>
              <a:rPr lang="fr-FR" dirty="0" smtClean="0"/>
              <a:t> of large </a:t>
            </a:r>
            <a:r>
              <a:rPr lang="fr-FR" dirty="0" err="1" smtClean="0"/>
              <a:t>scale</a:t>
            </a:r>
            <a:r>
              <a:rPr lang="fr-FR" dirty="0" smtClean="0"/>
              <a:t> data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leads</a:t>
            </a:r>
            <a:r>
              <a:rPr lang="fr-FR" dirty="0" smtClean="0"/>
              <a:t> to </a:t>
            </a:r>
            <a:r>
              <a:rPr lang="fr-FR" dirty="0" err="1" smtClean="0"/>
              <a:t>speeding</a:t>
            </a:r>
            <a:r>
              <a:rPr lang="fr-FR" dirty="0" smtClean="0"/>
              <a:t> up the </a:t>
            </a:r>
            <a:r>
              <a:rPr lang="fr-FR" dirty="0" err="1" smtClean="0"/>
              <a:t>geological</a:t>
            </a:r>
            <a:r>
              <a:rPr lang="fr-FR" dirty="0" smtClean="0"/>
              <a:t> and </a:t>
            </a:r>
            <a:r>
              <a:rPr lang="fr-FR" dirty="0" err="1" smtClean="0"/>
              <a:t>hydrodynamic</a:t>
            </a:r>
            <a:r>
              <a:rPr lang="fr-FR" dirty="0" smtClean="0"/>
              <a:t> </a:t>
            </a:r>
            <a:r>
              <a:rPr lang="fr-FR" dirty="0" err="1" smtClean="0"/>
              <a:t>modelling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fr-FR" b="1" u="sng" dirty="0" err="1" smtClean="0"/>
              <a:t>Reservoir</a:t>
            </a:r>
            <a:r>
              <a:rPr lang="fr-FR" b="1" u="sng" dirty="0" smtClean="0"/>
              <a:t> engineering: </a:t>
            </a:r>
            <a:r>
              <a:rPr lang="fr-FR" dirty="0" err="1" smtClean="0"/>
              <a:t>Increasing</a:t>
            </a:r>
            <a:r>
              <a:rPr lang="fr-FR" dirty="0" smtClean="0"/>
              <a:t> the value and </a:t>
            </a:r>
            <a:r>
              <a:rPr lang="fr-FR" dirty="0" err="1" smtClean="0"/>
              <a:t>accuracy</a:t>
            </a:r>
            <a:r>
              <a:rPr lang="fr-FR" dirty="0" smtClean="0"/>
              <a:t> of </a:t>
            </a:r>
            <a:r>
              <a:rPr lang="fr-FR" dirty="0" err="1" smtClean="0"/>
              <a:t>recorded</a:t>
            </a:r>
            <a:r>
              <a:rPr lang="fr-FR" dirty="0" smtClean="0"/>
              <a:t> data </a:t>
            </a:r>
            <a:r>
              <a:rPr lang="fr-FR" dirty="0" err="1" smtClean="0"/>
              <a:t>improves</a:t>
            </a:r>
            <a:r>
              <a:rPr lang="fr-FR" dirty="0" smtClean="0"/>
              <a:t> the </a:t>
            </a:r>
            <a:r>
              <a:rPr lang="fr-FR" dirty="0" err="1" smtClean="0"/>
              <a:t>outcome</a:t>
            </a:r>
            <a:r>
              <a:rPr lang="fr-FR" dirty="0" smtClean="0"/>
              <a:t> of </a:t>
            </a:r>
            <a:r>
              <a:rPr lang="fr-FR" dirty="0" err="1" smtClean="0"/>
              <a:t>reservoir</a:t>
            </a:r>
            <a:r>
              <a:rPr lang="fr-FR" dirty="0" smtClean="0"/>
              <a:t> simulation </a:t>
            </a:r>
            <a:r>
              <a:rPr lang="fr-FR" dirty="0" err="1" smtClean="0"/>
              <a:t>models</a:t>
            </a:r>
            <a:r>
              <a:rPr lang="fr-FR" dirty="0" smtClean="0"/>
              <a:t> and production </a:t>
            </a:r>
            <a:r>
              <a:rPr lang="fr-FR" dirty="0" err="1" smtClean="0"/>
              <a:t>forecast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fr-FR" b="1" u="sng" dirty="0" err="1" smtClean="0"/>
              <a:t>Drilling</a:t>
            </a:r>
            <a:r>
              <a:rPr lang="fr-FR" b="1" u="sng" dirty="0" smtClean="0"/>
              <a:t>: </a:t>
            </a:r>
            <a:r>
              <a:rPr lang="fr-FR" dirty="0" err="1" smtClean="0"/>
              <a:t>Big</a:t>
            </a:r>
            <a:r>
              <a:rPr lang="fr-FR" dirty="0" smtClean="0"/>
              <a:t> Data </a:t>
            </a:r>
            <a:r>
              <a:rPr lang="fr-FR" dirty="0" err="1" smtClean="0"/>
              <a:t>interfers</a:t>
            </a:r>
            <a:r>
              <a:rPr lang="fr-FR" dirty="0" smtClean="0"/>
              <a:t> in </a:t>
            </a:r>
            <a:r>
              <a:rPr lang="fr-FR" dirty="0" err="1" smtClean="0"/>
              <a:t>improving</a:t>
            </a:r>
            <a:r>
              <a:rPr lang="fr-FR" dirty="0" smtClean="0"/>
              <a:t> drill </a:t>
            </a:r>
            <a:r>
              <a:rPr lang="fr-FR" dirty="0" err="1" smtClean="0"/>
              <a:t>accuracy</a:t>
            </a:r>
            <a:r>
              <a:rPr lang="fr-FR" dirty="0" smtClean="0"/>
              <a:t> and </a:t>
            </a:r>
            <a:r>
              <a:rPr lang="fr-FR" dirty="0" err="1" smtClean="0"/>
              <a:t>safety</a:t>
            </a:r>
            <a:r>
              <a:rPr lang="fr-FR" dirty="0" smtClean="0"/>
              <a:t> , </a:t>
            </a:r>
            <a:r>
              <a:rPr lang="fr-FR" dirty="0" smtClean="0"/>
              <a:t>as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smtClean="0"/>
              <a:t>as </a:t>
            </a:r>
            <a:r>
              <a:rPr lang="fr-FR" dirty="0" err="1" smtClean="0"/>
              <a:t>optimizing</a:t>
            </a:r>
            <a:r>
              <a:rPr lang="fr-FR" dirty="0" smtClean="0"/>
              <a:t> the drills </a:t>
            </a:r>
            <a:r>
              <a:rPr lang="fr-FR" dirty="0" err="1" smtClean="0"/>
              <a:t>parameters</a:t>
            </a:r>
            <a:r>
              <a:rPr lang="fr-FR" dirty="0" smtClean="0"/>
              <a:t> and </a:t>
            </a:r>
            <a:r>
              <a:rPr lang="fr-FR" dirty="0" err="1" smtClean="0"/>
              <a:t>reducing</a:t>
            </a:r>
            <a:r>
              <a:rPr lang="fr-FR" dirty="0" smtClean="0"/>
              <a:t> the drill </a:t>
            </a:r>
            <a:r>
              <a:rPr lang="fr-FR" dirty="0" err="1" smtClean="0"/>
              <a:t>downtime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fr-FR" b="1" u="sng" dirty="0" smtClean="0"/>
              <a:t>Production: </a:t>
            </a:r>
            <a:r>
              <a:rPr lang="fr-FR" dirty="0" smtClean="0"/>
              <a:t>The conclusions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Big</a:t>
            </a:r>
            <a:r>
              <a:rPr lang="fr-FR" dirty="0" smtClean="0"/>
              <a:t> Data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a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enhanced</a:t>
            </a:r>
            <a:r>
              <a:rPr lang="fr-FR" dirty="0" smtClean="0"/>
              <a:t> </a:t>
            </a:r>
            <a:r>
              <a:rPr lang="fr-FR" dirty="0" err="1" smtClean="0"/>
              <a:t>oil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and </a:t>
            </a:r>
            <a:r>
              <a:rPr lang="fr-FR" dirty="0" err="1" smtClean="0"/>
              <a:t>well</a:t>
            </a:r>
            <a:r>
              <a:rPr lang="fr-FR" dirty="0" smtClean="0"/>
              <a:t> performance.</a:t>
            </a:r>
            <a:endParaRPr lang="en-US" dirty="0" smtClean="0"/>
          </a:p>
        </p:txBody>
      </p:sp>
      <p:sp>
        <p:nvSpPr>
          <p:cNvPr id="6" name="Titre 9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Advantages of Big Data application in Oil upstream</a:t>
            </a:r>
            <a:endParaRPr lang="en-US" sz="4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ogner un rectangle avec un coin diagonal 3"/>
          <p:cNvSpPr/>
          <p:nvPr/>
        </p:nvSpPr>
        <p:spPr>
          <a:xfrm>
            <a:off x="1291326" y="1571612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DEFINITION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289739" y="3706884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TECHNIQUES APPLIED IN THE OIL AND GAS INDUSTRY</a:t>
            </a:r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289738" y="2643182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 OF BIG DATA IN THE OIL UPSTREAM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10" y="164305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10" y="268158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2910" y="378619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8384" y="482472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1291326" y="5778586"/>
            <a:ext cx="7416000" cy="1116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cap="small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384" y="5857892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gner un rectangle avec un coin diagonal 13"/>
          <p:cNvSpPr/>
          <p:nvPr/>
        </p:nvSpPr>
        <p:spPr>
          <a:xfrm>
            <a:off x="1291326" y="4714884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en-US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 OF BIG DATA APPLICATION IN OIL UPSTREAM</a:t>
            </a:r>
            <a:endParaRPr lang="fr-FR" altLang="fr-FR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80" y="2000240"/>
            <a:ext cx="7715272" cy="16733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7"/>
            <a:ext cx="8715404" cy="271464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 In fact, </a:t>
            </a:r>
            <a:r>
              <a:rPr lang="en-US" dirty="0" smtClean="0"/>
              <a:t>Data </a:t>
            </a:r>
            <a:r>
              <a:rPr lang="en-US" dirty="0" smtClean="0"/>
              <a:t>is like </a:t>
            </a:r>
            <a:r>
              <a:rPr lang="en-US" b="1" dirty="0" smtClean="0">
                <a:solidFill>
                  <a:srgbClr val="FF0000"/>
                </a:solidFill>
              </a:rPr>
              <a:t>crude</a:t>
            </a:r>
            <a:r>
              <a:rPr lang="en-US" dirty="0" smtClean="0"/>
              <a:t> oil !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It’s </a:t>
            </a:r>
            <a:r>
              <a:rPr lang="en-US" dirty="0" smtClean="0"/>
              <a:t>valuable, but if unrefined it cannot be used.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3174" y="4643446"/>
            <a:ext cx="56436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“Big Data is the refined oil of the new economy” 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571472" y="4643446"/>
            <a:ext cx="1500198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80" y="2000240"/>
            <a:ext cx="7715272" cy="16733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06" y="1000108"/>
            <a:ext cx="8858280" cy="426841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But </a:t>
            </a:r>
            <a:r>
              <a:rPr lang="en-US" b="1" dirty="0" smtClean="0"/>
              <a:t>what about Big Data generated by </a:t>
            </a:r>
            <a:r>
              <a:rPr lang="en-US" b="1" dirty="0" smtClean="0"/>
              <a:t>the Petroleum </a:t>
            </a:r>
            <a:r>
              <a:rPr lang="en-US" b="1" dirty="0" smtClean="0"/>
              <a:t>Industry and particularly its upstream segment? </a:t>
            </a:r>
            <a:endParaRPr lang="en-US" b="1" dirty="0"/>
          </a:p>
        </p:txBody>
      </p:sp>
      <p:pic>
        <p:nvPicPr>
          <p:cNvPr id="15362" name="Picture 2" descr="C:\Users\Lenovo\Desktop\Big Data\Big-data-is-the-new-oil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125404"/>
            <a:ext cx="6635726" cy="3732596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Oil &amp; Gas upstream </a:t>
            </a:r>
            <a:r>
              <a:rPr lang="en-US" dirty="0" smtClean="0"/>
              <a:t>stage </a:t>
            </a:r>
            <a:r>
              <a:rPr lang="en-US" dirty="0" smtClean="0"/>
              <a:t>is complex, data-driven business with data volumes growing </a:t>
            </a:r>
            <a:r>
              <a:rPr lang="en-US" dirty="0" smtClean="0"/>
              <a:t>exponentially.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aim of this </a:t>
            </a:r>
            <a:r>
              <a:rPr lang="en-US" dirty="0" smtClean="0"/>
              <a:t>presentation </a:t>
            </a:r>
            <a:r>
              <a:rPr lang="en-US" dirty="0" smtClean="0"/>
              <a:t>is to show how Big Data can be used to gain valuable operational insight in the Oil &amp; Gas industry and to assist in decision-making in different activities of its upstream sector.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ogner un rectangle avec un coin diagonal 3"/>
          <p:cNvSpPr/>
          <p:nvPr/>
        </p:nvSpPr>
        <p:spPr>
          <a:xfrm>
            <a:off x="1291326" y="1571612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DEFINITION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289739" y="3706884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TECHNIQUES APPLIED IN THE OIL AND GAS INDUSTRY</a:t>
            </a:r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289738" y="2643182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 OF BIG DATA IN THE OIL UPSTREAM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10" y="164305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10" y="268158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2910" y="378619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8384" y="482472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1291326" y="5778586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cap="small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384" y="5857892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gner un rectangle avec un coin diagonal 13"/>
          <p:cNvSpPr/>
          <p:nvPr/>
        </p:nvSpPr>
        <p:spPr>
          <a:xfrm>
            <a:off x="1291326" y="4714884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en-US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 OF BIG DATA APPLICATION IN OIL UPSTREAM</a:t>
            </a:r>
            <a:endParaRPr lang="fr-FR" altLang="fr-FR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ogner un rectangle avec un coin diagonal 3"/>
          <p:cNvSpPr/>
          <p:nvPr/>
        </p:nvSpPr>
        <p:spPr>
          <a:xfrm>
            <a:off x="1291326" y="1500174"/>
            <a:ext cx="7434000" cy="1079438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DEFINITION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289739" y="3706884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TECHNIQUES APPLIED IN THE OIL AND GAS INDUSTRY</a:t>
            </a:r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289738" y="2643182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 OF BIG DATA IN THE OIL UPSTREAM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10" y="164305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10" y="268158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2910" y="3786190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8384" y="4824723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1291326" y="5778586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cap="small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cap="small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384" y="5857892"/>
            <a:ext cx="509746" cy="46166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gner un rectangle avec un coin diagonal 13"/>
          <p:cNvSpPr/>
          <p:nvPr/>
        </p:nvSpPr>
        <p:spPr>
          <a:xfrm>
            <a:off x="1291326" y="4714884"/>
            <a:ext cx="7218000" cy="1008000"/>
          </a:xfrm>
          <a:prstGeom prst="snip2Diag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en-US" alt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 OF BIG DATA APPLICATION IN OIL UPSTREAM</a:t>
            </a:r>
            <a:endParaRPr lang="fr-FR" altLang="fr-FR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i="1" dirty="0" smtClean="0"/>
              <a:t>“Big Data technologies describe a new generation of technologies and architectures, designed to economically extract </a:t>
            </a:r>
            <a:r>
              <a:rPr lang="en-US" i="1" dirty="0" smtClean="0">
                <a:solidFill>
                  <a:srgbClr val="FF0000"/>
                </a:solidFill>
              </a:rPr>
              <a:t>value</a:t>
            </a:r>
            <a:r>
              <a:rPr lang="en-US" i="1" dirty="0" smtClean="0"/>
              <a:t> from very large </a:t>
            </a:r>
            <a:r>
              <a:rPr lang="en-US" i="1" dirty="0" smtClean="0">
                <a:solidFill>
                  <a:srgbClr val="FF0000"/>
                </a:solidFill>
              </a:rPr>
              <a:t>volumes</a:t>
            </a:r>
            <a:r>
              <a:rPr lang="en-US" i="1" dirty="0" smtClean="0"/>
              <a:t> of a wide </a:t>
            </a:r>
            <a:r>
              <a:rPr lang="en-US" i="1" dirty="0" smtClean="0">
                <a:solidFill>
                  <a:srgbClr val="FF0000"/>
                </a:solidFill>
              </a:rPr>
              <a:t>variety</a:t>
            </a:r>
            <a:r>
              <a:rPr lang="en-US" i="1" dirty="0" smtClean="0"/>
              <a:t> of data, by enabling high </a:t>
            </a:r>
            <a:r>
              <a:rPr lang="en-US" i="1" dirty="0" smtClean="0">
                <a:solidFill>
                  <a:srgbClr val="FF0000"/>
                </a:solidFill>
              </a:rPr>
              <a:t>velocity</a:t>
            </a:r>
            <a:r>
              <a:rPr lang="en-US" i="1" dirty="0" smtClean="0"/>
              <a:t> capture, discovery </a:t>
            </a:r>
            <a:r>
              <a:rPr lang="en-US" i="1" dirty="0" smtClean="0"/>
              <a:t>and analysis, while </a:t>
            </a:r>
            <a:r>
              <a:rPr lang="en-US" i="1" dirty="0" smtClean="0"/>
              <a:t>ensuring their </a:t>
            </a:r>
            <a:r>
              <a:rPr lang="en-US" i="1" dirty="0" smtClean="0">
                <a:solidFill>
                  <a:srgbClr val="FF0000"/>
                </a:solidFill>
              </a:rPr>
              <a:t>veracity</a:t>
            </a:r>
            <a:r>
              <a:rPr lang="en-US" i="1" dirty="0" smtClean="0"/>
              <a:t> by an automatic quality control in order to obtain a big </a:t>
            </a:r>
            <a:r>
              <a:rPr lang="en-US" i="1" dirty="0" smtClean="0">
                <a:solidFill>
                  <a:srgbClr val="FF0000"/>
                </a:solidFill>
              </a:rPr>
              <a:t>value</a:t>
            </a:r>
            <a:r>
              <a:rPr lang="en-US" i="1" dirty="0" smtClean="0"/>
              <a:t>”.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                                                              (</a:t>
            </a:r>
            <a:r>
              <a:rPr lang="en-US" i="1" dirty="0" err="1" smtClean="0"/>
              <a:t>Feblowitz</a:t>
            </a:r>
            <a:r>
              <a:rPr lang="en-US" i="1" dirty="0" smtClean="0"/>
              <a:t>, 2012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Big </a:t>
            </a:r>
            <a:r>
              <a:rPr lang="en-US" dirty="0" smtClean="0"/>
              <a:t>Data Definition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Big </a:t>
            </a:r>
            <a:r>
              <a:rPr lang="en-US" dirty="0" smtClean="0"/>
              <a:t>Data Definition </a:t>
            </a:r>
          </a:p>
        </p:txBody>
      </p:sp>
      <p:pic>
        <p:nvPicPr>
          <p:cNvPr id="9" name="Picture 2" descr="C:\Users\Lenovo\Desktop\Big Data\opec12118-fig-0001-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14686"/>
            <a:ext cx="8572561" cy="3429024"/>
          </a:xfrm>
          <a:prstGeom prst="rect">
            <a:avLst/>
          </a:prstGeom>
          <a:noFill/>
        </p:spPr>
      </p:pic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214282" y="1775191"/>
            <a:ext cx="8643998" cy="4625609"/>
          </a:xfrm>
        </p:spPr>
        <p:txBody>
          <a:bodyPr/>
          <a:lstStyle/>
          <a:p>
            <a:r>
              <a:rPr lang="en-US" dirty="0" smtClean="0"/>
              <a:t>Big Data is characterized by the “5V” concept: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AE1-E3EA-4FD1-AA22-0615307FB9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1082</TotalTime>
  <Words>1137</Words>
  <Application>Microsoft Office PowerPoint</Application>
  <PresentationFormat>Affichage à l'écran (4:3)</PresentationFormat>
  <Paragraphs>187</Paragraphs>
  <Slides>30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Module</vt:lpstr>
      <vt:lpstr>Diapositive 1</vt:lpstr>
      <vt:lpstr>Diapositive 2</vt:lpstr>
      <vt:lpstr>Diapositive 3</vt:lpstr>
      <vt:lpstr>Diapositive 4</vt:lpstr>
      <vt:lpstr>Diapositive 5</vt:lpstr>
      <vt:lpstr>OUTLINE</vt:lpstr>
      <vt:lpstr>OUTLINE</vt:lpstr>
      <vt:lpstr>Big Data Definition </vt:lpstr>
      <vt:lpstr>Big Data Definition </vt:lpstr>
      <vt:lpstr>OUTLINE</vt:lpstr>
      <vt:lpstr>Application of Big Data in the Oil Upstream</vt:lpstr>
      <vt:lpstr>Application of Big Data in the Oil Upstream</vt:lpstr>
      <vt:lpstr>OUTLINE</vt:lpstr>
      <vt:lpstr>Big Data techniques applied in the Oil and gas industry</vt:lpstr>
      <vt:lpstr>Big Data techniques applied in the Oil and gas industry</vt:lpstr>
      <vt:lpstr>Big Data techniques applied in the Oil and gas industry</vt:lpstr>
      <vt:lpstr>Big Data techniques applied in the Oil and gas industry</vt:lpstr>
      <vt:lpstr>Big Data techniques applied in the Oil and gas industry</vt:lpstr>
      <vt:lpstr>Big Data techniques applied in the Oil and gas industry</vt:lpstr>
      <vt:lpstr>Big Data techniques applied in the Oil and gas industry</vt:lpstr>
      <vt:lpstr>Big Data techniques applied in the Oil and gas industry</vt:lpstr>
      <vt:lpstr>Big Data techniques applied in the Oil and gas industry</vt:lpstr>
      <vt:lpstr>Big Data techniques applied in the Oil and gas industry</vt:lpstr>
      <vt:lpstr>Big Data techniques applied in the Oil and gas industry</vt:lpstr>
      <vt:lpstr>OUTLINE</vt:lpstr>
      <vt:lpstr>Advantages of Big Data application in Oil upstream</vt:lpstr>
      <vt:lpstr>Advantages of Big Data application in Oil upstream</vt:lpstr>
      <vt:lpstr>OUTLINE</vt:lpstr>
      <vt:lpstr>Conclusion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Big Data ?</dc:title>
  <dc:creator>Lenovo</dc:creator>
  <cp:lastModifiedBy>Lenovo</cp:lastModifiedBy>
  <cp:revision>11</cp:revision>
  <dcterms:created xsi:type="dcterms:W3CDTF">2018-11-09T06:09:19Z</dcterms:created>
  <dcterms:modified xsi:type="dcterms:W3CDTF">2018-12-14T08:38:10Z</dcterms:modified>
</cp:coreProperties>
</file>