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" roundtripDataSignature="AMtx7mhM9pNiB/x/BuahQLzNjrRanPWF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406a6336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2406a63362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787030" y="3848100"/>
            <a:ext cx="8713800" cy="28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24">
                <a:solidFill>
                  <a:srgbClr val="9179FA"/>
                </a:solidFill>
              </a:rPr>
              <a:t>Idosens</a:t>
            </a:r>
            <a:endParaRPr sz="8524">
              <a:solidFill>
                <a:srgbClr val="9179FA"/>
              </a:solidFill>
            </a:endParaRPr>
          </a:p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24">
                <a:solidFill>
                  <a:srgbClr val="9179FA"/>
                </a:solidFill>
              </a:rPr>
              <a:t>Sensor</a:t>
            </a:r>
            <a:endParaRPr sz="8524">
              <a:solidFill>
                <a:srgbClr val="9179FA"/>
              </a:solidFill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718671" y="981075"/>
            <a:ext cx="108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M2GI 2021/2022 - Projet IoT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718671" y="8803005"/>
            <a:ext cx="1085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</a:rPr>
              <a:t>Luc BERNARD                  Julien BIONDI                 Elian GUILLAUME</a:t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-2718920" y="-4960950"/>
            <a:ext cx="13506576" cy="160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-1575920" y="-4827600"/>
            <a:ext cx="13506576" cy="160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028700" y="1716633"/>
            <a:ext cx="162306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9179FA"/>
                </a:solidFill>
              </a:rPr>
              <a:t>Idosens Sensor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961400" y="5265700"/>
            <a:ext cx="89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Capteur de luminosité (AMS TAOS TSL25711)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961400" y="6462588"/>
            <a:ext cx="89274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5"/>
              <a:t>Magneto/</a:t>
            </a:r>
            <a:r>
              <a:rPr lang="en-US" sz="2525"/>
              <a:t>accéléromètre</a:t>
            </a:r>
            <a:r>
              <a:rPr lang="en-US" sz="2525"/>
              <a:t> (ST Microelectronics LSM303DTR)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961400" y="7678525"/>
            <a:ext cx="89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Capteur de température (ATMEL AT30TS74-XM8M-T)</a:t>
            </a:r>
            <a:endParaRPr/>
          </a:p>
        </p:txBody>
      </p:sp>
      <p:cxnSp>
        <p:nvCxnSpPr>
          <p:cNvPr id="97" name="Google Shape;97;p2"/>
          <p:cNvCxnSpPr/>
          <p:nvPr/>
        </p:nvCxnSpPr>
        <p:spPr>
          <a:xfrm>
            <a:off x="2741937" y="8510640"/>
            <a:ext cx="5631316" cy="0"/>
          </a:xfrm>
          <a:prstGeom prst="straightConnector1">
            <a:avLst/>
          </a:prstGeom>
          <a:noFill/>
          <a:ln cap="rnd" cmpd="sng" w="9525">
            <a:solidFill>
              <a:srgbClr val="9179F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2"/>
          <p:cNvCxnSpPr/>
          <p:nvPr/>
        </p:nvCxnSpPr>
        <p:spPr>
          <a:xfrm>
            <a:off x="2741937" y="6097831"/>
            <a:ext cx="5631316" cy="0"/>
          </a:xfrm>
          <a:prstGeom prst="straightConnector1">
            <a:avLst/>
          </a:prstGeom>
          <a:noFill/>
          <a:ln cap="rnd" cmpd="sng" w="9525">
            <a:solidFill>
              <a:srgbClr val="9179F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2"/>
          <p:cNvCxnSpPr/>
          <p:nvPr/>
        </p:nvCxnSpPr>
        <p:spPr>
          <a:xfrm>
            <a:off x="2741937" y="7304235"/>
            <a:ext cx="5631316" cy="0"/>
          </a:xfrm>
          <a:prstGeom prst="straightConnector1">
            <a:avLst/>
          </a:prstGeom>
          <a:noFill/>
          <a:ln cap="rnd" cmpd="sng" w="9525">
            <a:solidFill>
              <a:srgbClr val="9179F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0" name="Google Shape;10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39231" y="3071558"/>
            <a:ext cx="6052544" cy="6052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 amt="49000"/>
          </a:blip>
          <a:srcRect b="0" l="0" r="0" t="0"/>
          <a:stretch/>
        </p:blipFill>
        <p:spPr>
          <a:xfrm flipH="1">
            <a:off x="2100730" y="-4846650"/>
            <a:ext cx="13506576" cy="1600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3"/>
          <p:cNvGrpSpPr/>
          <p:nvPr/>
        </p:nvGrpSpPr>
        <p:grpSpPr>
          <a:xfrm>
            <a:off x="1661425" y="2520100"/>
            <a:ext cx="8488125" cy="5619175"/>
            <a:chOff x="-11" y="16"/>
            <a:chExt cx="11317500" cy="7492234"/>
          </a:xfrm>
        </p:grpSpPr>
        <p:sp>
          <p:nvSpPr>
            <p:cNvPr id="107" name="Google Shape;107;p3"/>
            <p:cNvSpPr txBox="1"/>
            <p:nvPr/>
          </p:nvSpPr>
          <p:spPr>
            <a:xfrm>
              <a:off x="-11" y="16"/>
              <a:ext cx="11317500" cy="17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500">
                  <a:solidFill>
                    <a:srgbClr val="9179FA"/>
                  </a:solidFill>
                </a:rPr>
                <a:t>Firmware</a:t>
              </a:r>
              <a:endParaRPr/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-11" y="2564750"/>
              <a:ext cx="11317500" cy="49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998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25">
                  <a:solidFill>
                    <a:srgbClr val="FFFFFF"/>
                  </a:solidFill>
                </a:rPr>
                <a:t>Flash via STM32 Discovery + board + Tag-Connect</a:t>
              </a:r>
              <a:endParaRPr sz="2825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4998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25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4998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25">
                  <a:solidFill>
                    <a:srgbClr val="FFFFFF"/>
                  </a:solidFill>
                </a:rPr>
                <a:t>RIOT OS (fork CampusIoT/RIOT)</a:t>
              </a:r>
              <a:endParaRPr sz="2825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4998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25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4998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25">
                  <a:solidFill>
                    <a:srgbClr val="FFFFFF"/>
                  </a:solidFill>
                </a:rPr>
                <a:t>Récupération de la température via driver, envoi via message LoRa</a:t>
              </a:r>
              <a:endParaRPr sz="2825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 amt="10999"/>
          </a:blip>
          <a:srcRect b="0" l="0" r="0" t="0"/>
          <a:stretch/>
        </p:blipFill>
        <p:spPr>
          <a:xfrm rot="-1237606">
            <a:off x="-5271620" y="-3875100"/>
            <a:ext cx="13506576" cy="160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1236507" y="1283931"/>
            <a:ext cx="6637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9179FA"/>
                </a:solidFill>
              </a:rPr>
              <a:t>Dashboard</a:t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5400" y="2299362"/>
            <a:ext cx="11647577" cy="36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6500" y="6237450"/>
            <a:ext cx="8027173" cy="385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30550" y="6237449"/>
            <a:ext cx="7880556" cy="38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20389" y="554225"/>
            <a:ext cx="199072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63675" y="1283925"/>
            <a:ext cx="1700517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547395" y="1283920"/>
            <a:ext cx="173932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12406a63362_0_9"/>
          <p:cNvPicPr preferRelativeResize="0"/>
          <p:nvPr/>
        </p:nvPicPr>
        <p:blipFill rotWithShape="1">
          <a:blip r:embed="rId3">
            <a:alphaModFix amt="77000"/>
          </a:blip>
          <a:srcRect b="0" l="0" r="0" t="0"/>
          <a:stretch/>
        </p:blipFill>
        <p:spPr>
          <a:xfrm flipH="1" rot="10800000">
            <a:off x="-4155032" y="-1664506"/>
            <a:ext cx="16461989" cy="1251111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2406a63362_0_9"/>
          <p:cNvSpPr txBox="1"/>
          <p:nvPr/>
        </p:nvSpPr>
        <p:spPr>
          <a:xfrm>
            <a:off x="6764068" y="4495050"/>
            <a:ext cx="9357300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25">
                <a:solidFill>
                  <a:srgbClr val="FFFFFF"/>
                </a:solidFill>
              </a:rPr>
              <a:t>Démonstration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0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 flipH="1">
            <a:off x="8248650" y="-3197412"/>
            <a:ext cx="12060782" cy="91661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0"/>
          <p:cNvGrpSpPr/>
          <p:nvPr/>
        </p:nvGrpSpPr>
        <p:grpSpPr>
          <a:xfrm>
            <a:off x="7416525" y="4345025"/>
            <a:ext cx="10053891" cy="2875849"/>
            <a:chOff x="0" y="1097300"/>
            <a:chExt cx="11110500" cy="3834465"/>
          </a:xfrm>
        </p:grpSpPr>
        <p:sp>
          <p:nvSpPr>
            <p:cNvPr id="133" name="Google Shape;133;p10"/>
            <p:cNvSpPr txBox="1"/>
            <p:nvPr/>
          </p:nvSpPr>
          <p:spPr>
            <a:xfrm>
              <a:off x="0" y="1097300"/>
              <a:ext cx="111105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/>
                <a:t>Connexion LoRa impossible: problème de Gateway</a:t>
              </a:r>
              <a:endParaRPr b="1"/>
            </a:p>
          </p:txBody>
        </p:sp>
        <p:sp>
          <p:nvSpPr>
            <p:cNvPr id="134" name="Google Shape;134;p10"/>
            <p:cNvSpPr txBox="1"/>
            <p:nvPr/>
          </p:nvSpPr>
          <p:spPr>
            <a:xfrm>
              <a:off x="0" y="2153175"/>
              <a:ext cx="111105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25"/>
                <a:t>Utilisation d’une gateway P-NUCLEO-LRWAN 868 MHz pour contourner le problème</a:t>
              </a:r>
              <a:endParaRPr/>
            </a:p>
          </p:txBody>
        </p:sp>
        <p:sp>
          <p:nvSpPr>
            <p:cNvPr id="135" name="Google Shape;135;p10"/>
            <p:cNvSpPr txBox="1"/>
            <p:nvPr/>
          </p:nvSpPr>
          <p:spPr>
            <a:xfrm>
              <a:off x="0" y="3557606"/>
              <a:ext cx="111105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/>
                <a:t>Problèmes de connexion à CampusIoT avec NodeRED (Docker)</a:t>
              </a:r>
              <a:endParaRPr b="1"/>
            </a:p>
          </p:txBody>
        </p:sp>
        <p:sp>
          <p:nvSpPr>
            <p:cNvPr id="136" name="Google Shape;136;p10"/>
            <p:cNvSpPr txBox="1"/>
            <p:nvPr/>
          </p:nvSpPr>
          <p:spPr>
            <a:xfrm>
              <a:off x="0" y="4531565"/>
              <a:ext cx="1111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50"/>
                <a:t>Installation locale des outils (NodeRED/InfluxDB/Grafana)</a:t>
              </a:r>
              <a:endParaRPr/>
            </a:p>
          </p:txBody>
        </p:sp>
      </p:grpSp>
      <p:sp>
        <p:nvSpPr>
          <p:cNvPr id="137" name="Google Shape;137;p10"/>
          <p:cNvSpPr txBox="1"/>
          <p:nvPr/>
        </p:nvSpPr>
        <p:spPr>
          <a:xfrm>
            <a:off x="1028700" y="1766685"/>
            <a:ext cx="5636700" cy="17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99"/>
              <a:t>Difficultés rencontrées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590967">
            <a:off x="-2723794" y="-1028598"/>
            <a:ext cx="14888833" cy="1234419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1"/>
          <p:cNvSpPr txBox="1"/>
          <p:nvPr/>
        </p:nvSpPr>
        <p:spPr>
          <a:xfrm>
            <a:off x="1470722" y="2267200"/>
            <a:ext cx="6499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5">
                <a:solidFill>
                  <a:srgbClr val="FFFFFF"/>
                </a:solidFill>
              </a:rPr>
              <a:t>Améliorations possibles</a:t>
            </a:r>
            <a:endParaRPr/>
          </a:p>
        </p:txBody>
      </p:sp>
      <p:sp>
        <p:nvSpPr>
          <p:cNvPr id="144" name="Google Shape;144;p11"/>
          <p:cNvSpPr txBox="1"/>
          <p:nvPr/>
        </p:nvSpPr>
        <p:spPr>
          <a:xfrm>
            <a:off x="9829177" y="4016511"/>
            <a:ext cx="7107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US" sz="2400">
                <a:solidFill>
                  <a:srgbClr val="FFFFFF"/>
                </a:solidFill>
              </a:rPr>
              <a:t>Intégration avec </a:t>
            </a:r>
            <a:r>
              <a:rPr b="1" lang="en-US" sz="2400">
                <a:solidFill>
                  <a:srgbClr val="FFFFFF"/>
                </a:solidFill>
              </a:rPr>
              <a:t>OpenSenseMap</a:t>
            </a:r>
            <a:r>
              <a:rPr lang="en-US" sz="2400">
                <a:solidFill>
                  <a:srgbClr val="FFFFFF"/>
                </a:solidFill>
              </a:rPr>
              <a:t> via API avec NodeRED</a:t>
            </a:r>
            <a:endParaRPr sz="24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Portage des drivers pour les capteurs non fonctionnels</a:t>
            </a:r>
            <a:endParaRPr sz="24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Modification de la précision du capteur de température par envoi de message LoRa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