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6"/>
  </p:notesMasterIdLst>
  <p:sldIdLst>
    <p:sldId id="256" r:id="rId3"/>
    <p:sldId id="277" r:id="rId4"/>
    <p:sldId id="494" r:id="rId5"/>
    <p:sldId id="498" r:id="rId6"/>
    <p:sldId id="489" r:id="rId7"/>
    <p:sldId id="490" r:id="rId8"/>
    <p:sldId id="499" r:id="rId9"/>
    <p:sldId id="491" r:id="rId10"/>
    <p:sldId id="492" r:id="rId11"/>
    <p:sldId id="493" r:id="rId12"/>
    <p:sldId id="497" r:id="rId13"/>
    <p:sldId id="495" r:id="rId14"/>
    <p:sldId id="496" r:id="rId1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000"/>
    <a:srgbClr val="D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2432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7608A-8CFC-4DC5-9032-F6ADE58A1FD7}" type="datetimeFigureOut">
              <a:rPr lang="en-US" smtClean="0"/>
              <a:pPr/>
              <a:t>2/18/15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E7A0E-F29E-44E7-BE98-8DC360C9D9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7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35574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877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58696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05791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5586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177933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1638" y="1446213"/>
            <a:ext cx="4092575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46213"/>
            <a:ext cx="4094162" cy="5411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58537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36879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13071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192153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789079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71341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695688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62022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1625" y="609600"/>
            <a:ext cx="208915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609600"/>
            <a:ext cx="6118225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52752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4992489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72872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13655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89760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3457991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4867606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Calibri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2725217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609600"/>
            <a:ext cx="8339138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38" y="1446213"/>
            <a:ext cx="8339137" cy="541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127000" indent="-127000" algn="l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80000"/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342900" indent="-127000" algn="l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80000"/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2pPr>
      <a:lvl3pPr marL="596900" indent="-127000" algn="l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80000"/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3pPr>
      <a:lvl4pPr marL="850900" indent="-127000" algn="l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80000"/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4pPr>
      <a:lvl5pPr marL="1104900" indent="-127000" algn="l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80000"/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5pPr>
      <a:lvl6pPr marL="1562100" indent="-127000" algn="l" rtl="0" fontAlgn="base">
        <a:spcBef>
          <a:spcPts val="1000"/>
        </a:spcBef>
        <a:spcAft>
          <a:spcPct val="0"/>
        </a:spcAft>
        <a:buClr>
          <a:srgbClr val="000000"/>
        </a:buClr>
        <a:buSzPct val="80000"/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019300" indent="-127000" algn="l" rtl="0" fontAlgn="base">
        <a:spcBef>
          <a:spcPts val="1000"/>
        </a:spcBef>
        <a:spcAft>
          <a:spcPct val="0"/>
        </a:spcAft>
        <a:buClr>
          <a:srgbClr val="000000"/>
        </a:buClr>
        <a:buSzPct val="80000"/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476500" indent="-127000" algn="l" rtl="0" fontAlgn="base">
        <a:spcBef>
          <a:spcPts val="1000"/>
        </a:spcBef>
        <a:spcAft>
          <a:spcPct val="0"/>
        </a:spcAft>
        <a:buClr>
          <a:srgbClr val="000000"/>
        </a:buClr>
        <a:buSzPct val="80000"/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33700" indent="-127000" algn="l" rtl="0" fontAlgn="base">
        <a:spcBef>
          <a:spcPts val="1000"/>
        </a:spcBef>
        <a:spcAft>
          <a:spcPct val="0"/>
        </a:spcAft>
        <a:buClr>
          <a:srgbClr val="000000"/>
        </a:buClr>
        <a:buSzPct val="80000"/>
        <a:buFont typeface="Arial" charset="0"/>
        <a:buChar char="•"/>
        <a:defRPr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/>
          </p:cNvSpPr>
          <p:nvPr/>
        </p:nvSpPr>
        <p:spPr bwMode="auto">
          <a:xfrm>
            <a:off x="0" y="0"/>
            <a:ext cx="9144000" cy="444500"/>
          </a:xfrm>
          <a:prstGeom prst="rect">
            <a:avLst/>
          </a:prstGeom>
          <a:solidFill>
            <a:srgbClr val="D40000"/>
          </a:solidFill>
          <a:ln>
            <a:noFill/>
          </a:ln>
          <a:extLst/>
        </p:spPr>
        <p:txBody>
          <a:bodyPr lIns="38100" tIns="38100" rIns="38100" bIns="38100" anchor="ctr"/>
          <a:lstStyle/>
          <a:p>
            <a:pPr algn="l">
              <a:lnSpc>
                <a:spcPct val="80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Design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Review -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Spring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2015</a:t>
            </a:r>
            <a:endParaRPr lang="en-US" sz="1400" b="1" dirty="0">
              <a:solidFill>
                <a:schemeClr val="bg1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5972175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763" y="6386513"/>
            <a:ext cx="2794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077" name="Rectangle 5"/>
          <p:cNvSpPr>
            <a:spLocks/>
          </p:cNvSpPr>
          <p:nvPr/>
        </p:nvSpPr>
        <p:spPr bwMode="auto">
          <a:xfrm>
            <a:off x="673100" y="609600"/>
            <a:ext cx="77851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lIns="0" tIns="0" rIns="0" bIns="0" anchor="ctr"/>
          <a:lstStyle/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rgbClr val="DC0000"/>
                </a:solidFill>
                <a:latin typeface="Times New Roman"/>
                <a:ea typeface="MS PGothic" pitchFamily="34" charset="-128"/>
                <a:cs typeface="Times New Roman"/>
                <a:sym typeface="Arial" pitchFamily="34" charset="0"/>
              </a:rPr>
              <a:t>Spring</a:t>
            </a:r>
            <a:r>
              <a:rPr lang="en-US" sz="3200" b="1" dirty="0" smtClean="0">
                <a:solidFill>
                  <a:srgbClr val="DC0000"/>
                </a:solidFill>
                <a:latin typeface="Times New Roman"/>
                <a:ea typeface="MS PGothic" pitchFamily="34" charset="-128"/>
                <a:cs typeface="Times New Roman"/>
                <a:sym typeface="Arial" pitchFamily="34" charset="0"/>
              </a:rPr>
              <a:t> 2015 </a:t>
            </a:r>
            <a:r>
              <a:rPr lang="en-US" sz="3200" b="1" dirty="0" smtClean="0">
                <a:solidFill>
                  <a:srgbClr val="DC0000"/>
                </a:solidFill>
                <a:latin typeface="Times New Roman"/>
                <a:ea typeface="MS PGothic" pitchFamily="34" charset="-128"/>
                <a:cs typeface="Times New Roman"/>
                <a:sym typeface="Arial" pitchFamily="34" charset="0"/>
              </a:rPr>
              <a:t>Design </a:t>
            </a:r>
            <a:r>
              <a:rPr lang="en-US" sz="3200" b="1" dirty="0" smtClean="0">
                <a:solidFill>
                  <a:srgbClr val="DC0000"/>
                </a:solidFill>
                <a:latin typeface="Times New Roman"/>
                <a:ea typeface="MS PGothic" pitchFamily="34" charset="-128"/>
                <a:cs typeface="Times New Roman"/>
                <a:sym typeface="Arial" pitchFamily="34" charset="0"/>
              </a:rPr>
              <a:t>Review</a:t>
            </a:r>
            <a:endParaRPr lang="en-US" sz="3200" b="1" dirty="0">
              <a:solidFill>
                <a:srgbClr val="DC0000"/>
              </a:solidFill>
              <a:latin typeface="Times New Roman"/>
              <a:ea typeface="MS PGothic" pitchFamily="34" charset="-128"/>
              <a:cs typeface="Times New Roman"/>
              <a:sym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200" b="1" dirty="0" smtClean="0">
                <a:solidFill>
                  <a:srgbClr val="DC0000"/>
                </a:solidFill>
                <a:latin typeface="Times New Roman"/>
                <a:ea typeface="MS PGothic" pitchFamily="34" charset="-128"/>
                <a:cs typeface="Times New Roman"/>
                <a:sym typeface="Arial" pitchFamily="34" charset="0"/>
              </a:rPr>
              <a:t>Team Name</a:t>
            </a:r>
            <a:endParaRPr lang="en-US" sz="3200" b="1" dirty="0" smtClean="0">
              <a:solidFill>
                <a:srgbClr val="DC0000"/>
              </a:solidFill>
              <a:latin typeface="Times New Roman"/>
              <a:ea typeface="MS PGothic" pitchFamily="34" charset="-128"/>
              <a:cs typeface="Times New Roman"/>
              <a:sym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991571"/>
            <a:ext cx="1600200" cy="846851"/>
          </a:xfrm>
          <a:prstGeom prst="rect">
            <a:avLst/>
          </a:prstGeom>
        </p:spPr>
      </p:pic>
      <p:sp>
        <p:nvSpPr>
          <p:cNvPr id="8" name="Rectangle 5"/>
          <p:cNvSpPr>
            <a:spLocks/>
          </p:cNvSpPr>
          <p:nvPr/>
        </p:nvSpPr>
        <p:spPr bwMode="auto">
          <a:xfrm>
            <a:off x="152400" y="4876800"/>
            <a:ext cx="78613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</a:pPr>
            <a:endParaRPr lang="en-US" sz="3600" b="1" dirty="0">
              <a:solidFill>
                <a:schemeClr val="tx1"/>
              </a:solidFill>
              <a:latin typeface="Times New Roman"/>
              <a:ea typeface="MS PGothic" pitchFamily="34" charset="-128"/>
              <a:cs typeface="Times New Roman"/>
              <a:sym typeface="Arial" pitchFamily="34" charset="0"/>
            </a:endParaRPr>
          </a:p>
          <a:p>
            <a:pPr algn="l">
              <a:lnSpc>
                <a:spcPct val="8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imes New Roman"/>
                <a:ea typeface="MS PGothic" pitchFamily="34" charset="-128"/>
                <a:cs typeface="Times New Roman"/>
                <a:sym typeface="Arial" pitchFamily="34" charset="0"/>
              </a:rPr>
              <a:t>You may 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MS PGothic" pitchFamily="34" charset="-128"/>
                <a:cs typeface="Times New Roman"/>
                <a:sym typeface="Arial" pitchFamily="34" charset="0"/>
              </a:rPr>
              <a:t>add your team logo if you desire, 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MS PGothic" pitchFamily="34" charset="-128"/>
                <a:cs typeface="Times New Roman"/>
                <a:sym typeface="Arial" pitchFamily="34" charset="0"/>
              </a:rPr>
              <a:t>the M:2:I Logo must </a:t>
            </a:r>
            <a:r>
              <a:rPr lang="en-US" sz="1800" dirty="0" smtClean="0">
                <a:solidFill>
                  <a:schemeClr val="tx1"/>
                </a:solidFill>
                <a:latin typeface="Times New Roman"/>
                <a:ea typeface="MS PGothic" pitchFamily="34" charset="-128"/>
                <a:cs typeface="Times New Roman"/>
                <a:sym typeface="Arial" pitchFamily="34" charset="0"/>
              </a:rPr>
              <a:t>always remain</a:t>
            </a:r>
            <a:endParaRPr lang="en-US" sz="1800" dirty="0" smtClean="0">
              <a:solidFill>
                <a:schemeClr val="tx1"/>
              </a:solidFill>
              <a:latin typeface="Times New Roman"/>
              <a:ea typeface="MS PGothic" pitchFamily="34" charset="-128"/>
              <a:cs typeface="Times New Roman"/>
              <a:sym typeface="Arial" pitchFamily="34" charset="0"/>
            </a:endParaRPr>
          </a:p>
          <a:p>
            <a:pPr algn="l">
              <a:lnSpc>
                <a:spcPct val="80000"/>
              </a:lnSpc>
            </a:pPr>
            <a:endParaRPr lang="en-US" sz="1800" dirty="0">
              <a:solidFill>
                <a:schemeClr val="tx1"/>
              </a:solidFill>
              <a:latin typeface="Times New Roman"/>
              <a:ea typeface="MS PGothic" pitchFamily="34" charset="-128"/>
              <a:cs typeface="Times New Roman"/>
              <a:sym typeface="Arial" pitchFamily="34" charset="0"/>
            </a:endParaRPr>
          </a:p>
          <a:p>
            <a:pPr algn="l">
              <a:lnSpc>
                <a:spcPct val="80000"/>
              </a:lnSpc>
            </a:pPr>
            <a:r>
              <a:rPr lang="en-US" sz="1800" dirty="0" smtClean="0">
                <a:solidFill>
                  <a:schemeClr val="tx1"/>
                </a:solidFill>
                <a:latin typeface="Times New Roman"/>
                <a:ea typeface="MS PGothic" pitchFamily="34" charset="-128"/>
                <a:cs typeface="Times New Roman"/>
                <a:sym typeface="Arial" pitchFamily="34" charset="0"/>
              </a:rPr>
              <a:t>Please save this file in this format</a:t>
            </a:r>
          </a:p>
          <a:p>
            <a:pPr algn="l">
              <a:lnSpc>
                <a:spcPct val="80000"/>
              </a:lnSpc>
            </a:pPr>
            <a:r>
              <a:rPr lang="en-US" sz="1800" dirty="0" err="1" smtClean="0">
                <a:solidFill>
                  <a:schemeClr val="tx1"/>
                </a:solidFill>
                <a:latin typeface="Times New Roman"/>
                <a:ea typeface="MS PGothic" pitchFamily="34" charset="-128"/>
                <a:cs typeface="Times New Roman"/>
                <a:sym typeface="Arial" pitchFamily="34" charset="0"/>
              </a:rPr>
              <a:t>Teamname_lastname_team</a:t>
            </a:r>
            <a:r>
              <a:rPr lang="en-US" sz="1800" dirty="0" err="1">
                <a:solidFill>
                  <a:schemeClr val="tx1"/>
                </a:solidFill>
                <a:latin typeface="Times New Roman"/>
                <a:ea typeface="MS PGothic" pitchFamily="34" charset="-128"/>
                <a:cs typeface="Times New Roman"/>
                <a:sym typeface="Arial" pitchFamily="34" charset="0"/>
              </a:rPr>
              <a:t>_</a:t>
            </a:r>
            <a:r>
              <a:rPr lang="en-US" sz="1800" dirty="0" err="1" smtClean="0">
                <a:solidFill>
                  <a:schemeClr val="tx1"/>
                </a:solidFill>
                <a:latin typeface="Times New Roman"/>
                <a:ea typeface="MS PGothic" pitchFamily="34" charset="-128"/>
                <a:cs typeface="Times New Roman"/>
                <a:sym typeface="Arial" pitchFamily="34" charset="0"/>
              </a:rPr>
              <a:t>leader.pptx</a:t>
            </a:r>
            <a:endParaRPr lang="en-US" sz="1800" dirty="0">
              <a:solidFill>
                <a:schemeClr val="tx1"/>
              </a:solidFill>
              <a:latin typeface="Times New Roman"/>
              <a:ea typeface="MS PGothic" pitchFamily="34" charset="-128"/>
              <a:cs typeface="Times New Roman"/>
              <a:sym typeface="Arial" pitchFamily="34" charset="0"/>
            </a:endParaRP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762000" y="2743200"/>
            <a:ext cx="76327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0" tIns="0" rIns="0" bIns="0" anchor="ctr"/>
          <a:lstStyle/>
          <a:p>
            <a:pPr>
              <a:lnSpc>
                <a:spcPct val="80000"/>
              </a:lnSpc>
            </a:pPr>
            <a:r>
              <a:rPr lang="en-US" sz="1800" b="1" dirty="0" smtClean="0">
                <a:solidFill>
                  <a:schemeClr val="tx1"/>
                </a:solidFill>
                <a:latin typeface="Times New Roman"/>
                <a:ea typeface="MS PGothic" pitchFamily="34" charset="-128"/>
                <a:cs typeface="Times New Roman"/>
                <a:sym typeface="Arial" pitchFamily="34" charset="0"/>
              </a:rPr>
              <a:t>Make to Innovate</a:t>
            </a:r>
          </a:p>
          <a:p>
            <a:pPr>
              <a:lnSpc>
                <a:spcPct val="80000"/>
              </a:lnSpc>
            </a:pPr>
            <a:r>
              <a:rPr lang="en-US" sz="1800" b="1" dirty="0" smtClean="0">
                <a:solidFill>
                  <a:schemeClr val="tx1"/>
                </a:solidFill>
                <a:latin typeface="Times New Roman"/>
                <a:ea typeface="MS PGothic" pitchFamily="34" charset="-128"/>
                <a:cs typeface="Times New Roman"/>
                <a:sym typeface="Arial" pitchFamily="34" charset="0"/>
              </a:rPr>
              <a:t>Iowa State University</a:t>
            </a:r>
            <a:endParaRPr lang="en-US" sz="1800" b="1" dirty="0" smtClean="0">
              <a:solidFill>
                <a:schemeClr val="tx1"/>
              </a:solidFill>
              <a:latin typeface="Times New Roman"/>
              <a:ea typeface="MS PGothic" pitchFamily="34" charset="-128"/>
              <a:cs typeface="Times New Roman"/>
              <a:sym typeface="Arial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339138" cy="836613"/>
          </a:xfrm>
        </p:spPr>
        <p:txBody>
          <a:bodyPr/>
          <a:lstStyle/>
          <a:p>
            <a:r>
              <a:rPr lang="en-US" sz="4000" dirty="0" smtClean="0">
                <a:latin typeface="Times New Roman"/>
                <a:cs typeface="Times New Roman"/>
              </a:rPr>
              <a:t>Closing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39137" cy="464978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3200" dirty="0" smtClean="0">
                <a:latin typeface="Times New Roman"/>
                <a:cs typeface="Times New Roman"/>
              </a:rPr>
              <a:t>Summarize your project and plan</a:t>
            </a:r>
          </a:p>
          <a:p>
            <a:pPr>
              <a:buFont typeface="Wingdings" charset="2"/>
              <a:buChar char="§"/>
            </a:pPr>
            <a:r>
              <a:rPr lang="en-US" sz="3200" dirty="0" smtClean="0">
                <a:latin typeface="Times New Roman"/>
                <a:cs typeface="Times New Roman"/>
              </a:rPr>
              <a:t>Add any other closing remarks</a:t>
            </a:r>
            <a:endParaRPr lang="en-US" sz="3200" dirty="0" smtClean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091801"/>
            <a:ext cx="1447800" cy="766199"/>
          </a:xfrm>
          <a:prstGeom prst="rect">
            <a:avLst/>
          </a:prstGeom>
        </p:spPr>
      </p:pic>
      <p:sp>
        <p:nvSpPr>
          <p:cNvPr id="7" name="Rectangle 2"/>
          <p:cNvSpPr>
            <a:spLocks/>
          </p:cNvSpPr>
          <p:nvPr/>
        </p:nvSpPr>
        <p:spPr bwMode="auto">
          <a:xfrm>
            <a:off x="0" y="0"/>
            <a:ext cx="9144000" cy="444500"/>
          </a:xfrm>
          <a:prstGeom prst="rect">
            <a:avLst/>
          </a:prstGeom>
          <a:solidFill>
            <a:srgbClr val="D40000"/>
          </a:solidFill>
          <a:ln>
            <a:noFill/>
          </a:ln>
          <a:extLst/>
        </p:spPr>
        <p:txBody>
          <a:bodyPr lIns="38100" tIns="38100" rIns="38100" bIns="38100" anchor="ctr"/>
          <a:lstStyle/>
          <a:p>
            <a:pPr algn="l">
              <a:lnSpc>
                <a:spcPct val="80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Design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Review -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Spring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2015</a:t>
            </a:r>
            <a:endParaRPr lang="en-US" sz="1400" b="1" dirty="0">
              <a:solidFill>
                <a:schemeClr val="bg1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393700"/>
            <a:ext cx="9144000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38100" tIns="38100" rIns="38100" bIns="38100" anchor="ctr"/>
          <a:lstStyle/>
          <a:p>
            <a:pPr algn="l">
              <a:lnSpc>
                <a:spcPct val="80000"/>
              </a:lnSpc>
            </a:pPr>
            <a:r>
              <a:rPr lang="en-US" sz="1400" b="1" dirty="0" smtClean="0">
                <a:solidFill>
                  <a:srgbClr val="DC0000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-- Closing</a:t>
            </a:r>
            <a:endParaRPr lang="en-US" sz="1400" b="1" dirty="0">
              <a:solidFill>
                <a:srgbClr val="DC0000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6146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339138" cy="836613"/>
          </a:xfrm>
        </p:spPr>
        <p:txBody>
          <a:bodyPr/>
          <a:lstStyle/>
          <a:p>
            <a:r>
              <a:rPr lang="en-US" sz="4000" dirty="0" smtClean="0">
                <a:latin typeface="Times New Roman"/>
                <a:cs typeface="Times New Roman"/>
              </a:rPr>
              <a:t>DO NOT INCLUDE THIS SLIDE</a:t>
            </a:r>
            <a:endParaRPr lang="en-US" sz="4000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091801"/>
            <a:ext cx="1447800" cy="766199"/>
          </a:xfrm>
          <a:prstGeom prst="rect">
            <a:avLst/>
          </a:prstGeom>
        </p:spPr>
      </p:pic>
      <p:sp>
        <p:nvSpPr>
          <p:cNvPr id="7" name="Rectangle 2"/>
          <p:cNvSpPr>
            <a:spLocks/>
          </p:cNvSpPr>
          <p:nvPr/>
        </p:nvSpPr>
        <p:spPr bwMode="auto">
          <a:xfrm>
            <a:off x="0" y="0"/>
            <a:ext cx="9144000" cy="444500"/>
          </a:xfrm>
          <a:prstGeom prst="rect">
            <a:avLst/>
          </a:prstGeom>
          <a:solidFill>
            <a:srgbClr val="D40000"/>
          </a:solidFill>
          <a:ln>
            <a:noFill/>
          </a:ln>
          <a:extLst/>
        </p:spPr>
        <p:txBody>
          <a:bodyPr lIns="38100" tIns="38100" rIns="38100" bIns="38100" anchor="ctr"/>
          <a:lstStyle/>
          <a:p>
            <a:pPr algn="l">
              <a:lnSpc>
                <a:spcPct val="80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Design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Review -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Spring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2015</a:t>
            </a:r>
            <a:endParaRPr lang="en-US" sz="1400" b="1" dirty="0">
              <a:solidFill>
                <a:schemeClr val="bg1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393700"/>
            <a:ext cx="9144000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38100" tIns="38100" rIns="38100" bIns="38100" anchor="ctr"/>
          <a:lstStyle/>
          <a:p>
            <a:pPr algn="l">
              <a:lnSpc>
                <a:spcPct val="80000"/>
              </a:lnSpc>
            </a:pPr>
            <a:r>
              <a:rPr lang="en-US" sz="1400" b="1" dirty="0" smtClean="0">
                <a:solidFill>
                  <a:srgbClr val="DC0000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-- INFO – DO NOT INCLUDE THIS SLIDE</a:t>
            </a:r>
            <a:endParaRPr lang="en-US" sz="1400" b="1" dirty="0">
              <a:solidFill>
                <a:srgbClr val="DC0000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  <p:sp>
        <p:nvSpPr>
          <p:cNvPr id="11" name="Rectangle 5"/>
          <p:cNvSpPr>
            <a:spLocks noGrp="1"/>
          </p:cNvSpPr>
          <p:nvPr>
            <p:ph idx="1"/>
          </p:nvPr>
        </p:nvSpPr>
        <p:spPr bwMode="auto">
          <a:xfrm>
            <a:off x="457200" y="1981200"/>
            <a:ext cx="8229600" cy="4038600"/>
          </a:xfrm>
          <a:prstGeom prst="rect">
            <a:avLst/>
          </a:prstGeom>
          <a:solidFill>
            <a:srgbClr val="FFC5B7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lIns="63500" tIns="63500" rIns="63500" bIns="63500"/>
          <a:lstStyle/>
          <a:p>
            <a:pPr eaLnBrk="1" hangingPunct="1"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Include </a:t>
            </a:r>
            <a:r>
              <a:rPr lang="en-US" sz="2400" dirty="0">
                <a:latin typeface="Times New Roman"/>
                <a:cs typeface="Times New Roman"/>
              </a:rPr>
              <a:t>any graphs, images, drawings as needed, this helps illustrate your </a:t>
            </a:r>
            <a:r>
              <a:rPr lang="en-US" sz="2400" dirty="0" smtClean="0">
                <a:latin typeface="Times New Roman"/>
                <a:cs typeface="Times New Roman"/>
              </a:rPr>
              <a:t>point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This </a:t>
            </a:r>
            <a:r>
              <a:rPr lang="en-US" sz="2400" dirty="0">
                <a:latin typeface="Times New Roman"/>
                <a:cs typeface="Times New Roman"/>
              </a:rPr>
              <a:t>is only a guide, feel free to add slides as needed 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eaLnBrk="1" hangingPunct="1">
              <a:defRPr/>
            </a:pPr>
            <a:r>
              <a:rPr lang="en-US" sz="2400" dirty="0">
                <a:latin typeface="Times New Roman"/>
                <a:cs typeface="Times New Roman"/>
              </a:rPr>
              <a:t>Y</a:t>
            </a:r>
            <a:r>
              <a:rPr lang="en-US" sz="2400" dirty="0" smtClean="0">
                <a:latin typeface="Times New Roman"/>
                <a:cs typeface="Times New Roman"/>
              </a:rPr>
              <a:t>ou </a:t>
            </a:r>
            <a:r>
              <a:rPr lang="en-US" sz="2400" dirty="0">
                <a:latin typeface="Times New Roman"/>
                <a:cs typeface="Times New Roman"/>
              </a:rPr>
              <a:t>will have 15 min, to present, keep that in mind </a:t>
            </a:r>
          </a:p>
          <a:p>
            <a:pPr marL="914400" lvl="1" indent="-457200"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A </a:t>
            </a:r>
            <a:r>
              <a:rPr lang="en-US" sz="2400" dirty="0">
                <a:latin typeface="Times New Roman"/>
                <a:cs typeface="Times New Roman"/>
              </a:rPr>
              <a:t>good rule of thumb is 1 slide takes approx. 1 min </a:t>
            </a:r>
          </a:p>
          <a:p>
            <a:pPr>
              <a:defRPr/>
            </a:pPr>
            <a:r>
              <a:rPr lang="en-US" sz="2400" dirty="0" smtClean="0">
                <a:latin typeface="Times New Roman"/>
                <a:cs typeface="Times New Roman"/>
              </a:rPr>
              <a:t>Take </a:t>
            </a:r>
            <a:r>
              <a:rPr lang="en-US" sz="2400" dirty="0">
                <a:latin typeface="Times New Roman"/>
                <a:cs typeface="Times New Roman"/>
              </a:rPr>
              <a:t>pride in your project!</a:t>
            </a:r>
            <a:endParaRPr lang="en-US" sz="2400" dirty="0">
              <a:latin typeface="Times New Roman"/>
              <a:cs typeface="Times New Roman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7386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339138" cy="836613"/>
          </a:xfrm>
        </p:spPr>
        <p:txBody>
          <a:bodyPr/>
          <a:lstStyle/>
          <a:p>
            <a:r>
              <a:rPr lang="en-US" sz="4000" dirty="0" smtClean="0">
                <a:latin typeface="Times New Roman"/>
                <a:cs typeface="Times New Roman"/>
              </a:rPr>
              <a:t>DO NOT INCLUDE THIS SLIDE</a:t>
            </a:r>
            <a:endParaRPr lang="en-US" sz="4000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091801"/>
            <a:ext cx="1447800" cy="766199"/>
          </a:xfrm>
          <a:prstGeom prst="rect">
            <a:avLst/>
          </a:prstGeom>
        </p:spPr>
      </p:pic>
      <p:sp>
        <p:nvSpPr>
          <p:cNvPr id="7" name="Rectangle 2"/>
          <p:cNvSpPr>
            <a:spLocks/>
          </p:cNvSpPr>
          <p:nvPr/>
        </p:nvSpPr>
        <p:spPr bwMode="auto">
          <a:xfrm>
            <a:off x="0" y="0"/>
            <a:ext cx="9144000" cy="444500"/>
          </a:xfrm>
          <a:prstGeom prst="rect">
            <a:avLst/>
          </a:prstGeom>
          <a:solidFill>
            <a:srgbClr val="D40000"/>
          </a:solidFill>
          <a:ln>
            <a:noFill/>
          </a:ln>
          <a:extLst/>
        </p:spPr>
        <p:txBody>
          <a:bodyPr lIns="38100" tIns="38100" rIns="38100" bIns="38100" anchor="ctr"/>
          <a:lstStyle/>
          <a:p>
            <a:pPr algn="l">
              <a:lnSpc>
                <a:spcPct val="80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Design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Review -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Spring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2015</a:t>
            </a:r>
            <a:endParaRPr lang="en-US" sz="1400" b="1" dirty="0">
              <a:solidFill>
                <a:schemeClr val="bg1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393700"/>
            <a:ext cx="9144000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38100" tIns="38100" rIns="38100" bIns="38100" anchor="ctr"/>
          <a:lstStyle/>
          <a:p>
            <a:pPr algn="l">
              <a:lnSpc>
                <a:spcPct val="80000"/>
              </a:lnSpc>
            </a:pPr>
            <a:r>
              <a:rPr lang="en-US" sz="1400" b="1" dirty="0" smtClean="0">
                <a:solidFill>
                  <a:srgbClr val="DC0000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-- INFO – DO NOT INCLUDE THIS SLIDE</a:t>
            </a:r>
            <a:endParaRPr lang="en-US" sz="1400" b="1" dirty="0">
              <a:solidFill>
                <a:srgbClr val="DC0000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685800" y="1447800"/>
            <a:ext cx="8001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127000" indent="-127000" algn="l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342900" indent="-127000" algn="l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596900" indent="-127000" algn="l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850900" indent="-127000" algn="l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1104900" indent="-127000" algn="l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1562100" indent="-127000" algn="l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2019300" indent="-127000" algn="l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2476500" indent="-127000" algn="l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2933700" indent="-127000" algn="l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 eaLnBrk="1" hangingPunct="1">
              <a:buFont typeface="Arial" pitchFamily="34" charset="0"/>
              <a:buNone/>
              <a:defRPr/>
            </a:pPr>
            <a:r>
              <a:rPr lang="en-US" sz="2000" dirty="0" smtClean="0">
                <a:latin typeface="Times New Roman"/>
                <a:cs typeface="Times New Roman"/>
                <a:sym typeface="Arial" charset="0"/>
              </a:rPr>
              <a:t>Remember, you are selling the project to us.  At the end of the review, one of 4 things will happen.</a:t>
            </a:r>
            <a:endParaRPr lang="en-US" sz="2000" dirty="0" smtClean="0">
              <a:latin typeface="Times New Roman"/>
              <a:cs typeface="Times New Roman"/>
              <a:sym typeface="Arial" charset="0"/>
            </a:endParaRPr>
          </a:p>
        </p:txBody>
      </p:sp>
      <p:sp>
        <p:nvSpPr>
          <p:cNvPr id="12" name="Rectangle 5"/>
          <p:cNvSpPr>
            <a:spLocks/>
          </p:cNvSpPr>
          <p:nvPr/>
        </p:nvSpPr>
        <p:spPr bwMode="auto">
          <a:xfrm>
            <a:off x="609600" y="2209800"/>
            <a:ext cx="8001000" cy="3886200"/>
          </a:xfrm>
          <a:prstGeom prst="rect">
            <a:avLst/>
          </a:prstGeom>
          <a:solidFill>
            <a:srgbClr val="FFC5B7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lIns="63500" tIns="63500" rIns="63500" bIns="63500"/>
          <a:lstStyle/>
          <a:p>
            <a:pPr marL="457200" indent="-457200" algn="l" eaLnBrk="1" hangingPunct="1">
              <a:buFont typeface="Arial"/>
              <a:buChar char="•"/>
              <a:defRPr/>
            </a:pPr>
            <a:r>
              <a:rPr lang="en-US" sz="2400" dirty="0" smtClean="0">
                <a:latin typeface="Times New Roman"/>
                <a:cs typeface="Times New Roman"/>
                <a:sym typeface="Arial" charset="0"/>
              </a:rPr>
              <a:t>Design Review </a:t>
            </a:r>
            <a:r>
              <a:rPr lang="en-US" sz="2400" dirty="0">
                <a:latin typeface="Times New Roman"/>
                <a:cs typeface="Times New Roman"/>
                <a:sym typeface="Arial" charset="0"/>
              </a:rPr>
              <a:t>Approved</a:t>
            </a:r>
          </a:p>
          <a:p>
            <a:pPr marL="457200" indent="-457200" algn="l" eaLnBrk="1" hangingPunct="1">
              <a:buFont typeface="Arial"/>
              <a:buChar char="•"/>
              <a:defRPr/>
            </a:pPr>
            <a:r>
              <a:rPr lang="en-US" sz="2400" dirty="0" smtClean="0">
                <a:latin typeface="Times New Roman"/>
                <a:cs typeface="Times New Roman"/>
                <a:sym typeface="Arial" charset="0"/>
              </a:rPr>
              <a:t>Design Review </a:t>
            </a:r>
            <a:r>
              <a:rPr lang="en-US" sz="2400" dirty="0">
                <a:latin typeface="Times New Roman"/>
                <a:cs typeface="Times New Roman"/>
                <a:sym typeface="Arial" charset="0"/>
              </a:rPr>
              <a:t>Conditionally </a:t>
            </a:r>
            <a:r>
              <a:rPr lang="en-US" sz="2400" dirty="0" smtClean="0">
                <a:latin typeface="Times New Roman"/>
                <a:cs typeface="Times New Roman"/>
                <a:sym typeface="Arial" charset="0"/>
              </a:rPr>
              <a:t>approved</a:t>
            </a:r>
          </a:p>
          <a:p>
            <a:pPr marL="914400" lvl="1" indent="-457200" algn="l">
              <a:buFont typeface="Arial"/>
              <a:buChar char="•"/>
              <a:defRPr/>
            </a:pPr>
            <a:r>
              <a:rPr lang="en-US" sz="2400" dirty="0" smtClean="0">
                <a:latin typeface="Times New Roman"/>
                <a:cs typeface="Times New Roman"/>
                <a:sym typeface="Arial" charset="0"/>
              </a:rPr>
              <a:t>You must address any issues by a set date</a:t>
            </a:r>
          </a:p>
          <a:p>
            <a:pPr marL="914400" lvl="1" indent="-457200" algn="l">
              <a:buFont typeface="Arial"/>
              <a:buChar char="•"/>
              <a:defRPr/>
            </a:pPr>
            <a:r>
              <a:rPr lang="en-US" sz="2400" dirty="0" smtClean="0">
                <a:latin typeface="Times New Roman"/>
                <a:cs typeface="Times New Roman"/>
                <a:sym typeface="Arial" charset="0"/>
              </a:rPr>
              <a:t>We may also conditionally approve if we need more time to study your project</a:t>
            </a:r>
          </a:p>
          <a:p>
            <a:pPr marL="457200" indent="-457200" algn="l" eaLnBrk="1" hangingPunct="1">
              <a:buFont typeface="Arial"/>
              <a:buChar char="•"/>
              <a:defRPr/>
            </a:pPr>
            <a:r>
              <a:rPr lang="en-US" sz="2400" dirty="0" smtClean="0">
                <a:latin typeface="Times New Roman"/>
                <a:cs typeface="Times New Roman"/>
                <a:sym typeface="Arial" charset="0"/>
              </a:rPr>
              <a:t>Design Review </a:t>
            </a:r>
            <a:r>
              <a:rPr lang="en-US" sz="2400" dirty="0">
                <a:latin typeface="Times New Roman"/>
                <a:cs typeface="Times New Roman"/>
                <a:sym typeface="Arial" charset="0"/>
              </a:rPr>
              <a:t>Denied, resubmission allowed</a:t>
            </a:r>
          </a:p>
          <a:p>
            <a:pPr marL="457200" indent="-457200" algn="l" eaLnBrk="1" hangingPunct="1">
              <a:buFont typeface="Arial"/>
              <a:buChar char="•"/>
              <a:defRPr/>
            </a:pPr>
            <a:r>
              <a:rPr lang="en-US" sz="2400" dirty="0" smtClean="0">
                <a:latin typeface="Times New Roman"/>
                <a:cs typeface="Times New Roman"/>
                <a:sym typeface="Arial" charset="0"/>
              </a:rPr>
              <a:t>Design Review </a:t>
            </a:r>
            <a:r>
              <a:rPr lang="en-US" sz="2400" dirty="0">
                <a:latin typeface="Times New Roman"/>
                <a:cs typeface="Times New Roman"/>
                <a:sym typeface="Arial" charset="0"/>
              </a:rPr>
              <a:t>Denied, no resubmission </a:t>
            </a:r>
            <a:r>
              <a:rPr lang="en-US" sz="2400" dirty="0" smtClean="0">
                <a:latin typeface="Times New Roman"/>
                <a:cs typeface="Times New Roman"/>
                <a:sym typeface="Arial" charset="0"/>
              </a:rPr>
              <a:t>allowed, funding will be terminated</a:t>
            </a:r>
            <a:endParaRPr lang="en-US" sz="2400" dirty="0">
              <a:latin typeface="Times New Roman"/>
              <a:cs typeface="Times New Roman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6341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339138" cy="836613"/>
          </a:xfrm>
        </p:spPr>
        <p:txBody>
          <a:bodyPr/>
          <a:lstStyle/>
          <a:p>
            <a:r>
              <a:rPr lang="en-US" sz="4000" dirty="0" smtClean="0">
                <a:latin typeface="Times New Roman"/>
                <a:cs typeface="Times New Roman"/>
              </a:rPr>
              <a:t>DO NOT INCLUDE THIS SLIDE</a:t>
            </a:r>
            <a:endParaRPr lang="en-US" sz="4000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091801"/>
            <a:ext cx="1447800" cy="766199"/>
          </a:xfrm>
          <a:prstGeom prst="rect">
            <a:avLst/>
          </a:prstGeom>
        </p:spPr>
      </p:pic>
      <p:sp>
        <p:nvSpPr>
          <p:cNvPr id="7" name="Rectangle 2"/>
          <p:cNvSpPr>
            <a:spLocks/>
          </p:cNvSpPr>
          <p:nvPr/>
        </p:nvSpPr>
        <p:spPr bwMode="auto">
          <a:xfrm>
            <a:off x="0" y="0"/>
            <a:ext cx="9144000" cy="444500"/>
          </a:xfrm>
          <a:prstGeom prst="rect">
            <a:avLst/>
          </a:prstGeom>
          <a:solidFill>
            <a:srgbClr val="D40000"/>
          </a:solidFill>
          <a:ln>
            <a:noFill/>
          </a:ln>
          <a:extLst/>
        </p:spPr>
        <p:txBody>
          <a:bodyPr lIns="38100" tIns="38100" rIns="38100" bIns="38100" anchor="ctr"/>
          <a:lstStyle/>
          <a:p>
            <a:pPr algn="l">
              <a:lnSpc>
                <a:spcPct val="80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Design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Review -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Spring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2015</a:t>
            </a:r>
            <a:endParaRPr lang="en-US" sz="1400" b="1" dirty="0">
              <a:solidFill>
                <a:schemeClr val="bg1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393700"/>
            <a:ext cx="9144000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38100" tIns="38100" rIns="38100" bIns="38100" anchor="ctr"/>
          <a:lstStyle/>
          <a:p>
            <a:pPr algn="l">
              <a:lnSpc>
                <a:spcPct val="80000"/>
              </a:lnSpc>
            </a:pPr>
            <a:r>
              <a:rPr lang="en-US" sz="1400" b="1" dirty="0" smtClean="0">
                <a:solidFill>
                  <a:srgbClr val="DC0000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-- INFO – DO NOT INCLUDE THIS SLIDE</a:t>
            </a:r>
            <a:endParaRPr lang="en-US" sz="1400" b="1" dirty="0">
              <a:solidFill>
                <a:srgbClr val="DC0000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685800" y="1447800"/>
            <a:ext cx="8001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127000" indent="-127000" algn="l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342900" indent="-127000" algn="l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596900" indent="-127000" algn="l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850900" indent="-127000" algn="l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1104900" indent="-127000" algn="l" rtl="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1562100" indent="-127000" algn="l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2019300" indent="-127000" algn="l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2476500" indent="-127000" algn="l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2933700" indent="-127000" algn="l" rtl="0" fontAlgn="base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2000" dirty="0">
                <a:latin typeface="Times New Roman"/>
                <a:cs typeface="Times New Roman"/>
                <a:sym typeface="Arial" charset="0"/>
              </a:rPr>
              <a:t>Why would a Design Review be denied or conditional?</a:t>
            </a:r>
            <a:endParaRPr lang="en-US" sz="2000" dirty="0">
              <a:latin typeface="Times New Roman"/>
              <a:cs typeface="Times New Roman"/>
              <a:sym typeface="Arial" charset="0"/>
            </a:endParaRP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685800" y="2057400"/>
            <a:ext cx="8001000" cy="4038600"/>
          </a:xfrm>
          <a:prstGeom prst="rect">
            <a:avLst/>
          </a:prstGeom>
          <a:solidFill>
            <a:srgbClr val="FFC5B7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lIns="63500" tIns="63500" rIns="63500" bIns="63500"/>
          <a:lstStyle/>
          <a:p>
            <a:pPr marL="342900" indent="-342900" algn="l">
              <a:spcBef>
                <a:spcPts val="800"/>
              </a:spcBef>
              <a:buFont typeface="Arial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Your </a:t>
            </a:r>
            <a:r>
              <a:rPr lang="en-US" sz="2400" dirty="0" smtClean="0">
                <a:latin typeface="Times New Roman"/>
                <a:cs typeface="Times New Roman"/>
              </a:rPr>
              <a:t>objectives </a:t>
            </a:r>
            <a:r>
              <a:rPr lang="en-US" sz="2400" dirty="0">
                <a:latin typeface="Times New Roman"/>
                <a:cs typeface="Times New Roman"/>
              </a:rPr>
              <a:t>are </a:t>
            </a:r>
            <a:r>
              <a:rPr lang="en-US" sz="2400" dirty="0" smtClean="0">
                <a:latin typeface="Times New Roman"/>
                <a:cs typeface="Times New Roman"/>
              </a:rPr>
              <a:t>inappropriate or unrealistic</a:t>
            </a:r>
          </a:p>
          <a:p>
            <a:pPr marL="342900" indent="-342900" algn="l">
              <a:spcBef>
                <a:spcPts val="800"/>
              </a:spcBef>
              <a:buFont typeface="Arial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You did not “think the problem through</a:t>
            </a:r>
            <a:r>
              <a:rPr lang="en-US" sz="2400" dirty="0" smtClean="0">
                <a:latin typeface="Times New Roman"/>
                <a:cs typeface="Times New Roman"/>
              </a:rPr>
              <a:t>”</a:t>
            </a:r>
          </a:p>
          <a:p>
            <a:pPr marL="800100" lvl="1" indent="-342900" algn="l">
              <a:spcBef>
                <a:spcPts val="8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You did not demonstrate that your group understood some of the fundamental problems that needed to be addressed</a:t>
            </a:r>
          </a:p>
          <a:p>
            <a:pPr marL="342900" indent="-342900" algn="l">
              <a:spcBef>
                <a:spcPts val="800"/>
              </a:spcBef>
              <a:buFont typeface="Arial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You exceeded a major constraint.</a:t>
            </a:r>
          </a:p>
          <a:p>
            <a:pPr marL="800100" lvl="1" indent="-342900" algn="l">
              <a:spcBef>
                <a:spcPts val="8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Budget</a:t>
            </a:r>
          </a:p>
          <a:p>
            <a:pPr marL="800100" lvl="1" indent="-342900" algn="l">
              <a:spcBef>
                <a:spcPts val="8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Time</a:t>
            </a:r>
          </a:p>
          <a:p>
            <a:pPr marL="800100" lvl="1" indent="-342900" algn="l">
              <a:spcBef>
                <a:spcPts val="8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/>
                <a:cs typeface="Times New Roman"/>
              </a:rPr>
              <a:t>Resources available</a:t>
            </a:r>
          </a:p>
          <a:p>
            <a:pPr marL="342900" indent="-342900" algn="l">
              <a:spcBef>
                <a:spcPts val="800"/>
              </a:spcBef>
              <a:buFont typeface="Arial" pitchFamily="34" charset="0"/>
              <a:buChar char="•"/>
            </a:pPr>
            <a:endParaRPr lang="en-US" sz="2400" dirty="0"/>
          </a:p>
          <a:p>
            <a:pPr marL="342900" indent="-342900" algn="l">
              <a:spcBef>
                <a:spcPts val="800"/>
              </a:spcBef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5632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339138" cy="836613"/>
          </a:xfrm>
        </p:spPr>
        <p:txBody>
          <a:bodyPr/>
          <a:lstStyle/>
          <a:p>
            <a:r>
              <a:rPr lang="en-US" sz="4000" dirty="0" smtClean="0">
                <a:latin typeface="Times New Roman"/>
                <a:cs typeface="Times New Roman"/>
              </a:rPr>
              <a:t>Table of Contents (Optional)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39137" cy="464978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Project Overview</a:t>
            </a:r>
          </a:p>
          <a:p>
            <a:r>
              <a:rPr lang="en-US" sz="3200" dirty="0" smtClean="0">
                <a:latin typeface="Times New Roman"/>
                <a:cs typeface="Times New Roman"/>
              </a:rPr>
              <a:t>Current State of the Design</a:t>
            </a:r>
          </a:p>
          <a:p>
            <a:r>
              <a:rPr lang="en-US" sz="3200" dirty="0" smtClean="0">
                <a:latin typeface="Times New Roman"/>
                <a:cs typeface="Times New Roman"/>
              </a:rPr>
              <a:t>Project Plan</a:t>
            </a:r>
          </a:p>
          <a:p>
            <a:r>
              <a:rPr lang="en-US" sz="3200" dirty="0" smtClean="0">
                <a:latin typeface="Times New Roman"/>
                <a:cs typeface="Times New Roman"/>
              </a:rPr>
              <a:t>Budget</a:t>
            </a:r>
          </a:p>
          <a:p>
            <a:r>
              <a:rPr lang="en-US" sz="3200" dirty="0" smtClean="0">
                <a:latin typeface="Times New Roman"/>
                <a:cs typeface="Times New Roman"/>
              </a:rPr>
              <a:t>Closing</a:t>
            </a:r>
          </a:p>
          <a:p>
            <a:pPr marL="0" indent="0">
              <a:buNone/>
            </a:pPr>
            <a:endParaRPr lang="en-US" sz="32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3200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091801"/>
            <a:ext cx="1447800" cy="766199"/>
          </a:xfrm>
          <a:prstGeom prst="rect">
            <a:avLst/>
          </a:prstGeom>
        </p:spPr>
      </p:pic>
      <p:sp>
        <p:nvSpPr>
          <p:cNvPr id="7" name="Rectangle 2"/>
          <p:cNvSpPr>
            <a:spLocks/>
          </p:cNvSpPr>
          <p:nvPr/>
        </p:nvSpPr>
        <p:spPr bwMode="auto">
          <a:xfrm>
            <a:off x="0" y="0"/>
            <a:ext cx="9144000" cy="444500"/>
          </a:xfrm>
          <a:prstGeom prst="rect">
            <a:avLst/>
          </a:prstGeom>
          <a:solidFill>
            <a:srgbClr val="D40000"/>
          </a:solidFill>
          <a:ln>
            <a:noFill/>
          </a:ln>
          <a:extLst/>
        </p:spPr>
        <p:txBody>
          <a:bodyPr lIns="38100" tIns="38100" rIns="38100" bIns="38100" anchor="ctr"/>
          <a:lstStyle/>
          <a:p>
            <a:pPr algn="l">
              <a:lnSpc>
                <a:spcPct val="80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Design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Review -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Spring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2015</a:t>
            </a:r>
            <a:endParaRPr lang="en-US" sz="1400" b="1" dirty="0">
              <a:solidFill>
                <a:schemeClr val="bg1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393700"/>
            <a:ext cx="9144000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38100" tIns="38100" rIns="38100" bIns="38100" anchor="ctr"/>
          <a:lstStyle/>
          <a:p>
            <a:pPr algn="l">
              <a:lnSpc>
                <a:spcPct val="80000"/>
              </a:lnSpc>
            </a:pPr>
            <a:r>
              <a:rPr lang="en-US" sz="1400" b="1" dirty="0" smtClean="0">
                <a:solidFill>
                  <a:srgbClr val="DC0000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-- Table of Contents (Optional)</a:t>
            </a:r>
            <a:endParaRPr lang="en-US" sz="1400" b="1" dirty="0">
              <a:solidFill>
                <a:srgbClr val="DC0000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2975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339138" cy="836613"/>
          </a:xfrm>
        </p:spPr>
        <p:txBody>
          <a:bodyPr/>
          <a:lstStyle/>
          <a:p>
            <a:r>
              <a:rPr lang="en-US" sz="4000" dirty="0" smtClean="0">
                <a:latin typeface="Times New Roman"/>
                <a:cs typeface="Times New Roman"/>
              </a:rPr>
              <a:t>DO NOT INCLUDE THIS SLIDE</a:t>
            </a:r>
            <a:endParaRPr lang="en-US" sz="4000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091801"/>
            <a:ext cx="1447800" cy="766199"/>
          </a:xfrm>
          <a:prstGeom prst="rect">
            <a:avLst/>
          </a:prstGeom>
        </p:spPr>
      </p:pic>
      <p:sp>
        <p:nvSpPr>
          <p:cNvPr id="7" name="Rectangle 2"/>
          <p:cNvSpPr>
            <a:spLocks/>
          </p:cNvSpPr>
          <p:nvPr/>
        </p:nvSpPr>
        <p:spPr bwMode="auto">
          <a:xfrm>
            <a:off x="0" y="0"/>
            <a:ext cx="9144000" cy="444500"/>
          </a:xfrm>
          <a:prstGeom prst="rect">
            <a:avLst/>
          </a:prstGeom>
          <a:solidFill>
            <a:srgbClr val="D40000"/>
          </a:solidFill>
          <a:ln>
            <a:noFill/>
          </a:ln>
          <a:extLst/>
        </p:spPr>
        <p:txBody>
          <a:bodyPr lIns="38100" tIns="38100" rIns="38100" bIns="38100" anchor="ctr"/>
          <a:lstStyle/>
          <a:p>
            <a:pPr algn="l">
              <a:lnSpc>
                <a:spcPct val="80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Design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Review -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Spring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2015</a:t>
            </a:r>
            <a:endParaRPr lang="en-US" sz="1400" b="1" dirty="0">
              <a:solidFill>
                <a:schemeClr val="bg1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393700"/>
            <a:ext cx="9144000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38100" tIns="38100" rIns="38100" bIns="38100" anchor="ctr"/>
          <a:lstStyle/>
          <a:p>
            <a:pPr algn="l">
              <a:lnSpc>
                <a:spcPct val="80000"/>
              </a:lnSpc>
            </a:pPr>
            <a:r>
              <a:rPr lang="en-US" sz="1400" b="1" dirty="0" smtClean="0">
                <a:solidFill>
                  <a:srgbClr val="DC0000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-- INFO – DO NOT INCLUDE THIS SLIDE</a:t>
            </a:r>
            <a:endParaRPr lang="en-US" sz="1400" b="1" dirty="0">
              <a:solidFill>
                <a:srgbClr val="DC0000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  <p:sp>
        <p:nvSpPr>
          <p:cNvPr id="11" name="Rectangle 5"/>
          <p:cNvSpPr>
            <a:spLocks noGrp="1"/>
          </p:cNvSpPr>
          <p:nvPr>
            <p:ph idx="1"/>
          </p:nvPr>
        </p:nvSpPr>
        <p:spPr bwMode="auto">
          <a:xfrm>
            <a:off x="457200" y="1981200"/>
            <a:ext cx="8229600" cy="4038600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 lIns="63500" tIns="63500" rIns="63500" bIns="63500"/>
          <a:lstStyle/>
          <a:p>
            <a:pPr marL="0" indent="0" eaLnBrk="1" hangingPunct="1">
              <a:buNone/>
              <a:defRPr/>
            </a:pPr>
            <a:r>
              <a:rPr lang="en-US" sz="2400" dirty="0" smtClean="0">
                <a:latin typeface="Times New Roman"/>
                <a:cs typeface="Times New Roman"/>
                <a:sym typeface="Arial" charset="0"/>
              </a:rPr>
              <a:t>Instructions</a:t>
            </a:r>
          </a:p>
          <a:p>
            <a:pPr marL="0" indent="0" eaLnBrk="1" hangingPunct="1">
              <a:buNone/>
              <a:defRPr/>
            </a:pPr>
            <a:r>
              <a:rPr lang="en-US" sz="2000" dirty="0" smtClean="0">
                <a:latin typeface="Times New Roman"/>
                <a:cs typeface="Times New Roman"/>
                <a:sym typeface="Arial" charset="0"/>
              </a:rPr>
              <a:t>Add your information to this template, do not change the layout, but you should change the text in the second line from the top to match your topic</a:t>
            </a:r>
          </a:p>
          <a:p>
            <a:pPr marL="0" indent="0" eaLnBrk="1" hangingPunct="1">
              <a:buNone/>
              <a:defRPr/>
            </a:pPr>
            <a:r>
              <a:rPr lang="en-US" sz="2000" dirty="0" smtClean="0">
                <a:latin typeface="Times New Roman"/>
                <a:cs typeface="Times New Roman"/>
                <a:sym typeface="Arial" charset="0"/>
              </a:rPr>
              <a:t>You may add your own logo, but the M:2:I logo must always remain in each slide</a:t>
            </a:r>
            <a:endParaRPr lang="en-US" sz="2000" dirty="0">
              <a:latin typeface="Times New Roman"/>
              <a:cs typeface="Times New Roman"/>
              <a:sym typeface="Arial" charset="0"/>
            </a:endParaRPr>
          </a:p>
          <a:p>
            <a:pPr marL="0" indent="0" eaLnBrk="1" hangingPunct="1">
              <a:buNone/>
              <a:defRPr/>
            </a:pPr>
            <a:r>
              <a:rPr lang="en-US" sz="2000" dirty="0" smtClean="0">
                <a:latin typeface="Times New Roman"/>
                <a:cs typeface="Times New Roman"/>
                <a:sym typeface="Arial" charset="0"/>
              </a:rPr>
              <a:t>Make sure you upload your file to the assignment in Blackboard</a:t>
            </a:r>
          </a:p>
          <a:p>
            <a:pPr marL="0" indent="0" eaLnBrk="1" hangingPunct="1">
              <a:buNone/>
              <a:defRPr/>
            </a:pPr>
            <a:r>
              <a:rPr lang="en-US" sz="2000" dirty="0" smtClean="0">
                <a:latin typeface="Times New Roman"/>
                <a:cs typeface="Times New Roman"/>
                <a:sym typeface="Arial" charset="0"/>
              </a:rPr>
              <a:t>Save your file </a:t>
            </a:r>
            <a:r>
              <a:rPr lang="en-US" sz="2000" dirty="0" smtClean="0">
                <a:latin typeface="Times New Roman"/>
                <a:cs typeface="Times New Roman"/>
                <a:sym typeface="Arial" charset="0"/>
              </a:rPr>
              <a:t>using the naming below:</a:t>
            </a:r>
          </a:p>
          <a:p>
            <a:pPr marL="0" indent="0" algn="ctr" eaLnBrk="1" hangingPunct="1">
              <a:buNone/>
              <a:defRPr/>
            </a:pPr>
            <a:r>
              <a:rPr lang="en-US" sz="2000" dirty="0" err="1" smtClean="0">
                <a:latin typeface="Times New Roman"/>
                <a:cs typeface="Times New Roman"/>
                <a:sym typeface="Arial" charset="0"/>
              </a:rPr>
              <a:t>Teamname_lastname_teamleader.pptx</a:t>
            </a:r>
            <a:endParaRPr lang="en-US" sz="2000" dirty="0" smtClean="0">
              <a:latin typeface="Times New Roman"/>
              <a:cs typeface="Times New Roman"/>
              <a:sym typeface="Arial" charset="0"/>
            </a:endParaRPr>
          </a:p>
          <a:p>
            <a:pPr marL="0" indent="0" eaLnBrk="1" hangingPunct="1">
              <a:buNone/>
              <a:defRPr/>
            </a:pPr>
            <a:endParaRPr lang="en-US" sz="2000" dirty="0" smtClean="0">
              <a:latin typeface="Times New Roman"/>
              <a:cs typeface="Times New Roman"/>
              <a:sym typeface="Arial" charset="0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latin typeface="Times New Roman"/>
              <a:cs typeface="Times New Roman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0340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339138" cy="836613"/>
          </a:xfrm>
        </p:spPr>
        <p:txBody>
          <a:bodyPr/>
          <a:lstStyle/>
          <a:p>
            <a:r>
              <a:rPr lang="en-US" sz="4000" dirty="0" smtClean="0">
                <a:latin typeface="Times New Roman"/>
                <a:cs typeface="Times New Roman"/>
              </a:rPr>
              <a:t>Project Overview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39137" cy="4649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/>
                <a:cs typeface="Times New Roman"/>
              </a:rPr>
              <a:t>Team members</a:t>
            </a:r>
          </a:p>
          <a:p>
            <a:pPr marL="0" indent="0">
              <a:buNone/>
            </a:pPr>
            <a:r>
              <a:rPr lang="en-US" sz="3200" dirty="0">
                <a:latin typeface="Times New Roman"/>
                <a:cs typeface="Times New Roman"/>
              </a:rPr>
              <a:t>Project </a:t>
            </a:r>
            <a:r>
              <a:rPr lang="en-US" sz="3200" dirty="0" smtClean="0">
                <a:latin typeface="Times New Roman"/>
                <a:cs typeface="Times New Roman"/>
              </a:rPr>
              <a:t>Adviser</a:t>
            </a:r>
            <a:r>
              <a:rPr lang="en-US" sz="3200" dirty="0">
                <a:latin typeface="Times New Roman"/>
                <a:cs typeface="Times New Roman"/>
              </a:rPr>
              <a:t>(s)</a:t>
            </a:r>
          </a:p>
          <a:p>
            <a:pPr marL="0" indent="0">
              <a:buNone/>
            </a:pPr>
            <a:endParaRPr lang="en-US" sz="32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3200" dirty="0" smtClean="0">
                <a:latin typeface="Times New Roman"/>
                <a:cs typeface="Times New Roman"/>
              </a:rPr>
              <a:t>Project Objectives/Mission (why you are doing this)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/>
                <a:cs typeface="Times New Roman"/>
              </a:rPr>
              <a:t>Short term and Long term goals</a:t>
            </a:r>
          </a:p>
          <a:p>
            <a:pPr marL="0" indent="0">
              <a:buNone/>
            </a:pPr>
            <a:endParaRPr lang="en-US" sz="3200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091801"/>
            <a:ext cx="1447800" cy="766199"/>
          </a:xfrm>
          <a:prstGeom prst="rect">
            <a:avLst/>
          </a:prstGeom>
        </p:spPr>
      </p:pic>
      <p:sp>
        <p:nvSpPr>
          <p:cNvPr id="7" name="Rectangle 2"/>
          <p:cNvSpPr>
            <a:spLocks/>
          </p:cNvSpPr>
          <p:nvPr/>
        </p:nvSpPr>
        <p:spPr bwMode="auto">
          <a:xfrm>
            <a:off x="0" y="0"/>
            <a:ext cx="9144000" cy="444500"/>
          </a:xfrm>
          <a:prstGeom prst="rect">
            <a:avLst/>
          </a:prstGeom>
          <a:solidFill>
            <a:srgbClr val="D40000"/>
          </a:solidFill>
          <a:ln>
            <a:noFill/>
          </a:ln>
          <a:extLst/>
        </p:spPr>
        <p:txBody>
          <a:bodyPr lIns="38100" tIns="38100" rIns="38100" bIns="38100" anchor="ctr"/>
          <a:lstStyle/>
          <a:p>
            <a:pPr algn="l">
              <a:lnSpc>
                <a:spcPct val="80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Design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Review -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Spring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2015</a:t>
            </a:r>
            <a:endParaRPr lang="en-US" sz="1400" b="1" dirty="0">
              <a:solidFill>
                <a:schemeClr val="bg1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393700"/>
            <a:ext cx="9144000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38100" tIns="38100" rIns="38100" bIns="38100" anchor="ctr"/>
          <a:lstStyle/>
          <a:p>
            <a:pPr algn="l">
              <a:lnSpc>
                <a:spcPct val="80000"/>
              </a:lnSpc>
            </a:pPr>
            <a:r>
              <a:rPr lang="en-US" sz="1400" b="1" dirty="0" smtClean="0">
                <a:solidFill>
                  <a:srgbClr val="DC0000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-- Project Overview</a:t>
            </a:r>
            <a:endParaRPr lang="en-US" sz="1400" b="1" dirty="0">
              <a:solidFill>
                <a:srgbClr val="DC0000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6238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339138" cy="836613"/>
          </a:xfrm>
        </p:spPr>
        <p:txBody>
          <a:bodyPr/>
          <a:lstStyle/>
          <a:p>
            <a:r>
              <a:rPr lang="en-US" sz="4000" dirty="0" smtClean="0">
                <a:latin typeface="Times New Roman"/>
                <a:cs typeface="Times New Roman"/>
              </a:rPr>
              <a:t>Current State of the Design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39137" cy="464978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3200" dirty="0" smtClean="0">
                <a:latin typeface="Times New Roman"/>
                <a:cs typeface="Times New Roman"/>
              </a:rPr>
              <a:t>Where are you at right now</a:t>
            </a:r>
            <a:endParaRPr lang="en-US" sz="3200" dirty="0">
              <a:latin typeface="Times New Roman"/>
              <a:cs typeface="Times New Roman"/>
            </a:endParaRPr>
          </a:p>
          <a:p>
            <a:pPr>
              <a:buFont typeface="Wingdings" charset="2"/>
              <a:buChar char="§"/>
            </a:pPr>
            <a:r>
              <a:rPr lang="en-US" sz="3200" dirty="0" smtClean="0">
                <a:latin typeface="Times New Roman"/>
                <a:cs typeface="Times New Roman"/>
              </a:rPr>
              <a:t>Show your current design</a:t>
            </a:r>
          </a:p>
          <a:p>
            <a:pPr>
              <a:buFont typeface="Wingdings" charset="2"/>
              <a:buChar char="§"/>
            </a:pPr>
            <a:r>
              <a:rPr lang="en-US" sz="3200" dirty="0" smtClean="0">
                <a:latin typeface="Times New Roman"/>
                <a:cs typeface="Times New Roman"/>
              </a:rPr>
              <a:t>If you have any redesigns or changes</a:t>
            </a:r>
          </a:p>
          <a:p>
            <a:pPr lvl="1">
              <a:buFont typeface="Wingdings" charset="2"/>
              <a:buChar char="§"/>
            </a:pPr>
            <a:r>
              <a:rPr lang="en-US" sz="3200" dirty="0" smtClean="0">
                <a:latin typeface="Times New Roman"/>
                <a:cs typeface="Times New Roman"/>
              </a:rPr>
              <a:t>Explain any redesign or change</a:t>
            </a:r>
          </a:p>
          <a:p>
            <a:pPr lvl="1">
              <a:buFont typeface="Wingdings" charset="2"/>
              <a:buChar char="§"/>
            </a:pPr>
            <a:r>
              <a:rPr lang="en-US" sz="3200" dirty="0" smtClean="0">
                <a:latin typeface="Times New Roman"/>
                <a:cs typeface="Times New Roman"/>
              </a:rPr>
              <a:t>Show us your thought process</a:t>
            </a:r>
          </a:p>
          <a:p>
            <a:pPr lvl="1">
              <a:buFont typeface="Wingdings" charset="2"/>
              <a:buChar char="§"/>
            </a:pPr>
            <a:r>
              <a:rPr lang="en-US" sz="3200" dirty="0" smtClean="0">
                <a:latin typeface="Times New Roman"/>
                <a:cs typeface="Times New Roman"/>
              </a:rPr>
              <a:t>How will this improve things?</a:t>
            </a:r>
            <a:endParaRPr lang="en-US" sz="3200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091801"/>
            <a:ext cx="1447800" cy="766199"/>
          </a:xfrm>
          <a:prstGeom prst="rect">
            <a:avLst/>
          </a:prstGeom>
        </p:spPr>
      </p:pic>
      <p:sp>
        <p:nvSpPr>
          <p:cNvPr id="7" name="Rectangle 2"/>
          <p:cNvSpPr>
            <a:spLocks/>
          </p:cNvSpPr>
          <p:nvPr/>
        </p:nvSpPr>
        <p:spPr bwMode="auto">
          <a:xfrm>
            <a:off x="0" y="0"/>
            <a:ext cx="9144000" cy="444500"/>
          </a:xfrm>
          <a:prstGeom prst="rect">
            <a:avLst/>
          </a:prstGeom>
          <a:solidFill>
            <a:srgbClr val="D40000"/>
          </a:solidFill>
          <a:ln>
            <a:noFill/>
          </a:ln>
          <a:extLst/>
        </p:spPr>
        <p:txBody>
          <a:bodyPr lIns="38100" tIns="38100" rIns="38100" bIns="38100" anchor="ctr"/>
          <a:lstStyle/>
          <a:p>
            <a:pPr algn="l">
              <a:lnSpc>
                <a:spcPct val="80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Design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Review -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Spring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2015</a:t>
            </a:r>
            <a:endParaRPr lang="en-US" sz="1400" b="1" dirty="0">
              <a:solidFill>
                <a:schemeClr val="bg1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393700"/>
            <a:ext cx="9144000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38100" tIns="38100" rIns="38100" bIns="38100" anchor="ctr"/>
          <a:lstStyle/>
          <a:p>
            <a:pPr algn="l">
              <a:lnSpc>
                <a:spcPct val="80000"/>
              </a:lnSpc>
            </a:pPr>
            <a:r>
              <a:rPr lang="en-US" sz="1400" b="1" dirty="0" smtClean="0">
                <a:solidFill>
                  <a:srgbClr val="DC0000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-- Current State</a:t>
            </a:r>
            <a:endParaRPr lang="en-US" sz="1400" b="1" dirty="0">
              <a:solidFill>
                <a:srgbClr val="DC0000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7996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339138" cy="836613"/>
          </a:xfrm>
        </p:spPr>
        <p:txBody>
          <a:bodyPr/>
          <a:lstStyle/>
          <a:p>
            <a:r>
              <a:rPr lang="en-US" sz="4000" dirty="0" smtClean="0">
                <a:latin typeface="Times New Roman"/>
                <a:cs typeface="Times New Roman"/>
              </a:rPr>
              <a:t>Current State cont.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39137" cy="464978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3200" dirty="0" smtClean="0">
                <a:latin typeface="Times New Roman"/>
                <a:cs typeface="Times New Roman"/>
              </a:rPr>
              <a:t>Show what analysis you have done</a:t>
            </a:r>
          </a:p>
          <a:p>
            <a:pPr>
              <a:buFont typeface="Wingdings" charset="2"/>
              <a:buChar char="§"/>
            </a:pPr>
            <a:r>
              <a:rPr lang="en-US" sz="3200" dirty="0" smtClean="0">
                <a:latin typeface="Times New Roman"/>
                <a:cs typeface="Times New Roman"/>
              </a:rPr>
              <a:t>Milestone progress</a:t>
            </a:r>
          </a:p>
          <a:p>
            <a:pPr lvl="1">
              <a:buFont typeface="Wingdings" charset="2"/>
              <a:buChar char="§"/>
            </a:pPr>
            <a:r>
              <a:rPr lang="en-US" sz="3200" dirty="0" smtClean="0">
                <a:latin typeface="Times New Roman"/>
                <a:cs typeface="Times New Roman"/>
              </a:rPr>
              <a:t>Show any pictures/drawings/video of progress</a:t>
            </a:r>
          </a:p>
          <a:p>
            <a:pPr>
              <a:buFont typeface="Wingdings" charset="2"/>
              <a:buChar char="§"/>
            </a:pPr>
            <a:endParaRPr lang="en-US" sz="3200" dirty="0" smtClean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091801"/>
            <a:ext cx="1447800" cy="766199"/>
          </a:xfrm>
          <a:prstGeom prst="rect">
            <a:avLst/>
          </a:prstGeom>
        </p:spPr>
      </p:pic>
      <p:sp>
        <p:nvSpPr>
          <p:cNvPr id="7" name="Rectangle 2"/>
          <p:cNvSpPr>
            <a:spLocks/>
          </p:cNvSpPr>
          <p:nvPr/>
        </p:nvSpPr>
        <p:spPr bwMode="auto">
          <a:xfrm>
            <a:off x="0" y="0"/>
            <a:ext cx="9144000" cy="444500"/>
          </a:xfrm>
          <a:prstGeom prst="rect">
            <a:avLst/>
          </a:prstGeom>
          <a:solidFill>
            <a:srgbClr val="D40000"/>
          </a:solidFill>
          <a:ln>
            <a:noFill/>
          </a:ln>
          <a:extLst/>
        </p:spPr>
        <p:txBody>
          <a:bodyPr lIns="38100" tIns="38100" rIns="38100" bIns="38100" anchor="ctr"/>
          <a:lstStyle/>
          <a:p>
            <a:pPr algn="l">
              <a:lnSpc>
                <a:spcPct val="80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Design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Review -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Spring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2015</a:t>
            </a:r>
            <a:endParaRPr lang="en-US" sz="1400" b="1" dirty="0">
              <a:solidFill>
                <a:schemeClr val="bg1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393700"/>
            <a:ext cx="9144000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38100" tIns="38100" rIns="38100" bIns="38100" anchor="ctr"/>
          <a:lstStyle/>
          <a:p>
            <a:pPr algn="l">
              <a:lnSpc>
                <a:spcPct val="80000"/>
              </a:lnSpc>
            </a:pPr>
            <a:r>
              <a:rPr lang="en-US" sz="1400" b="1" dirty="0" smtClean="0">
                <a:solidFill>
                  <a:srgbClr val="DC0000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-- Current State</a:t>
            </a:r>
            <a:endParaRPr lang="en-US" sz="1400" b="1" dirty="0">
              <a:solidFill>
                <a:srgbClr val="DC0000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2159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339138" cy="836613"/>
          </a:xfrm>
        </p:spPr>
        <p:txBody>
          <a:bodyPr/>
          <a:lstStyle/>
          <a:p>
            <a:r>
              <a:rPr lang="en-US" sz="4000" dirty="0" smtClean="0">
                <a:latin typeface="Times New Roman"/>
                <a:cs typeface="Times New Roman"/>
              </a:rPr>
              <a:t>Design Analysis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39137" cy="464978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3200" dirty="0" smtClean="0">
                <a:latin typeface="Times New Roman"/>
                <a:cs typeface="Times New Roman"/>
              </a:rPr>
              <a:t>Include any technical analysis that has been done</a:t>
            </a:r>
          </a:p>
          <a:p>
            <a:pPr>
              <a:buFont typeface="Wingdings" charset="2"/>
              <a:buChar char="§"/>
            </a:pPr>
            <a:r>
              <a:rPr lang="en-US" sz="3200" dirty="0" smtClean="0">
                <a:latin typeface="Times New Roman"/>
                <a:cs typeface="Times New Roman"/>
              </a:rPr>
              <a:t>Drawings/diagrams/schematics</a:t>
            </a:r>
          </a:p>
          <a:p>
            <a:pPr>
              <a:buFont typeface="Wingdings" charset="2"/>
              <a:buChar char="§"/>
            </a:pPr>
            <a:r>
              <a:rPr lang="en-US" sz="3200" dirty="0" smtClean="0">
                <a:latin typeface="Times New Roman"/>
                <a:cs typeface="Times New Roman"/>
              </a:rPr>
              <a:t>Cost analysis</a:t>
            </a:r>
          </a:p>
          <a:p>
            <a:pPr>
              <a:buFont typeface="Wingdings" charset="2"/>
              <a:buChar char="§"/>
            </a:pPr>
            <a:r>
              <a:rPr lang="en-US" sz="3200" dirty="0" smtClean="0">
                <a:latin typeface="Times New Roman"/>
                <a:cs typeface="Times New Roman"/>
              </a:rPr>
              <a:t>Show any relevant calculations</a:t>
            </a:r>
          </a:p>
          <a:p>
            <a:pPr>
              <a:buFont typeface="Wingdings" charset="2"/>
              <a:buChar char="§"/>
            </a:pPr>
            <a:r>
              <a:rPr lang="en-US" sz="3200" dirty="0" smtClean="0">
                <a:latin typeface="Times New Roman"/>
                <a:cs typeface="Times New Roman"/>
              </a:rPr>
              <a:t>Make sure you cite your work</a:t>
            </a:r>
            <a:endParaRPr lang="en-US" sz="3200" dirty="0" smtClean="0">
              <a:latin typeface="Times New Roman"/>
              <a:cs typeface="Times New Roman"/>
            </a:endParaRPr>
          </a:p>
          <a:p>
            <a:pPr>
              <a:buFont typeface="Wingdings" charset="2"/>
              <a:buChar char="§"/>
            </a:pPr>
            <a:endParaRPr lang="en-US" sz="3200" dirty="0" smtClean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091801"/>
            <a:ext cx="1447800" cy="766199"/>
          </a:xfrm>
          <a:prstGeom prst="rect">
            <a:avLst/>
          </a:prstGeom>
        </p:spPr>
      </p:pic>
      <p:sp>
        <p:nvSpPr>
          <p:cNvPr id="7" name="Rectangle 2"/>
          <p:cNvSpPr>
            <a:spLocks/>
          </p:cNvSpPr>
          <p:nvPr/>
        </p:nvSpPr>
        <p:spPr bwMode="auto">
          <a:xfrm>
            <a:off x="0" y="0"/>
            <a:ext cx="9144000" cy="444500"/>
          </a:xfrm>
          <a:prstGeom prst="rect">
            <a:avLst/>
          </a:prstGeom>
          <a:solidFill>
            <a:srgbClr val="D40000"/>
          </a:solidFill>
          <a:ln>
            <a:noFill/>
          </a:ln>
          <a:extLst/>
        </p:spPr>
        <p:txBody>
          <a:bodyPr lIns="38100" tIns="38100" rIns="38100" bIns="38100" anchor="ctr"/>
          <a:lstStyle/>
          <a:p>
            <a:pPr algn="l">
              <a:lnSpc>
                <a:spcPct val="80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Design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Review -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Spring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2015</a:t>
            </a:r>
            <a:endParaRPr lang="en-US" sz="1400" b="1" dirty="0">
              <a:solidFill>
                <a:schemeClr val="bg1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393700"/>
            <a:ext cx="9144000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38100" tIns="38100" rIns="38100" bIns="38100" anchor="ctr"/>
          <a:lstStyle/>
          <a:p>
            <a:pPr algn="l">
              <a:lnSpc>
                <a:spcPct val="80000"/>
              </a:lnSpc>
            </a:pPr>
            <a:r>
              <a:rPr lang="en-US" sz="1400" b="1" dirty="0" smtClean="0">
                <a:solidFill>
                  <a:srgbClr val="DC0000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-- Design Analysis</a:t>
            </a:r>
            <a:endParaRPr lang="en-US" sz="1400" b="1" dirty="0">
              <a:solidFill>
                <a:srgbClr val="DC0000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896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339138" cy="836613"/>
          </a:xfrm>
        </p:spPr>
        <p:txBody>
          <a:bodyPr/>
          <a:lstStyle/>
          <a:p>
            <a:r>
              <a:rPr lang="en-US" sz="4000" dirty="0" smtClean="0">
                <a:latin typeface="Times New Roman"/>
                <a:cs typeface="Times New Roman"/>
              </a:rPr>
              <a:t>Project Plan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39137" cy="464978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3200" dirty="0" smtClean="0">
                <a:latin typeface="Times New Roman"/>
                <a:cs typeface="Times New Roman"/>
              </a:rPr>
              <a:t>What is your plan towards meeting your goals?</a:t>
            </a:r>
          </a:p>
          <a:p>
            <a:pPr>
              <a:buFont typeface="Wingdings" charset="2"/>
              <a:buChar char="§"/>
            </a:pPr>
            <a:r>
              <a:rPr lang="en-US" sz="3200" dirty="0" smtClean="0">
                <a:latin typeface="Times New Roman"/>
                <a:cs typeface="Times New Roman"/>
              </a:rPr>
              <a:t>Outcomes and expectations</a:t>
            </a:r>
          </a:p>
          <a:p>
            <a:pPr>
              <a:buFont typeface="Wingdings" charset="2"/>
              <a:buChar char="§"/>
            </a:pPr>
            <a:r>
              <a:rPr lang="en-US" sz="3200" dirty="0" smtClean="0">
                <a:latin typeface="Times New Roman"/>
                <a:cs typeface="Times New Roman"/>
              </a:rPr>
              <a:t>Timeline or Work Breakdown Structure (WBS)</a:t>
            </a:r>
          </a:p>
          <a:p>
            <a:pPr>
              <a:buFont typeface="Wingdings" charset="2"/>
              <a:buChar char="§"/>
            </a:pPr>
            <a:r>
              <a:rPr lang="en-US" sz="3200" dirty="0" smtClean="0">
                <a:latin typeface="Times New Roman"/>
                <a:cs typeface="Times New Roman"/>
              </a:rPr>
              <a:t>Do you expect to finish in time?</a:t>
            </a:r>
          </a:p>
          <a:p>
            <a:pPr>
              <a:buFont typeface="Wingdings" charset="2"/>
              <a:buChar char="§"/>
            </a:pPr>
            <a:r>
              <a:rPr lang="en-US" sz="3200" dirty="0" smtClean="0">
                <a:latin typeface="Times New Roman"/>
                <a:cs typeface="Times New Roman"/>
              </a:rPr>
              <a:t>What issues/problems may delay your timeline?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091801"/>
            <a:ext cx="1447800" cy="766199"/>
          </a:xfrm>
          <a:prstGeom prst="rect">
            <a:avLst/>
          </a:prstGeom>
        </p:spPr>
      </p:pic>
      <p:sp>
        <p:nvSpPr>
          <p:cNvPr id="7" name="Rectangle 2"/>
          <p:cNvSpPr>
            <a:spLocks/>
          </p:cNvSpPr>
          <p:nvPr/>
        </p:nvSpPr>
        <p:spPr bwMode="auto">
          <a:xfrm>
            <a:off x="0" y="0"/>
            <a:ext cx="9144000" cy="444500"/>
          </a:xfrm>
          <a:prstGeom prst="rect">
            <a:avLst/>
          </a:prstGeom>
          <a:solidFill>
            <a:srgbClr val="D40000"/>
          </a:solidFill>
          <a:ln>
            <a:noFill/>
          </a:ln>
          <a:extLst/>
        </p:spPr>
        <p:txBody>
          <a:bodyPr lIns="38100" tIns="38100" rIns="38100" bIns="38100" anchor="ctr"/>
          <a:lstStyle/>
          <a:p>
            <a:pPr algn="l">
              <a:lnSpc>
                <a:spcPct val="80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Design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Review -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Spring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2015</a:t>
            </a:r>
            <a:endParaRPr lang="en-US" sz="1400" b="1" dirty="0">
              <a:solidFill>
                <a:schemeClr val="bg1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393700"/>
            <a:ext cx="9144000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38100" tIns="38100" rIns="38100" bIns="38100" anchor="ctr"/>
          <a:lstStyle/>
          <a:p>
            <a:pPr algn="l">
              <a:lnSpc>
                <a:spcPct val="80000"/>
              </a:lnSpc>
            </a:pPr>
            <a:r>
              <a:rPr lang="en-US" sz="1400" b="1" dirty="0" smtClean="0">
                <a:solidFill>
                  <a:srgbClr val="DC0000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-- Project Plan</a:t>
            </a:r>
            <a:endParaRPr lang="en-US" sz="1400" b="1" dirty="0">
              <a:solidFill>
                <a:srgbClr val="DC0000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949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339138" cy="836613"/>
          </a:xfrm>
        </p:spPr>
        <p:txBody>
          <a:bodyPr/>
          <a:lstStyle/>
          <a:p>
            <a:r>
              <a:rPr lang="en-US" sz="4000" dirty="0" smtClean="0">
                <a:latin typeface="Times New Roman"/>
                <a:cs typeface="Times New Roman"/>
              </a:rPr>
              <a:t>Budget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39137" cy="464978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3200" dirty="0" smtClean="0">
                <a:latin typeface="Times New Roman"/>
                <a:cs typeface="Times New Roman"/>
              </a:rPr>
              <a:t>Are you on track with your expenses?</a:t>
            </a:r>
          </a:p>
          <a:p>
            <a:pPr>
              <a:buFont typeface="Wingdings" charset="2"/>
              <a:buChar char="§"/>
            </a:pPr>
            <a:r>
              <a:rPr lang="en-US" sz="3200" dirty="0" smtClean="0">
                <a:latin typeface="Times New Roman"/>
                <a:cs typeface="Times New Roman"/>
              </a:rPr>
              <a:t>Do you foresee any unexpected expenses?</a:t>
            </a:r>
            <a:endParaRPr lang="en-US" sz="3200" dirty="0" smtClean="0">
              <a:latin typeface="Times New Roman"/>
              <a:cs typeface="Times New Roman"/>
            </a:endParaRPr>
          </a:p>
          <a:p>
            <a:pPr>
              <a:buFont typeface="Wingdings" charset="2"/>
              <a:buChar char="§"/>
            </a:pPr>
            <a:r>
              <a:rPr lang="en-US" sz="3200" dirty="0" smtClean="0">
                <a:latin typeface="Times New Roman"/>
                <a:cs typeface="Times New Roman"/>
              </a:rPr>
              <a:t>Budget summary</a:t>
            </a:r>
            <a:endParaRPr lang="en-US" sz="3200" dirty="0" smtClean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6091801"/>
            <a:ext cx="1447800" cy="766199"/>
          </a:xfrm>
          <a:prstGeom prst="rect">
            <a:avLst/>
          </a:prstGeom>
        </p:spPr>
      </p:pic>
      <p:sp>
        <p:nvSpPr>
          <p:cNvPr id="7" name="Rectangle 2"/>
          <p:cNvSpPr>
            <a:spLocks/>
          </p:cNvSpPr>
          <p:nvPr/>
        </p:nvSpPr>
        <p:spPr bwMode="auto">
          <a:xfrm>
            <a:off x="0" y="0"/>
            <a:ext cx="9144000" cy="444500"/>
          </a:xfrm>
          <a:prstGeom prst="rect">
            <a:avLst/>
          </a:prstGeom>
          <a:solidFill>
            <a:srgbClr val="D40000"/>
          </a:solidFill>
          <a:ln>
            <a:noFill/>
          </a:ln>
          <a:extLst/>
        </p:spPr>
        <p:txBody>
          <a:bodyPr lIns="38100" tIns="38100" rIns="38100" bIns="38100" anchor="ctr"/>
          <a:lstStyle/>
          <a:p>
            <a:pPr algn="l">
              <a:lnSpc>
                <a:spcPct val="80000"/>
              </a:lnSpc>
            </a:pP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Design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Review - 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Spring</a:t>
            </a:r>
            <a:r>
              <a:rPr lang="en-US" sz="1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2015</a:t>
            </a:r>
            <a:endParaRPr lang="en-US" sz="1400" b="1" dirty="0">
              <a:solidFill>
                <a:schemeClr val="bg1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  <p:sp>
        <p:nvSpPr>
          <p:cNvPr id="8" name="Rectangle 2"/>
          <p:cNvSpPr>
            <a:spLocks/>
          </p:cNvSpPr>
          <p:nvPr/>
        </p:nvSpPr>
        <p:spPr bwMode="auto">
          <a:xfrm>
            <a:off x="0" y="393700"/>
            <a:ext cx="9144000" cy="4445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lIns="38100" tIns="38100" rIns="38100" bIns="38100" anchor="ctr"/>
          <a:lstStyle/>
          <a:p>
            <a:pPr algn="l">
              <a:lnSpc>
                <a:spcPct val="80000"/>
              </a:lnSpc>
            </a:pPr>
            <a:r>
              <a:rPr lang="en-US" sz="1400" b="1" dirty="0" smtClean="0">
                <a:solidFill>
                  <a:srgbClr val="DC0000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-- Budget</a:t>
            </a:r>
            <a:endParaRPr lang="en-US" sz="1400" b="1" dirty="0">
              <a:solidFill>
                <a:srgbClr val="DC0000"/>
              </a:solidFill>
              <a:latin typeface="Arial" pitchFamily="34" charset="0"/>
              <a:ea typeface="MS PGothic" pitchFamily="34" charset="-128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7083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- Blank">
  <a:themeElements>
    <a:clrScheme name="Default - 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Blank">
      <a:majorFont>
        <a:latin typeface="Calibri"/>
        <a:ea typeface="ヒラギノ角ゴ ProN W3"/>
        <a:cs typeface="ヒラギノ角ゴ ProN W3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3B3B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6D6D6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Pages>0</Pages>
  <Words>649</Words>
  <Characters>0</Characters>
  <Application>Microsoft Macintosh PowerPoint</Application>
  <PresentationFormat>On-screen Show (4:3)</PresentationFormat>
  <Lines>0</Lines>
  <Paragraphs>106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Default - Blank</vt:lpstr>
      <vt:lpstr>Default - Title and Content</vt:lpstr>
      <vt:lpstr>PowerPoint Presentation</vt:lpstr>
      <vt:lpstr>Table of Contents (Optional)</vt:lpstr>
      <vt:lpstr>DO NOT INCLUDE THIS SLIDE</vt:lpstr>
      <vt:lpstr>Project Overview</vt:lpstr>
      <vt:lpstr>Current State of the Design</vt:lpstr>
      <vt:lpstr>Current State cont.</vt:lpstr>
      <vt:lpstr>Design Analysis</vt:lpstr>
      <vt:lpstr>Project Plan</vt:lpstr>
      <vt:lpstr>Budget</vt:lpstr>
      <vt:lpstr>Closing</vt:lpstr>
      <vt:lpstr>DO NOT INCLUDE THIS SLIDE</vt:lpstr>
      <vt:lpstr>DO NOT INCLUDE THIS SLIDE</vt:lpstr>
      <vt:lpstr>DO NOT INCLUDE THIS SLIDE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Laminar Flow for Fuel-Efficient Subsonic Cruise</dc:title>
  <dc:creator>Nelson, Matthew E [AER E]</dc:creator>
  <cp:lastModifiedBy>Matthew Nelson</cp:lastModifiedBy>
  <cp:revision>155</cp:revision>
  <dcterms:modified xsi:type="dcterms:W3CDTF">2015-02-18T23:47:48Z</dcterms:modified>
</cp:coreProperties>
</file>