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84" r:id="rId2"/>
    <p:sldId id="261" r:id="rId3"/>
    <p:sldId id="262" r:id="rId4"/>
    <p:sldId id="274" r:id="rId5"/>
    <p:sldId id="283" r:id="rId6"/>
    <p:sldId id="286" r:id="rId7"/>
    <p:sldId id="263" r:id="rId8"/>
    <p:sldId id="264" r:id="rId9"/>
    <p:sldId id="265" r:id="rId10"/>
    <p:sldId id="267" r:id="rId11"/>
    <p:sldId id="256" r:id="rId12"/>
    <p:sldId id="269" r:id="rId13"/>
    <p:sldId id="270" r:id="rId14"/>
    <p:sldId id="268" r:id="rId15"/>
    <p:sldId id="271" r:id="rId16"/>
    <p:sldId id="272" r:id="rId17"/>
    <p:sldId id="276" r:id="rId18"/>
    <p:sldId id="277" r:id="rId19"/>
    <p:sldId id="278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9828"/>
  </p:normalViewPr>
  <p:slideViewPr>
    <p:cSldViewPr snapToGrid="0" snapToObjects="1">
      <p:cViewPr>
        <p:scale>
          <a:sx n="75" d="100"/>
          <a:sy n="75" d="100"/>
        </p:scale>
        <p:origin x="132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5D89D-7488-D340-93B2-05FDCBB9B4AB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7102D-DB6F-194C-B1B1-4BF29E9F4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1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102D-DB6F-194C-B1B1-4BF29E9F41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90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102D-DB6F-194C-B1B1-4BF29E9F41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73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102D-DB6F-194C-B1B1-4BF29E9F41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83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about graph theory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102D-DB6F-194C-B1B1-4BF29E9F41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0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102D-DB6F-194C-B1B1-4BF29E9F41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26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102D-DB6F-194C-B1B1-4BF29E9F41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102D-DB6F-194C-B1B1-4BF29E9F41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64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102D-DB6F-194C-B1B1-4BF29E9F41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23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102D-DB6F-194C-B1B1-4BF29E9F41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59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102D-DB6F-194C-B1B1-4BF29E9F41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36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102D-DB6F-194C-B1B1-4BF29E9F41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0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151D-2174-9C44-8686-7E3E7951A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651DE-E814-1C4B-AECE-827517915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8E21B-5831-2445-9B0A-8E10F80B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B229-7A34-924D-B422-93FE917F6B58}" type="datetime1">
              <a:rPr lang="en-IE" smtClean="0"/>
              <a:t>15/11/2019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F7F4C-4663-304F-91C9-67D57652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6FB0B-05A7-2D47-A1DB-CFEE512D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C53-EC20-F14B-A31E-F05054535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4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D504-608C-704B-B235-9ABAFC28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46E4A-3528-0A4B-915A-6B10886A9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203A-8A68-1542-A9B2-DCF215CD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AA5E-A8A9-BC4A-93DB-690471F3E795}" type="datetime1">
              <a:rPr lang="en-IE" smtClean="0"/>
              <a:t>15/11/2019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E1ABD-F894-664A-87BA-33C87ECD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F7B48-CD7E-2A40-B353-56B3615F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C53-EC20-F14B-A31E-F05054535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18E69-03C5-1C48-9C9A-F28DB43B4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07427-8099-824B-8CF1-87037F225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61C87-F94C-A149-8B30-DFF59F601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A7C5-1621-8A41-BA98-30E0208C5259}" type="datetime1">
              <a:rPr lang="en-IE" smtClean="0"/>
              <a:t>15/11/2019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B3A41-0E6C-5949-BD90-55C9D3B4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74E0-DAF8-1C46-AA72-492BE4D0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C53-EC20-F14B-A31E-F05054535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6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EE84-ED8A-A842-A26A-33C48403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DE952-3D15-5944-AA73-FED6BAFEB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8162D-6F2C-E948-99E2-6BAC40CC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08F3-709D-4D4C-BAA7-8C63E1B02323}" type="datetime1">
              <a:rPr lang="en-IE" smtClean="0"/>
              <a:t>15/11/2019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76C0-CB9E-EA4E-B5A0-EA810245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3F1F3-50DF-3645-A9FA-2052360C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C53-EC20-F14B-A31E-F05054535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3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F178-B83B-3A46-A6FF-F06EECF8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1AEDA-1A95-4C4A-9B39-CE3FB0F84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5A5D5-98A1-E744-B5DA-5E9C3EE0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41BF-23E8-DA47-97EB-9FDC2F7A2B96}" type="datetime1">
              <a:rPr lang="en-IE" smtClean="0"/>
              <a:t>15/11/2019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09149-325C-B543-BBEB-AE225B25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195A1-A9F4-554D-9F8B-15DA9855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C53-EC20-F14B-A31E-F05054535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32EC-62E4-8246-BF4A-787BC6B0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9AE25-F54C-FE42-A579-D8290BF17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F1BF1-9785-6A46-A847-613277351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8E5D7-991B-F34F-AEE5-43255DE4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4297-770A-0342-9163-661F097B4DA7}" type="datetime1">
              <a:rPr lang="en-IE" smtClean="0"/>
              <a:t>15/11/2019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873C0-95FE-5442-839D-59DBF344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02881-961E-2143-9F7B-52B0B12B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C53-EC20-F14B-A31E-F05054535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7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4A29-EE03-364F-A4D9-E67F9AAB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B6CC9-BC0C-9445-A472-D6E6C5911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561CD-7357-E444-A554-AC6039BCC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6DBC-B196-2C4F-BB55-91978D714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FB3CA-51D9-FE4C-8C96-9EAACB7A5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AFC4E-8C3D-EF47-BEE2-F101FC13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E0B4-5695-F449-85E5-A1E9C093690B}" type="datetime1">
              <a:rPr lang="en-IE" smtClean="0"/>
              <a:t>15/11/2019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D2354-5043-1A4B-9671-3599D0F5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F0C4C-8E08-D641-A706-D9D22D5C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C53-EC20-F14B-A31E-F05054535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8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603D-3975-014F-A96A-212F6C6D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7A57F-86AE-014B-BD62-68B0D827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3A41-5810-B042-BD97-6FA54B913B92}" type="datetime1">
              <a:rPr lang="en-IE" smtClean="0"/>
              <a:t>15/11/2019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E82C0-43A7-FB41-B898-4028A80F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38391-16CB-5846-89FE-F155703D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C53-EC20-F14B-A31E-F05054535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4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0AD3B-A4FD-CE44-B75D-948F1FE5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F30A-34D6-7D43-8439-AFD62F1B69A5}" type="datetime1">
              <a:rPr lang="en-IE" smtClean="0"/>
              <a:t>15/11/2019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60004C-C1C7-D349-817D-DD09E89A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F9ECD-5B1D-E840-A16F-90DF665C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C53-EC20-F14B-A31E-F05054535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9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A566-AA41-1D49-9D99-86F2D77A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3C7BA-A919-D347-8090-E4DEF5077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6E6FA-B40B-724E-AAFE-779BAAC3F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0A6EB-1AA1-B84E-8900-5BA66997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00E-96AF-FE40-BB18-77693A920F48}" type="datetime1">
              <a:rPr lang="en-IE" smtClean="0"/>
              <a:t>15/11/2019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8D221-E84D-1946-A9B8-82EE6E33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EC320-C3C3-BE4C-A33E-AEEBD10F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C53-EC20-F14B-A31E-F05054535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2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C412-C762-8743-950D-5075A3B9C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AD806-A08D-2B49-A60E-6AE2068D5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6539F-99DF-6B44-B1AD-9C4C1A842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96F9F-0A5B-AB48-91D2-AC26D9D1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D9FC-F2C9-1844-855C-96544FFFDCBA}" type="datetime1">
              <a:rPr lang="en-IE" smtClean="0"/>
              <a:t>15/11/2019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83DFF-F56E-8B40-83CF-FCB6CD39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A7592-2350-D641-A080-2688B2D8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C53-EC20-F14B-A31E-F05054535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0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00727-0480-2F4C-B22C-788DC295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D8895-D892-1F44-8029-1FA04F3BB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9EF5C-7D24-7E42-BFC2-2DE0AAB99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D3E6-ADC0-2C48-A072-4712A374869D}" type="datetime1">
              <a:rPr lang="en-IE" smtClean="0"/>
              <a:t>15/11/2019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C5F19-2B28-824A-82B7-B6A79D413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37914-D202-0043-B9C4-0A0D4F4CE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7EC53-EC20-F14B-A31E-F05054535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0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6C30-11BA-FF49-9CB9-4DECB0B6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5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Devanagari MT" panose="02000500020000000000" pitchFamily="2" charset="0"/>
                <a:ea typeface="KaiTi" panose="02010609060101010101" pitchFamily="49" charset="-122"/>
                <a:cs typeface="Devanagari MT" panose="02000500020000000000" pitchFamily="2" charset="0"/>
              </a:rPr>
              <a:t>Optimization and Constraint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Devanagari MT" panose="02000500020000000000" pitchFamily="2" charset="0"/>
              <a:cs typeface="Devanagari MT" panose="0200050002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D90F-0B50-404D-A24D-DD963872E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6854"/>
            <a:ext cx="10515600" cy="182509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400" b="1" dirty="0" err="1">
                <a:latin typeface="Farah" pitchFamily="2" charset="-78"/>
                <a:cs typeface="Farah" pitchFamily="2" charset="-78"/>
              </a:rPr>
              <a:t>H</a:t>
            </a:r>
            <a:r>
              <a:rPr lang="en-US" sz="4400" dirty="0" err="1">
                <a:latin typeface="Farah" pitchFamily="2" charset="-78"/>
                <a:cs typeface="Farah" pitchFamily="2" charset="-78"/>
              </a:rPr>
              <a:t>oda</a:t>
            </a:r>
            <a:r>
              <a:rPr lang="en-US" sz="4400" dirty="0">
                <a:latin typeface="Farah" pitchFamily="2" charset="-78"/>
                <a:cs typeface="Farah" pitchFamily="2" charset="-78"/>
              </a:rPr>
              <a:t>     </a:t>
            </a:r>
            <a:r>
              <a:rPr lang="en-US" sz="4400" b="1" dirty="0" err="1">
                <a:latin typeface="Farah" pitchFamily="2" charset="-78"/>
                <a:cs typeface="Farah" pitchFamily="2" charset="-78"/>
              </a:rPr>
              <a:t>D</a:t>
            </a:r>
            <a:r>
              <a:rPr lang="en-US" sz="4400" dirty="0" err="1">
                <a:latin typeface="Farah" pitchFamily="2" charset="-78"/>
                <a:cs typeface="Farah" pitchFamily="2" charset="-78"/>
              </a:rPr>
              <a:t>uy</a:t>
            </a:r>
            <a:r>
              <a:rPr lang="en-US" sz="4400" dirty="0">
                <a:latin typeface="Farah" pitchFamily="2" charset="-78"/>
                <a:cs typeface="Farah" pitchFamily="2" charset="-78"/>
              </a:rPr>
              <a:t>     </a:t>
            </a:r>
            <a:r>
              <a:rPr lang="en-US" sz="4400" b="1" dirty="0" err="1">
                <a:latin typeface="Farah" pitchFamily="2" charset="-78"/>
                <a:cs typeface="Farah" pitchFamily="2" charset="-78"/>
              </a:rPr>
              <a:t>M</a:t>
            </a:r>
            <a:r>
              <a:rPr lang="en-US" sz="4400" dirty="0" err="1">
                <a:latin typeface="Farah" pitchFamily="2" charset="-78"/>
                <a:cs typeface="Farah" pitchFamily="2" charset="-78"/>
              </a:rPr>
              <a:t>ikle</a:t>
            </a:r>
            <a:endParaRPr lang="en-US" sz="4400" dirty="0">
              <a:latin typeface="Farah" pitchFamily="2" charset="-78"/>
              <a:cs typeface="Farah" pitchFamily="2" charset="-78"/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Farah" pitchFamily="2" charset="-78"/>
                <a:cs typeface="Farah" pitchFamily="2" charset="-78"/>
              </a:rPr>
              <a:t>    </a:t>
            </a:r>
          </a:p>
          <a:p>
            <a:pPr marL="0" indent="0" algn="ctr">
              <a:buNone/>
            </a:pPr>
            <a:r>
              <a:rPr lang="en-US" sz="4000" dirty="0" err="1">
                <a:solidFill>
                  <a:schemeClr val="bg2">
                    <a:lumMod val="25000"/>
                  </a:schemeClr>
                </a:solidFill>
                <a:latin typeface="Farah" pitchFamily="2" charset="-78"/>
                <a:cs typeface="Farah" pitchFamily="2" charset="-78"/>
              </a:rPr>
              <a:t>HDMi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Farah" pitchFamily="2" charset="-78"/>
                <a:cs typeface="Farah" pitchFamily="2" charset="-78"/>
              </a:rPr>
              <a:t> team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E5EE8-3EE9-9F4C-8AF5-33A050CBC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976" y="4839229"/>
            <a:ext cx="4754047" cy="182509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70323-41E0-D843-938C-6F3C0190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C53-EC20-F14B-A31E-F050545350B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1459D-35BB-5040-8F2D-389C0F0C9F31}"/>
              </a:ext>
            </a:extLst>
          </p:cNvPr>
          <p:cNvSpPr txBox="1"/>
          <p:nvPr/>
        </p:nvSpPr>
        <p:spPr>
          <a:xfrm>
            <a:off x="4217241" y="3442378"/>
            <a:ext cx="419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err="1"/>
              <a:t>Binaei</a:t>
            </a:r>
            <a:r>
              <a:rPr lang="en-IE" dirty="0"/>
              <a:t>        Nguyen        </a:t>
            </a:r>
            <a:r>
              <a:rPr lang="en-IE" dirty="0" err="1"/>
              <a:t>Kudriavtsev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82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3E335F-3D9B-A748-AE8E-525E029EAFCB}"/>
              </a:ext>
            </a:extLst>
          </p:cNvPr>
          <p:cNvGraphicFramePr>
            <a:graphicFrameLocks noGrp="1"/>
          </p:cNvGraphicFramePr>
          <p:nvPr/>
        </p:nvGraphicFramePr>
        <p:xfrm>
          <a:off x="781707" y="1403501"/>
          <a:ext cx="2365830" cy="1337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66">
                  <a:extLst>
                    <a:ext uri="{9D8B030D-6E8A-4147-A177-3AD203B41FA5}">
                      <a16:colId xmlns:a16="http://schemas.microsoft.com/office/drawing/2014/main" val="1100677475"/>
                    </a:ext>
                  </a:extLst>
                </a:gridCol>
                <a:gridCol w="473166">
                  <a:extLst>
                    <a:ext uri="{9D8B030D-6E8A-4147-A177-3AD203B41FA5}">
                      <a16:colId xmlns:a16="http://schemas.microsoft.com/office/drawing/2014/main" val="222795952"/>
                    </a:ext>
                  </a:extLst>
                </a:gridCol>
                <a:gridCol w="473166">
                  <a:extLst>
                    <a:ext uri="{9D8B030D-6E8A-4147-A177-3AD203B41FA5}">
                      <a16:colId xmlns:a16="http://schemas.microsoft.com/office/drawing/2014/main" val="3692965692"/>
                    </a:ext>
                  </a:extLst>
                </a:gridCol>
                <a:gridCol w="473166">
                  <a:extLst>
                    <a:ext uri="{9D8B030D-6E8A-4147-A177-3AD203B41FA5}">
                      <a16:colId xmlns:a16="http://schemas.microsoft.com/office/drawing/2014/main" val="3095691618"/>
                    </a:ext>
                  </a:extLst>
                </a:gridCol>
                <a:gridCol w="473166">
                  <a:extLst>
                    <a:ext uri="{9D8B030D-6E8A-4147-A177-3AD203B41FA5}">
                      <a16:colId xmlns:a16="http://schemas.microsoft.com/office/drawing/2014/main" val="114236355"/>
                    </a:ext>
                  </a:extLst>
                </a:gridCol>
              </a:tblGrid>
              <a:tr h="4459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27212"/>
                  </a:ext>
                </a:extLst>
              </a:tr>
              <a:tr h="44591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245484"/>
                  </a:ext>
                </a:extLst>
              </a:tr>
              <a:tr h="44591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18317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53A9E94-2724-4D4F-8102-CD57C22701D3}"/>
              </a:ext>
            </a:extLst>
          </p:cNvPr>
          <p:cNvSpPr txBox="1"/>
          <p:nvPr/>
        </p:nvSpPr>
        <p:spPr>
          <a:xfrm>
            <a:off x="861455" y="103416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CBD5A-EB7D-FF44-95BB-243A22A8BCDD}"/>
              </a:ext>
            </a:extLst>
          </p:cNvPr>
          <p:cNvSpPr txBox="1"/>
          <p:nvPr/>
        </p:nvSpPr>
        <p:spPr>
          <a:xfrm>
            <a:off x="1331703" y="103416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6BDE9-378B-6746-934D-47CBC02DA2F7}"/>
              </a:ext>
            </a:extLst>
          </p:cNvPr>
          <p:cNvSpPr txBox="1"/>
          <p:nvPr/>
        </p:nvSpPr>
        <p:spPr>
          <a:xfrm>
            <a:off x="1805764" y="103416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E3003-ED12-494D-99DF-AF818159E211}"/>
              </a:ext>
            </a:extLst>
          </p:cNvPr>
          <p:cNvSpPr txBox="1"/>
          <p:nvPr/>
        </p:nvSpPr>
        <p:spPr>
          <a:xfrm>
            <a:off x="2282974" y="103416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4850FD-DEDB-774A-94E3-A120C734ED14}"/>
              </a:ext>
            </a:extLst>
          </p:cNvPr>
          <p:cNvSpPr txBox="1"/>
          <p:nvPr/>
        </p:nvSpPr>
        <p:spPr>
          <a:xfrm>
            <a:off x="2750073" y="1032607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127F9-E1E5-9548-B792-6B898D2E2D31}"/>
              </a:ext>
            </a:extLst>
          </p:cNvPr>
          <p:cNvSpPr txBox="1"/>
          <p:nvPr/>
        </p:nvSpPr>
        <p:spPr>
          <a:xfrm>
            <a:off x="314608" y="142414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7638CE-1DE7-4246-9579-791A82258BD9}"/>
              </a:ext>
            </a:extLst>
          </p:cNvPr>
          <p:cNvSpPr txBox="1"/>
          <p:nvPr/>
        </p:nvSpPr>
        <p:spPr>
          <a:xfrm>
            <a:off x="314608" y="188770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D328A0-B574-9843-8B84-BF8733E05F27}"/>
              </a:ext>
            </a:extLst>
          </p:cNvPr>
          <p:cNvSpPr txBox="1"/>
          <p:nvPr/>
        </p:nvSpPr>
        <p:spPr>
          <a:xfrm>
            <a:off x="314608" y="233401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A6ADE9B-647F-214C-A814-5CB494EE3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93" y="2788038"/>
            <a:ext cx="3246141" cy="21371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14DFCDB-36FE-8140-8982-2EC4147A7FAE}"/>
              </a:ext>
            </a:extLst>
          </p:cNvPr>
          <p:cNvSpPr txBox="1"/>
          <p:nvPr/>
        </p:nvSpPr>
        <p:spPr>
          <a:xfrm>
            <a:off x="3152971" y="1854531"/>
            <a:ext cx="18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vanagari MT" panose="02000500020000000000" pitchFamily="2" charset="0"/>
                <a:cs typeface="Devanagari MT" panose="02000500020000000000" pitchFamily="2" charset="0"/>
              </a:rPr>
              <a:t>Interview: {0, 1}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8EE8CF-E3DE-DF42-A12C-37DC37D6EC21}"/>
              </a:ext>
            </a:extLst>
          </p:cNvPr>
          <p:cNvSpPr txBox="1"/>
          <p:nvPr/>
        </p:nvSpPr>
        <p:spPr>
          <a:xfrm>
            <a:off x="3207921" y="3755335"/>
            <a:ext cx="196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vanagari MT" panose="02000500020000000000" pitchFamily="2" charset="0"/>
                <a:cs typeface="Devanagari MT" panose="02000500020000000000" pitchFamily="2" charset="0"/>
              </a:rPr>
              <a:t>Times: {0, 1..20}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BB6CF35-2CFC-8D4F-A9A1-FFFC45838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93" y="4720861"/>
            <a:ext cx="3246141" cy="21371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8A11373-EED1-B341-9B6B-80A86336CAA0}"/>
              </a:ext>
            </a:extLst>
          </p:cNvPr>
          <p:cNvSpPr txBox="1"/>
          <p:nvPr/>
        </p:nvSpPr>
        <p:spPr>
          <a:xfrm>
            <a:off x="3242135" y="5658093"/>
            <a:ext cx="203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vanagari MT" panose="02000500020000000000" pitchFamily="2" charset="0"/>
                <a:cs typeface="Devanagari MT" panose="02000500020000000000" pitchFamily="2" charset="0"/>
              </a:rPr>
              <a:t>Rooms: {0, 1..12}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3925B1-9B2A-B141-A700-ECA1CBE53532}"/>
              </a:ext>
            </a:extLst>
          </p:cNvPr>
          <p:cNvSpPr/>
          <p:nvPr/>
        </p:nvSpPr>
        <p:spPr>
          <a:xfrm>
            <a:off x="715569" y="3219511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6EA8E1-9FCE-F04E-9797-46888A5D3FA9}"/>
              </a:ext>
            </a:extLst>
          </p:cNvPr>
          <p:cNvSpPr/>
          <p:nvPr/>
        </p:nvSpPr>
        <p:spPr>
          <a:xfrm>
            <a:off x="715569" y="3683072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9AA78E-184D-7242-8C54-846316A5656A}"/>
              </a:ext>
            </a:extLst>
          </p:cNvPr>
          <p:cNvSpPr/>
          <p:nvPr/>
        </p:nvSpPr>
        <p:spPr>
          <a:xfrm>
            <a:off x="1205950" y="3708117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F37F69-4515-604E-97C3-43B0A2D8C4AA}"/>
              </a:ext>
            </a:extLst>
          </p:cNvPr>
          <p:cNvSpPr/>
          <p:nvPr/>
        </p:nvSpPr>
        <p:spPr>
          <a:xfrm>
            <a:off x="1211402" y="4167273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32787F-0D76-6641-A5AA-7BFCE063838A}"/>
              </a:ext>
            </a:extLst>
          </p:cNvPr>
          <p:cNvSpPr/>
          <p:nvPr/>
        </p:nvSpPr>
        <p:spPr>
          <a:xfrm>
            <a:off x="2222476" y="4157204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9AB0ED-8CF7-6849-8A75-F654453490EE}"/>
              </a:ext>
            </a:extLst>
          </p:cNvPr>
          <p:cNvSpPr/>
          <p:nvPr/>
        </p:nvSpPr>
        <p:spPr>
          <a:xfrm>
            <a:off x="2710112" y="3226570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A70B33-C506-F34A-9AC8-1492144905FC}"/>
              </a:ext>
            </a:extLst>
          </p:cNvPr>
          <p:cNvSpPr/>
          <p:nvPr/>
        </p:nvSpPr>
        <p:spPr>
          <a:xfrm>
            <a:off x="722997" y="5130559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4B6EDE-AECB-6B42-84CA-0F194665EAA6}"/>
              </a:ext>
            </a:extLst>
          </p:cNvPr>
          <p:cNvSpPr/>
          <p:nvPr/>
        </p:nvSpPr>
        <p:spPr>
          <a:xfrm>
            <a:off x="722997" y="5605006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2BD84C-45A8-2244-AD81-3CD6C8F9C7C3}"/>
              </a:ext>
            </a:extLst>
          </p:cNvPr>
          <p:cNvSpPr/>
          <p:nvPr/>
        </p:nvSpPr>
        <p:spPr>
          <a:xfrm>
            <a:off x="1213378" y="5619165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9050C7-329A-C449-AA56-A7D8A5394627}"/>
              </a:ext>
            </a:extLst>
          </p:cNvPr>
          <p:cNvSpPr/>
          <p:nvPr/>
        </p:nvSpPr>
        <p:spPr>
          <a:xfrm>
            <a:off x="1207944" y="6078321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DBEA5F-3AC8-C44D-9CAA-CEDA11EEF97A}"/>
              </a:ext>
            </a:extLst>
          </p:cNvPr>
          <p:cNvSpPr/>
          <p:nvPr/>
        </p:nvSpPr>
        <p:spPr>
          <a:xfrm>
            <a:off x="2219018" y="6090024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FC8F49-15DA-EF43-AD97-B33EAF628A86}"/>
              </a:ext>
            </a:extLst>
          </p:cNvPr>
          <p:cNvSpPr/>
          <p:nvPr/>
        </p:nvSpPr>
        <p:spPr>
          <a:xfrm>
            <a:off x="2717540" y="5148504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DB7C1A-9B6A-264E-91B9-5D197BC88207}"/>
              </a:ext>
            </a:extLst>
          </p:cNvPr>
          <p:cNvSpPr txBox="1"/>
          <p:nvPr/>
        </p:nvSpPr>
        <p:spPr>
          <a:xfrm>
            <a:off x="6028982" y="1152048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If Interview[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i,j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] == 0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Then Times[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i,j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] = Rooms[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i,j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] =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9FCC46-9199-D54E-9A62-20183BCCF9B2}"/>
              </a:ext>
            </a:extLst>
          </p:cNvPr>
          <p:cNvSpPr txBox="1"/>
          <p:nvPr/>
        </p:nvSpPr>
        <p:spPr>
          <a:xfrm>
            <a:off x="6028982" y="2659504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Sum of each row in Interview == 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E05473-3353-FE4A-BDAE-2D182F89170A}"/>
              </a:ext>
            </a:extLst>
          </p:cNvPr>
          <p:cNvSpPr txBox="1"/>
          <p:nvPr/>
        </p:nvSpPr>
        <p:spPr>
          <a:xfrm>
            <a:off x="5724027" y="748370"/>
            <a:ext cx="4941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evanagari MT" panose="02000500020000000000" pitchFamily="2" charset="0"/>
                <a:cs typeface="Devanagari MT" panose="02000500020000000000" pitchFamily="2" charset="0"/>
              </a:rPr>
              <a:t>0. Mapping information between 3 arrays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366287-D34C-314E-9BBE-6ABA605CE4A9}"/>
              </a:ext>
            </a:extLst>
          </p:cNvPr>
          <p:cNvSpPr txBox="1"/>
          <p:nvPr/>
        </p:nvSpPr>
        <p:spPr>
          <a:xfrm>
            <a:off x="5724027" y="2182607"/>
            <a:ext cx="382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evanagari MT" panose="02000500020000000000" pitchFamily="2" charset="0"/>
                <a:cs typeface="Devanagari MT" panose="02000500020000000000" pitchFamily="2" charset="0"/>
              </a:rPr>
              <a:t>1. Each student has 3 interviews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BFD67F-2A2B-7142-8408-5E83070CE9EF}"/>
              </a:ext>
            </a:extLst>
          </p:cNvPr>
          <p:cNvSpPr txBox="1"/>
          <p:nvPr/>
        </p:nvSpPr>
        <p:spPr>
          <a:xfrm>
            <a:off x="5724027" y="3506147"/>
            <a:ext cx="4423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evanagari MT" panose="02000500020000000000" pitchFamily="2" charset="0"/>
                <a:cs typeface="Devanagari MT" panose="02000500020000000000" pitchFamily="2" charset="0"/>
              </a:rPr>
              <a:t>2. Each student registers 5 time slots 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5BEAC146-A1CD-4045-B7D2-D4DDDDDC567E}"/>
              </a:ext>
            </a:extLst>
          </p:cNvPr>
          <p:cNvSpPr txBox="1">
            <a:spLocks/>
          </p:cNvSpPr>
          <p:nvPr/>
        </p:nvSpPr>
        <p:spPr>
          <a:xfrm>
            <a:off x="159880" y="37538"/>
            <a:ext cx="10515600" cy="855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Ideas - Constraints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235A40-40DA-6443-A636-982E61CF95C4}"/>
              </a:ext>
            </a:extLst>
          </p:cNvPr>
          <p:cNvSpPr txBox="1"/>
          <p:nvPr/>
        </p:nvSpPr>
        <p:spPr>
          <a:xfrm>
            <a:off x="6028982" y="4009705"/>
            <a:ext cx="598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Values in row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in Times ∈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allowed_slot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[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]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(except 0)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0766A0-33C0-E645-A33B-BCC38D97AA33}"/>
              </a:ext>
            </a:extLst>
          </p:cNvPr>
          <p:cNvSpPr txBox="1"/>
          <p:nvPr/>
        </p:nvSpPr>
        <p:spPr>
          <a:xfrm>
            <a:off x="5724027" y="4910786"/>
            <a:ext cx="4084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evanagari MT" panose="02000500020000000000" pitchFamily="2" charset="0"/>
                <a:cs typeface="Devanagari MT" panose="02000500020000000000" pitchFamily="2" charset="0"/>
              </a:rPr>
              <a:t>3. Student has 1 interview / 1 time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B1B1BF-6AE2-8341-9A01-6F46203B09E4}"/>
              </a:ext>
            </a:extLst>
          </p:cNvPr>
          <p:cNvSpPr txBox="1"/>
          <p:nvPr/>
        </p:nvSpPr>
        <p:spPr>
          <a:xfrm>
            <a:off x="6096000" y="5403450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For each row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in Times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 alldifferent_except_0(row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A9E9A96-02AE-DB4E-ABB7-0552F2BABFD6}"/>
              </a:ext>
            </a:extLst>
          </p:cNvPr>
          <p:cNvSpPr/>
          <p:nvPr/>
        </p:nvSpPr>
        <p:spPr>
          <a:xfrm>
            <a:off x="722997" y="1416194"/>
            <a:ext cx="2460428" cy="39153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639207F-1238-3A47-B253-9C9B906B4741}"/>
              </a:ext>
            </a:extLst>
          </p:cNvPr>
          <p:cNvSpPr/>
          <p:nvPr/>
        </p:nvSpPr>
        <p:spPr>
          <a:xfrm>
            <a:off x="1112869" y="3213353"/>
            <a:ext cx="1706904" cy="52244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1140BC-C5FE-404D-82A0-BA2FD7EF35EB}"/>
              </a:ext>
            </a:extLst>
          </p:cNvPr>
          <p:cNvSpPr txBox="1"/>
          <p:nvPr/>
        </p:nvSpPr>
        <p:spPr>
          <a:xfrm>
            <a:off x="1321310" y="3279276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214ACE-E8AC-1342-8F68-622D7C520890}"/>
              </a:ext>
            </a:extLst>
          </p:cNvPr>
          <p:cNvSpPr txBox="1"/>
          <p:nvPr/>
        </p:nvSpPr>
        <p:spPr>
          <a:xfrm>
            <a:off x="1825103" y="3272217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9843ED-D5B3-F84D-9D20-55E564F193E2}"/>
              </a:ext>
            </a:extLst>
          </p:cNvPr>
          <p:cNvSpPr txBox="1"/>
          <p:nvPr/>
        </p:nvSpPr>
        <p:spPr>
          <a:xfrm>
            <a:off x="2314940" y="3272217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825638-C0D2-894D-A77D-E9DFB9B2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C53-EC20-F14B-A31E-F050545350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5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repeatCount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51" grpId="1"/>
      <p:bldP spid="52" grpId="0"/>
      <p:bldP spid="53" grpId="0"/>
      <p:bldP spid="47" grpId="0"/>
      <p:bldP spid="48" grpId="0"/>
      <p:bldP spid="49" grpId="0"/>
      <p:bldP spid="2" grpId="0" animBg="1"/>
      <p:bldP spid="50" grpId="0" animBg="1"/>
      <p:bldP spid="54" grpId="0"/>
      <p:bldP spid="5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3E335F-3D9B-A748-AE8E-525E029EA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050495"/>
              </p:ext>
            </p:extLst>
          </p:nvPr>
        </p:nvGraphicFramePr>
        <p:xfrm>
          <a:off x="781707" y="1403501"/>
          <a:ext cx="2365830" cy="1337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66">
                  <a:extLst>
                    <a:ext uri="{9D8B030D-6E8A-4147-A177-3AD203B41FA5}">
                      <a16:colId xmlns:a16="http://schemas.microsoft.com/office/drawing/2014/main" val="1100677475"/>
                    </a:ext>
                  </a:extLst>
                </a:gridCol>
                <a:gridCol w="473166">
                  <a:extLst>
                    <a:ext uri="{9D8B030D-6E8A-4147-A177-3AD203B41FA5}">
                      <a16:colId xmlns:a16="http://schemas.microsoft.com/office/drawing/2014/main" val="222795952"/>
                    </a:ext>
                  </a:extLst>
                </a:gridCol>
                <a:gridCol w="473166">
                  <a:extLst>
                    <a:ext uri="{9D8B030D-6E8A-4147-A177-3AD203B41FA5}">
                      <a16:colId xmlns:a16="http://schemas.microsoft.com/office/drawing/2014/main" val="3692965692"/>
                    </a:ext>
                  </a:extLst>
                </a:gridCol>
                <a:gridCol w="473166">
                  <a:extLst>
                    <a:ext uri="{9D8B030D-6E8A-4147-A177-3AD203B41FA5}">
                      <a16:colId xmlns:a16="http://schemas.microsoft.com/office/drawing/2014/main" val="3095691618"/>
                    </a:ext>
                  </a:extLst>
                </a:gridCol>
                <a:gridCol w="473166">
                  <a:extLst>
                    <a:ext uri="{9D8B030D-6E8A-4147-A177-3AD203B41FA5}">
                      <a16:colId xmlns:a16="http://schemas.microsoft.com/office/drawing/2014/main" val="114236355"/>
                    </a:ext>
                  </a:extLst>
                </a:gridCol>
              </a:tblGrid>
              <a:tr h="4459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27212"/>
                  </a:ext>
                </a:extLst>
              </a:tr>
              <a:tr h="44591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245484"/>
                  </a:ext>
                </a:extLst>
              </a:tr>
              <a:tr h="44591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18317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53A9E94-2724-4D4F-8102-CD57C22701D3}"/>
              </a:ext>
            </a:extLst>
          </p:cNvPr>
          <p:cNvSpPr txBox="1"/>
          <p:nvPr/>
        </p:nvSpPr>
        <p:spPr>
          <a:xfrm>
            <a:off x="861455" y="103416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CBD5A-EB7D-FF44-95BB-243A22A8BCDD}"/>
              </a:ext>
            </a:extLst>
          </p:cNvPr>
          <p:cNvSpPr txBox="1"/>
          <p:nvPr/>
        </p:nvSpPr>
        <p:spPr>
          <a:xfrm>
            <a:off x="1331703" y="103416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6BDE9-378B-6746-934D-47CBC02DA2F7}"/>
              </a:ext>
            </a:extLst>
          </p:cNvPr>
          <p:cNvSpPr txBox="1"/>
          <p:nvPr/>
        </p:nvSpPr>
        <p:spPr>
          <a:xfrm>
            <a:off x="1805764" y="103416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E3003-ED12-494D-99DF-AF818159E211}"/>
              </a:ext>
            </a:extLst>
          </p:cNvPr>
          <p:cNvSpPr txBox="1"/>
          <p:nvPr/>
        </p:nvSpPr>
        <p:spPr>
          <a:xfrm>
            <a:off x="2282974" y="103416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4850FD-DEDB-774A-94E3-A120C734ED14}"/>
              </a:ext>
            </a:extLst>
          </p:cNvPr>
          <p:cNvSpPr txBox="1"/>
          <p:nvPr/>
        </p:nvSpPr>
        <p:spPr>
          <a:xfrm>
            <a:off x="2750073" y="1032607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127F9-E1E5-9548-B792-6B898D2E2D31}"/>
              </a:ext>
            </a:extLst>
          </p:cNvPr>
          <p:cNvSpPr txBox="1"/>
          <p:nvPr/>
        </p:nvSpPr>
        <p:spPr>
          <a:xfrm>
            <a:off x="314608" y="142414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7638CE-1DE7-4246-9579-791A82258BD9}"/>
              </a:ext>
            </a:extLst>
          </p:cNvPr>
          <p:cNvSpPr txBox="1"/>
          <p:nvPr/>
        </p:nvSpPr>
        <p:spPr>
          <a:xfrm>
            <a:off x="314608" y="188770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D328A0-B574-9843-8B84-BF8733E05F27}"/>
              </a:ext>
            </a:extLst>
          </p:cNvPr>
          <p:cNvSpPr txBox="1"/>
          <p:nvPr/>
        </p:nvSpPr>
        <p:spPr>
          <a:xfrm>
            <a:off x="314608" y="233401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A6ADE9B-647F-214C-A814-5CB494EE3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93" y="2788038"/>
            <a:ext cx="3246141" cy="21371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14DFCDB-36FE-8140-8982-2EC4147A7FAE}"/>
              </a:ext>
            </a:extLst>
          </p:cNvPr>
          <p:cNvSpPr txBox="1"/>
          <p:nvPr/>
        </p:nvSpPr>
        <p:spPr>
          <a:xfrm>
            <a:off x="3152971" y="1854531"/>
            <a:ext cx="18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vanagari MT" panose="02000500020000000000" pitchFamily="2" charset="0"/>
                <a:cs typeface="Devanagari MT" panose="02000500020000000000" pitchFamily="2" charset="0"/>
              </a:rPr>
              <a:t>Interview: {0, 1}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8EE8CF-E3DE-DF42-A12C-37DC37D6EC21}"/>
              </a:ext>
            </a:extLst>
          </p:cNvPr>
          <p:cNvSpPr txBox="1"/>
          <p:nvPr/>
        </p:nvSpPr>
        <p:spPr>
          <a:xfrm>
            <a:off x="3207921" y="3755335"/>
            <a:ext cx="196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vanagari MT" panose="02000500020000000000" pitchFamily="2" charset="0"/>
                <a:cs typeface="Devanagari MT" panose="02000500020000000000" pitchFamily="2" charset="0"/>
              </a:rPr>
              <a:t>Times: {0, 1..20}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BB6CF35-2CFC-8D4F-A9A1-FFFC45838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93" y="4720861"/>
            <a:ext cx="3246141" cy="21371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8A11373-EED1-B341-9B6B-80A86336CAA0}"/>
              </a:ext>
            </a:extLst>
          </p:cNvPr>
          <p:cNvSpPr txBox="1"/>
          <p:nvPr/>
        </p:nvSpPr>
        <p:spPr>
          <a:xfrm>
            <a:off x="3242135" y="5658093"/>
            <a:ext cx="203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vanagari MT" panose="02000500020000000000" pitchFamily="2" charset="0"/>
                <a:cs typeface="Devanagari MT" panose="02000500020000000000" pitchFamily="2" charset="0"/>
              </a:rPr>
              <a:t>Rooms: {0, 1..12}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3925B1-9B2A-B141-A700-ECA1CBE53532}"/>
              </a:ext>
            </a:extLst>
          </p:cNvPr>
          <p:cNvSpPr/>
          <p:nvPr/>
        </p:nvSpPr>
        <p:spPr>
          <a:xfrm>
            <a:off x="715569" y="3219511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6EA8E1-9FCE-F04E-9797-46888A5D3FA9}"/>
              </a:ext>
            </a:extLst>
          </p:cNvPr>
          <p:cNvSpPr/>
          <p:nvPr/>
        </p:nvSpPr>
        <p:spPr>
          <a:xfrm>
            <a:off x="715569" y="3683072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9AA78E-184D-7242-8C54-846316A5656A}"/>
              </a:ext>
            </a:extLst>
          </p:cNvPr>
          <p:cNvSpPr/>
          <p:nvPr/>
        </p:nvSpPr>
        <p:spPr>
          <a:xfrm>
            <a:off x="1205950" y="3708117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F37F69-4515-604E-97C3-43B0A2D8C4AA}"/>
              </a:ext>
            </a:extLst>
          </p:cNvPr>
          <p:cNvSpPr/>
          <p:nvPr/>
        </p:nvSpPr>
        <p:spPr>
          <a:xfrm>
            <a:off x="1211402" y="4167273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32787F-0D76-6641-A5AA-7BFCE063838A}"/>
              </a:ext>
            </a:extLst>
          </p:cNvPr>
          <p:cNvSpPr/>
          <p:nvPr/>
        </p:nvSpPr>
        <p:spPr>
          <a:xfrm>
            <a:off x="2222476" y="4157204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9AB0ED-8CF7-6849-8A75-F654453490EE}"/>
              </a:ext>
            </a:extLst>
          </p:cNvPr>
          <p:cNvSpPr/>
          <p:nvPr/>
        </p:nvSpPr>
        <p:spPr>
          <a:xfrm>
            <a:off x="2710112" y="3226570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A70B33-C506-F34A-9AC8-1492144905FC}"/>
              </a:ext>
            </a:extLst>
          </p:cNvPr>
          <p:cNvSpPr/>
          <p:nvPr/>
        </p:nvSpPr>
        <p:spPr>
          <a:xfrm>
            <a:off x="722997" y="5130559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4B6EDE-AECB-6B42-84CA-0F194665EAA6}"/>
              </a:ext>
            </a:extLst>
          </p:cNvPr>
          <p:cNvSpPr/>
          <p:nvPr/>
        </p:nvSpPr>
        <p:spPr>
          <a:xfrm>
            <a:off x="722997" y="5605006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2BD84C-45A8-2244-AD81-3CD6C8F9C7C3}"/>
              </a:ext>
            </a:extLst>
          </p:cNvPr>
          <p:cNvSpPr/>
          <p:nvPr/>
        </p:nvSpPr>
        <p:spPr>
          <a:xfrm>
            <a:off x="1213378" y="5619165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9050C7-329A-C449-AA56-A7D8A5394627}"/>
              </a:ext>
            </a:extLst>
          </p:cNvPr>
          <p:cNvSpPr/>
          <p:nvPr/>
        </p:nvSpPr>
        <p:spPr>
          <a:xfrm>
            <a:off x="1207944" y="6078321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DBEA5F-3AC8-C44D-9CAA-CEDA11EEF97A}"/>
              </a:ext>
            </a:extLst>
          </p:cNvPr>
          <p:cNvSpPr/>
          <p:nvPr/>
        </p:nvSpPr>
        <p:spPr>
          <a:xfrm>
            <a:off x="2219018" y="6090024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FC8F49-15DA-EF43-AD97-B33EAF628A86}"/>
              </a:ext>
            </a:extLst>
          </p:cNvPr>
          <p:cNvSpPr/>
          <p:nvPr/>
        </p:nvSpPr>
        <p:spPr>
          <a:xfrm>
            <a:off x="2717540" y="5148504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E05473-3353-FE4A-BDAE-2D182F89170A}"/>
              </a:ext>
            </a:extLst>
          </p:cNvPr>
          <p:cNvSpPr txBox="1"/>
          <p:nvPr/>
        </p:nvSpPr>
        <p:spPr>
          <a:xfrm>
            <a:off x="5453743" y="354596"/>
            <a:ext cx="4247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evanagari MT" panose="02000500020000000000" pitchFamily="2" charset="0"/>
                <a:cs typeface="Devanagari MT" panose="02000500020000000000" pitchFamily="2" charset="0"/>
              </a:rPr>
              <a:t>4. Regret score for each student ≤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366287-D34C-314E-9BBE-6ABA605CE4A9}"/>
              </a:ext>
            </a:extLst>
          </p:cNvPr>
          <p:cNvSpPr txBox="1"/>
          <p:nvPr/>
        </p:nvSpPr>
        <p:spPr>
          <a:xfrm>
            <a:off x="5453743" y="2198883"/>
            <a:ext cx="5667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evanagari MT" panose="02000500020000000000" pitchFamily="2" charset="0"/>
                <a:cs typeface="Devanagari MT" panose="02000500020000000000" pitchFamily="2" charset="0"/>
              </a:rPr>
              <a:t>5. Each company can have 2 interviews / 1 time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BFD67F-2A2B-7142-8408-5E83070CE9EF}"/>
              </a:ext>
            </a:extLst>
          </p:cNvPr>
          <p:cNvSpPr txBox="1"/>
          <p:nvPr/>
        </p:nvSpPr>
        <p:spPr>
          <a:xfrm>
            <a:off x="5417680" y="3717669"/>
            <a:ext cx="248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evanagari MT" panose="02000500020000000000" pitchFamily="2" charset="0"/>
                <a:cs typeface="Devanagari MT" panose="02000500020000000000" pitchFamily="2" charset="0"/>
              </a:rPr>
              <a:t>6. Company capacity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5BEAC146-A1CD-4045-B7D2-D4DDDDDC567E}"/>
              </a:ext>
            </a:extLst>
          </p:cNvPr>
          <p:cNvSpPr txBox="1">
            <a:spLocks/>
          </p:cNvSpPr>
          <p:nvPr/>
        </p:nvSpPr>
        <p:spPr>
          <a:xfrm>
            <a:off x="-40152" y="37538"/>
            <a:ext cx="10515600" cy="855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Ideas - Constraints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70E52F-D25A-D644-8E0B-7F5339BF9B6E}"/>
              </a:ext>
            </a:extLst>
          </p:cNvPr>
          <p:cNvSpPr txBox="1"/>
          <p:nvPr/>
        </p:nvSpPr>
        <p:spPr>
          <a:xfrm>
            <a:off x="5715968" y="738382"/>
            <a:ext cx="59747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For each student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Calculate best preference point (bp)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Calculate assigned preference point (ap)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|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bp - ap| ≤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59AF59-4B84-D942-A91A-A6F3A44089CB}"/>
              </a:ext>
            </a:extLst>
          </p:cNvPr>
          <p:cNvSpPr/>
          <p:nvPr/>
        </p:nvSpPr>
        <p:spPr>
          <a:xfrm>
            <a:off x="5453743" y="2554516"/>
            <a:ext cx="66914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For each column in Times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 Number of occurrence of each value ≤ 2 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 (except 0)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DFBEF9-A09A-E247-BDB0-D78CDF2CC09C}"/>
              </a:ext>
            </a:extLst>
          </p:cNvPr>
          <p:cNvSpPr/>
          <p:nvPr/>
        </p:nvSpPr>
        <p:spPr>
          <a:xfrm>
            <a:off x="5715968" y="41246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Sum of each column j in Interview ∈  [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min_assignment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[j],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max_assignment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[j]]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651E9C-C98A-0443-95D1-DBD8E40033D8}"/>
              </a:ext>
            </a:extLst>
          </p:cNvPr>
          <p:cNvSpPr txBox="1"/>
          <p:nvPr/>
        </p:nvSpPr>
        <p:spPr>
          <a:xfrm>
            <a:off x="5417680" y="5186278"/>
            <a:ext cx="3742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evanagari MT" panose="02000500020000000000" pitchFamily="2" charset="0"/>
                <a:cs typeface="Devanagari MT" panose="02000500020000000000" pitchFamily="2" charset="0"/>
              </a:rPr>
              <a:t>7. 1 interview / 1 room / 1 time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7429B5B-848B-E841-9CE3-96742FBCC520}"/>
              </a:ext>
            </a:extLst>
          </p:cNvPr>
          <p:cNvSpPr/>
          <p:nvPr/>
        </p:nvSpPr>
        <p:spPr>
          <a:xfrm>
            <a:off x="5715968" y="556831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1. Flatten Times and Rooms into 1d-arrays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2. If Times[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] == Times[j] 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  then Rooms[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] != Rooms[j]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122908-8296-5C4A-9139-5BD3B0D32BB7}"/>
              </a:ext>
            </a:extLst>
          </p:cNvPr>
          <p:cNvSpPr txBox="1"/>
          <p:nvPr/>
        </p:nvSpPr>
        <p:spPr>
          <a:xfrm>
            <a:off x="1321317" y="327927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A789F3-08FE-544D-A80B-FC04F8F6EB17}"/>
              </a:ext>
            </a:extLst>
          </p:cNvPr>
          <p:cNvSpPr txBox="1"/>
          <p:nvPr/>
        </p:nvSpPr>
        <p:spPr>
          <a:xfrm>
            <a:off x="1825110" y="327222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4661F8-CFB1-B74F-ABB9-399B2DF1175C}"/>
              </a:ext>
            </a:extLst>
          </p:cNvPr>
          <p:cNvSpPr txBox="1"/>
          <p:nvPr/>
        </p:nvSpPr>
        <p:spPr>
          <a:xfrm>
            <a:off x="2314947" y="327222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CF5A81-197D-104B-A56F-61FADA497F11}"/>
              </a:ext>
            </a:extLst>
          </p:cNvPr>
          <p:cNvSpPr txBox="1"/>
          <p:nvPr/>
        </p:nvSpPr>
        <p:spPr>
          <a:xfrm>
            <a:off x="1827410" y="3744257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6D9920-211E-5D42-9871-4DE231BE325F}"/>
              </a:ext>
            </a:extLst>
          </p:cNvPr>
          <p:cNvSpPr txBox="1"/>
          <p:nvPr/>
        </p:nvSpPr>
        <p:spPr>
          <a:xfrm>
            <a:off x="1740448" y="4220504"/>
            <a:ext cx="4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≠2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184B07AF-C890-184F-9D29-53AA614DE7FF}"/>
              </a:ext>
            </a:extLst>
          </p:cNvPr>
          <p:cNvSpPr/>
          <p:nvPr/>
        </p:nvSpPr>
        <p:spPr>
          <a:xfrm>
            <a:off x="1675658" y="3167898"/>
            <a:ext cx="577928" cy="154420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3D5BEA3-53AE-CD4A-9E76-3DBF4A53CD76}"/>
              </a:ext>
            </a:extLst>
          </p:cNvPr>
          <p:cNvSpPr/>
          <p:nvPr/>
        </p:nvSpPr>
        <p:spPr>
          <a:xfrm>
            <a:off x="2137019" y="1321947"/>
            <a:ext cx="577928" cy="149111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9B48CC-9FF0-5C46-8EF8-E62398D2FF6E}"/>
              </a:ext>
            </a:extLst>
          </p:cNvPr>
          <p:cNvSpPr txBox="1"/>
          <p:nvPr/>
        </p:nvSpPr>
        <p:spPr>
          <a:xfrm>
            <a:off x="1314530" y="520603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B5F96C-2443-8A4E-9A41-92B24C2F4B2B}"/>
              </a:ext>
            </a:extLst>
          </p:cNvPr>
          <p:cNvSpPr txBox="1"/>
          <p:nvPr/>
        </p:nvSpPr>
        <p:spPr>
          <a:xfrm>
            <a:off x="1818323" y="519897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F43498-8732-FC40-87C5-56E9E31B7123}"/>
              </a:ext>
            </a:extLst>
          </p:cNvPr>
          <p:cNvSpPr txBox="1"/>
          <p:nvPr/>
        </p:nvSpPr>
        <p:spPr>
          <a:xfrm>
            <a:off x="2308160" y="519897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ADAC523-6C28-8F4A-A6C3-6113206B6243}"/>
              </a:ext>
            </a:extLst>
          </p:cNvPr>
          <p:cNvSpPr/>
          <p:nvPr/>
        </p:nvSpPr>
        <p:spPr>
          <a:xfrm>
            <a:off x="1107730" y="3195400"/>
            <a:ext cx="1746747" cy="53741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3BBF036A-F809-254A-BCCB-1318F7F98872}"/>
              </a:ext>
            </a:extLst>
          </p:cNvPr>
          <p:cNvSpPr/>
          <p:nvPr/>
        </p:nvSpPr>
        <p:spPr>
          <a:xfrm>
            <a:off x="1110386" y="5122831"/>
            <a:ext cx="1746747" cy="53741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647D9C9-CC63-1348-ABE2-202A8A8CA632}"/>
              </a:ext>
            </a:extLst>
          </p:cNvPr>
          <p:cNvSpPr/>
          <p:nvPr/>
        </p:nvSpPr>
        <p:spPr>
          <a:xfrm>
            <a:off x="1662699" y="3139133"/>
            <a:ext cx="605987" cy="108137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7CCA8F5-B915-674E-BA5A-37A08A323B31}"/>
              </a:ext>
            </a:extLst>
          </p:cNvPr>
          <p:cNvSpPr/>
          <p:nvPr/>
        </p:nvSpPr>
        <p:spPr>
          <a:xfrm>
            <a:off x="1663821" y="5083134"/>
            <a:ext cx="605987" cy="108137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0BD8129-F107-4D49-8555-71F89FC72D60}"/>
              </a:ext>
            </a:extLst>
          </p:cNvPr>
          <p:cNvSpPr txBox="1"/>
          <p:nvPr/>
        </p:nvSpPr>
        <p:spPr>
          <a:xfrm>
            <a:off x="1726869" y="5686882"/>
            <a:ext cx="4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≠1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03E9F-7454-6041-931A-60FC9BEC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C53-EC20-F14B-A31E-F050545350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9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18" presetClass="entr" presetSubtype="6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8" presetClass="entr" presetSubtype="6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8" presetClass="entr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48" grpId="0"/>
      <p:bldP spid="2" grpId="0"/>
      <p:bldP spid="3" grpId="0"/>
      <p:bldP spid="49" grpId="0"/>
      <p:bldP spid="50" grpId="0"/>
      <p:bldP spid="57" grpId="0"/>
      <p:bldP spid="58" grpId="0"/>
      <p:bldP spid="59" grpId="0" animBg="1"/>
      <p:bldP spid="60" grpId="0" animBg="1"/>
      <p:bldP spid="61" grpId="0"/>
      <p:bldP spid="62" grpId="0"/>
      <p:bldP spid="63" grpId="0"/>
      <p:bldP spid="64" grpId="0" animBg="1"/>
      <p:bldP spid="65" grpId="0" animBg="1"/>
      <p:bldP spid="66" grpId="0" animBg="1"/>
      <p:bldP spid="67" grpId="0" animBg="1"/>
      <p:bldP spid="68" grpId="0"/>
      <p:bldP spid="6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3E335F-3D9B-A748-AE8E-525E029EAFCB}"/>
              </a:ext>
            </a:extLst>
          </p:cNvPr>
          <p:cNvGraphicFramePr>
            <a:graphicFrameLocks noGrp="1"/>
          </p:cNvGraphicFramePr>
          <p:nvPr/>
        </p:nvGraphicFramePr>
        <p:xfrm>
          <a:off x="781707" y="1403501"/>
          <a:ext cx="2365830" cy="1337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66">
                  <a:extLst>
                    <a:ext uri="{9D8B030D-6E8A-4147-A177-3AD203B41FA5}">
                      <a16:colId xmlns:a16="http://schemas.microsoft.com/office/drawing/2014/main" val="1100677475"/>
                    </a:ext>
                  </a:extLst>
                </a:gridCol>
                <a:gridCol w="473166">
                  <a:extLst>
                    <a:ext uri="{9D8B030D-6E8A-4147-A177-3AD203B41FA5}">
                      <a16:colId xmlns:a16="http://schemas.microsoft.com/office/drawing/2014/main" val="222795952"/>
                    </a:ext>
                  </a:extLst>
                </a:gridCol>
                <a:gridCol w="473166">
                  <a:extLst>
                    <a:ext uri="{9D8B030D-6E8A-4147-A177-3AD203B41FA5}">
                      <a16:colId xmlns:a16="http://schemas.microsoft.com/office/drawing/2014/main" val="3692965692"/>
                    </a:ext>
                  </a:extLst>
                </a:gridCol>
                <a:gridCol w="473166">
                  <a:extLst>
                    <a:ext uri="{9D8B030D-6E8A-4147-A177-3AD203B41FA5}">
                      <a16:colId xmlns:a16="http://schemas.microsoft.com/office/drawing/2014/main" val="3095691618"/>
                    </a:ext>
                  </a:extLst>
                </a:gridCol>
                <a:gridCol w="473166">
                  <a:extLst>
                    <a:ext uri="{9D8B030D-6E8A-4147-A177-3AD203B41FA5}">
                      <a16:colId xmlns:a16="http://schemas.microsoft.com/office/drawing/2014/main" val="114236355"/>
                    </a:ext>
                  </a:extLst>
                </a:gridCol>
              </a:tblGrid>
              <a:tr h="4459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27212"/>
                  </a:ext>
                </a:extLst>
              </a:tr>
              <a:tr h="44591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245484"/>
                  </a:ext>
                </a:extLst>
              </a:tr>
              <a:tr h="44591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18317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53A9E94-2724-4D4F-8102-CD57C22701D3}"/>
              </a:ext>
            </a:extLst>
          </p:cNvPr>
          <p:cNvSpPr txBox="1"/>
          <p:nvPr/>
        </p:nvSpPr>
        <p:spPr>
          <a:xfrm>
            <a:off x="861455" y="103416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CBD5A-EB7D-FF44-95BB-243A22A8BCDD}"/>
              </a:ext>
            </a:extLst>
          </p:cNvPr>
          <p:cNvSpPr txBox="1"/>
          <p:nvPr/>
        </p:nvSpPr>
        <p:spPr>
          <a:xfrm>
            <a:off x="1331703" y="103416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6BDE9-378B-6746-934D-47CBC02DA2F7}"/>
              </a:ext>
            </a:extLst>
          </p:cNvPr>
          <p:cNvSpPr txBox="1"/>
          <p:nvPr/>
        </p:nvSpPr>
        <p:spPr>
          <a:xfrm>
            <a:off x="1805764" y="103416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E3003-ED12-494D-99DF-AF818159E211}"/>
              </a:ext>
            </a:extLst>
          </p:cNvPr>
          <p:cNvSpPr txBox="1"/>
          <p:nvPr/>
        </p:nvSpPr>
        <p:spPr>
          <a:xfrm>
            <a:off x="2282974" y="103416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4850FD-DEDB-774A-94E3-A120C734ED14}"/>
              </a:ext>
            </a:extLst>
          </p:cNvPr>
          <p:cNvSpPr txBox="1"/>
          <p:nvPr/>
        </p:nvSpPr>
        <p:spPr>
          <a:xfrm>
            <a:off x="2750073" y="1032607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127F9-E1E5-9548-B792-6B898D2E2D31}"/>
              </a:ext>
            </a:extLst>
          </p:cNvPr>
          <p:cNvSpPr txBox="1"/>
          <p:nvPr/>
        </p:nvSpPr>
        <p:spPr>
          <a:xfrm>
            <a:off x="314608" y="142414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7638CE-1DE7-4246-9579-791A82258BD9}"/>
              </a:ext>
            </a:extLst>
          </p:cNvPr>
          <p:cNvSpPr txBox="1"/>
          <p:nvPr/>
        </p:nvSpPr>
        <p:spPr>
          <a:xfrm>
            <a:off x="314608" y="188770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D328A0-B574-9843-8B84-BF8733E05F27}"/>
              </a:ext>
            </a:extLst>
          </p:cNvPr>
          <p:cNvSpPr txBox="1"/>
          <p:nvPr/>
        </p:nvSpPr>
        <p:spPr>
          <a:xfrm>
            <a:off x="314608" y="233401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A6ADE9B-647F-214C-A814-5CB494EE3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93" y="2788038"/>
            <a:ext cx="3246141" cy="21371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14DFCDB-36FE-8140-8982-2EC4147A7FAE}"/>
              </a:ext>
            </a:extLst>
          </p:cNvPr>
          <p:cNvSpPr txBox="1"/>
          <p:nvPr/>
        </p:nvSpPr>
        <p:spPr>
          <a:xfrm>
            <a:off x="3152971" y="1854531"/>
            <a:ext cx="18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vanagari MT" panose="02000500020000000000" pitchFamily="2" charset="0"/>
                <a:cs typeface="Devanagari MT" panose="02000500020000000000" pitchFamily="2" charset="0"/>
              </a:rPr>
              <a:t>Interview: {0, 1}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8EE8CF-E3DE-DF42-A12C-37DC37D6EC21}"/>
              </a:ext>
            </a:extLst>
          </p:cNvPr>
          <p:cNvSpPr txBox="1"/>
          <p:nvPr/>
        </p:nvSpPr>
        <p:spPr>
          <a:xfrm>
            <a:off x="3207921" y="3755335"/>
            <a:ext cx="196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vanagari MT" panose="02000500020000000000" pitchFamily="2" charset="0"/>
                <a:cs typeface="Devanagari MT" panose="02000500020000000000" pitchFamily="2" charset="0"/>
              </a:rPr>
              <a:t>Times: {0, 1..20}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BB6CF35-2CFC-8D4F-A9A1-FFFC45838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93" y="4720861"/>
            <a:ext cx="3246141" cy="21371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8A11373-EED1-B341-9B6B-80A86336CAA0}"/>
              </a:ext>
            </a:extLst>
          </p:cNvPr>
          <p:cNvSpPr txBox="1"/>
          <p:nvPr/>
        </p:nvSpPr>
        <p:spPr>
          <a:xfrm>
            <a:off x="3242135" y="5658093"/>
            <a:ext cx="203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vanagari MT" panose="02000500020000000000" pitchFamily="2" charset="0"/>
                <a:cs typeface="Devanagari MT" panose="02000500020000000000" pitchFamily="2" charset="0"/>
              </a:rPr>
              <a:t>Rooms: {0, 1..12}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3925B1-9B2A-B141-A700-ECA1CBE53532}"/>
              </a:ext>
            </a:extLst>
          </p:cNvPr>
          <p:cNvSpPr/>
          <p:nvPr/>
        </p:nvSpPr>
        <p:spPr>
          <a:xfrm>
            <a:off x="715569" y="3219511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6EA8E1-9FCE-F04E-9797-46888A5D3FA9}"/>
              </a:ext>
            </a:extLst>
          </p:cNvPr>
          <p:cNvSpPr/>
          <p:nvPr/>
        </p:nvSpPr>
        <p:spPr>
          <a:xfrm>
            <a:off x="715569" y="3683072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9AA78E-184D-7242-8C54-846316A5656A}"/>
              </a:ext>
            </a:extLst>
          </p:cNvPr>
          <p:cNvSpPr/>
          <p:nvPr/>
        </p:nvSpPr>
        <p:spPr>
          <a:xfrm>
            <a:off x="1205950" y="3708117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F37F69-4515-604E-97C3-43B0A2D8C4AA}"/>
              </a:ext>
            </a:extLst>
          </p:cNvPr>
          <p:cNvSpPr/>
          <p:nvPr/>
        </p:nvSpPr>
        <p:spPr>
          <a:xfrm>
            <a:off x="1211402" y="4167273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32787F-0D76-6641-A5AA-7BFCE063838A}"/>
              </a:ext>
            </a:extLst>
          </p:cNvPr>
          <p:cNvSpPr/>
          <p:nvPr/>
        </p:nvSpPr>
        <p:spPr>
          <a:xfrm>
            <a:off x="2222476" y="4157204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9AB0ED-8CF7-6849-8A75-F654453490EE}"/>
              </a:ext>
            </a:extLst>
          </p:cNvPr>
          <p:cNvSpPr/>
          <p:nvPr/>
        </p:nvSpPr>
        <p:spPr>
          <a:xfrm>
            <a:off x="2710112" y="3226570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A70B33-C506-F34A-9AC8-1492144905FC}"/>
              </a:ext>
            </a:extLst>
          </p:cNvPr>
          <p:cNvSpPr/>
          <p:nvPr/>
        </p:nvSpPr>
        <p:spPr>
          <a:xfrm>
            <a:off x="722997" y="5130559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4B6EDE-AECB-6B42-84CA-0F194665EAA6}"/>
              </a:ext>
            </a:extLst>
          </p:cNvPr>
          <p:cNvSpPr/>
          <p:nvPr/>
        </p:nvSpPr>
        <p:spPr>
          <a:xfrm>
            <a:off x="722997" y="5605006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2BD84C-45A8-2244-AD81-3CD6C8F9C7C3}"/>
              </a:ext>
            </a:extLst>
          </p:cNvPr>
          <p:cNvSpPr/>
          <p:nvPr/>
        </p:nvSpPr>
        <p:spPr>
          <a:xfrm>
            <a:off x="1213378" y="5619165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9050C7-329A-C449-AA56-A7D8A5394627}"/>
              </a:ext>
            </a:extLst>
          </p:cNvPr>
          <p:cNvSpPr/>
          <p:nvPr/>
        </p:nvSpPr>
        <p:spPr>
          <a:xfrm>
            <a:off x="1207944" y="6078321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DBEA5F-3AC8-C44D-9CAA-CEDA11EEF97A}"/>
              </a:ext>
            </a:extLst>
          </p:cNvPr>
          <p:cNvSpPr/>
          <p:nvPr/>
        </p:nvSpPr>
        <p:spPr>
          <a:xfrm>
            <a:off x="2219018" y="6090024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FC8F49-15DA-EF43-AD97-B33EAF628A86}"/>
              </a:ext>
            </a:extLst>
          </p:cNvPr>
          <p:cNvSpPr/>
          <p:nvPr/>
        </p:nvSpPr>
        <p:spPr>
          <a:xfrm>
            <a:off x="2717540" y="5148504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5BEAC146-A1CD-4045-B7D2-D4DDDDDC567E}"/>
              </a:ext>
            </a:extLst>
          </p:cNvPr>
          <p:cNvSpPr txBox="1">
            <a:spLocks/>
          </p:cNvSpPr>
          <p:nvPr/>
        </p:nvSpPr>
        <p:spPr>
          <a:xfrm>
            <a:off x="159880" y="37538"/>
            <a:ext cx="10515600" cy="855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Ideas – How to calculate objective score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122908-8296-5C4A-9139-5BD3B0D32BB7}"/>
              </a:ext>
            </a:extLst>
          </p:cNvPr>
          <p:cNvSpPr txBox="1"/>
          <p:nvPr/>
        </p:nvSpPr>
        <p:spPr>
          <a:xfrm>
            <a:off x="1321317" y="327927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A789F3-08FE-544D-A80B-FC04F8F6EB17}"/>
              </a:ext>
            </a:extLst>
          </p:cNvPr>
          <p:cNvSpPr txBox="1"/>
          <p:nvPr/>
        </p:nvSpPr>
        <p:spPr>
          <a:xfrm>
            <a:off x="1825110" y="327222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4661F8-CFB1-B74F-ABB9-399B2DF1175C}"/>
              </a:ext>
            </a:extLst>
          </p:cNvPr>
          <p:cNvSpPr txBox="1"/>
          <p:nvPr/>
        </p:nvSpPr>
        <p:spPr>
          <a:xfrm>
            <a:off x="2314947" y="327222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CF5A81-197D-104B-A56F-61FADA497F11}"/>
              </a:ext>
            </a:extLst>
          </p:cNvPr>
          <p:cNvSpPr txBox="1"/>
          <p:nvPr/>
        </p:nvSpPr>
        <p:spPr>
          <a:xfrm>
            <a:off x="1827410" y="3744257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9B48CC-9FF0-5C46-8EF8-E62398D2FF6E}"/>
              </a:ext>
            </a:extLst>
          </p:cNvPr>
          <p:cNvSpPr txBox="1"/>
          <p:nvPr/>
        </p:nvSpPr>
        <p:spPr>
          <a:xfrm>
            <a:off x="1314530" y="520603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B5F96C-2443-8A4E-9A41-92B24C2F4B2B}"/>
              </a:ext>
            </a:extLst>
          </p:cNvPr>
          <p:cNvSpPr txBox="1"/>
          <p:nvPr/>
        </p:nvSpPr>
        <p:spPr>
          <a:xfrm>
            <a:off x="1818323" y="519897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F43498-8732-FC40-87C5-56E9E31B7123}"/>
              </a:ext>
            </a:extLst>
          </p:cNvPr>
          <p:cNvSpPr txBox="1"/>
          <p:nvPr/>
        </p:nvSpPr>
        <p:spPr>
          <a:xfrm>
            <a:off x="2308160" y="519897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E8744F-4069-5645-965C-1CDE81F500D6}"/>
              </a:ext>
            </a:extLst>
          </p:cNvPr>
          <p:cNvSpPr/>
          <p:nvPr/>
        </p:nvSpPr>
        <p:spPr>
          <a:xfrm>
            <a:off x="6446006" y="2641278"/>
            <a:ext cx="42294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Devanagari MT" panose="02000500020000000000" pitchFamily="2" charset="0"/>
                <a:cs typeface="Devanagari MT" panose="02000500020000000000" pitchFamily="2" charset="0"/>
              </a:rPr>
              <a:t>Objective function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Devanagari MT" panose="02000500020000000000" pitchFamily="2" charset="0"/>
                <a:cs typeface="Devanagari MT" panose="02000500020000000000" pitchFamily="2" charset="0"/>
              </a:rPr>
              <a:t>Preference Score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Devanagari MT" panose="02000500020000000000" pitchFamily="2" charset="0"/>
                <a:cs typeface="Devanagari MT" panose="02000500020000000000" pitchFamily="2" charset="0"/>
              </a:rPr>
              <a:t>Rooms rental fee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Devanagari MT" panose="02000500020000000000" pitchFamily="2" charset="0"/>
                <a:cs typeface="Devanagari MT" panose="02000500020000000000" pitchFamily="2" charset="0"/>
              </a:rPr>
              <a:t>Companies attendance cost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948259-71BF-AD42-8865-4826ED71BBCB}"/>
              </a:ext>
            </a:extLst>
          </p:cNvPr>
          <p:cNvSpPr txBox="1"/>
          <p:nvPr/>
        </p:nvSpPr>
        <p:spPr>
          <a:xfrm>
            <a:off x="1740448" y="4220504"/>
            <a:ext cx="4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≠2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7098A8-BDE4-4246-8218-B1FAE77E4B21}"/>
              </a:ext>
            </a:extLst>
          </p:cNvPr>
          <p:cNvSpPr txBox="1"/>
          <p:nvPr/>
        </p:nvSpPr>
        <p:spPr>
          <a:xfrm>
            <a:off x="1726869" y="5686882"/>
            <a:ext cx="4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≠1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1D2B5-7BD8-3E49-A2A6-6EEA754C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C53-EC20-F14B-A31E-F050545350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26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3E335F-3D9B-A748-AE8E-525E029EAFCB}"/>
              </a:ext>
            </a:extLst>
          </p:cNvPr>
          <p:cNvGraphicFramePr>
            <a:graphicFrameLocks noGrp="1"/>
          </p:cNvGraphicFramePr>
          <p:nvPr/>
        </p:nvGraphicFramePr>
        <p:xfrm>
          <a:off x="781707" y="1403501"/>
          <a:ext cx="2365830" cy="1337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66">
                  <a:extLst>
                    <a:ext uri="{9D8B030D-6E8A-4147-A177-3AD203B41FA5}">
                      <a16:colId xmlns:a16="http://schemas.microsoft.com/office/drawing/2014/main" val="1100677475"/>
                    </a:ext>
                  </a:extLst>
                </a:gridCol>
                <a:gridCol w="473166">
                  <a:extLst>
                    <a:ext uri="{9D8B030D-6E8A-4147-A177-3AD203B41FA5}">
                      <a16:colId xmlns:a16="http://schemas.microsoft.com/office/drawing/2014/main" val="222795952"/>
                    </a:ext>
                  </a:extLst>
                </a:gridCol>
                <a:gridCol w="473166">
                  <a:extLst>
                    <a:ext uri="{9D8B030D-6E8A-4147-A177-3AD203B41FA5}">
                      <a16:colId xmlns:a16="http://schemas.microsoft.com/office/drawing/2014/main" val="3692965692"/>
                    </a:ext>
                  </a:extLst>
                </a:gridCol>
                <a:gridCol w="473166">
                  <a:extLst>
                    <a:ext uri="{9D8B030D-6E8A-4147-A177-3AD203B41FA5}">
                      <a16:colId xmlns:a16="http://schemas.microsoft.com/office/drawing/2014/main" val="3095691618"/>
                    </a:ext>
                  </a:extLst>
                </a:gridCol>
                <a:gridCol w="473166">
                  <a:extLst>
                    <a:ext uri="{9D8B030D-6E8A-4147-A177-3AD203B41FA5}">
                      <a16:colId xmlns:a16="http://schemas.microsoft.com/office/drawing/2014/main" val="114236355"/>
                    </a:ext>
                  </a:extLst>
                </a:gridCol>
              </a:tblGrid>
              <a:tr h="4459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27212"/>
                  </a:ext>
                </a:extLst>
              </a:tr>
              <a:tr h="44591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245484"/>
                  </a:ext>
                </a:extLst>
              </a:tr>
              <a:tr h="44591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18317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53A9E94-2724-4D4F-8102-CD57C22701D3}"/>
              </a:ext>
            </a:extLst>
          </p:cNvPr>
          <p:cNvSpPr txBox="1"/>
          <p:nvPr/>
        </p:nvSpPr>
        <p:spPr>
          <a:xfrm>
            <a:off x="861455" y="103416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CBD5A-EB7D-FF44-95BB-243A22A8BCDD}"/>
              </a:ext>
            </a:extLst>
          </p:cNvPr>
          <p:cNvSpPr txBox="1"/>
          <p:nvPr/>
        </p:nvSpPr>
        <p:spPr>
          <a:xfrm>
            <a:off x="1331703" y="103416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6BDE9-378B-6746-934D-47CBC02DA2F7}"/>
              </a:ext>
            </a:extLst>
          </p:cNvPr>
          <p:cNvSpPr txBox="1"/>
          <p:nvPr/>
        </p:nvSpPr>
        <p:spPr>
          <a:xfrm>
            <a:off x="1805764" y="103416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E3003-ED12-494D-99DF-AF818159E211}"/>
              </a:ext>
            </a:extLst>
          </p:cNvPr>
          <p:cNvSpPr txBox="1"/>
          <p:nvPr/>
        </p:nvSpPr>
        <p:spPr>
          <a:xfrm>
            <a:off x="2282974" y="103416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4850FD-DEDB-774A-94E3-A120C734ED14}"/>
              </a:ext>
            </a:extLst>
          </p:cNvPr>
          <p:cNvSpPr txBox="1"/>
          <p:nvPr/>
        </p:nvSpPr>
        <p:spPr>
          <a:xfrm>
            <a:off x="2750073" y="1032607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127F9-E1E5-9548-B792-6B898D2E2D31}"/>
              </a:ext>
            </a:extLst>
          </p:cNvPr>
          <p:cNvSpPr txBox="1"/>
          <p:nvPr/>
        </p:nvSpPr>
        <p:spPr>
          <a:xfrm>
            <a:off x="314608" y="142414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7638CE-1DE7-4246-9579-791A82258BD9}"/>
              </a:ext>
            </a:extLst>
          </p:cNvPr>
          <p:cNvSpPr txBox="1"/>
          <p:nvPr/>
        </p:nvSpPr>
        <p:spPr>
          <a:xfrm>
            <a:off x="314608" y="188770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D328A0-B574-9843-8B84-BF8733E05F27}"/>
              </a:ext>
            </a:extLst>
          </p:cNvPr>
          <p:cNvSpPr txBox="1"/>
          <p:nvPr/>
        </p:nvSpPr>
        <p:spPr>
          <a:xfrm>
            <a:off x="314608" y="233401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A6ADE9B-647F-214C-A814-5CB494EE3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93" y="2788038"/>
            <a:ext cx="3246141" cy="21371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14DFCDB-36FE-8140-8982-2EC4147A7FAE}"/>
              </a:ext>
            </a:extLst>
          </p:cNvPr>
          <p:cNvSpPr txBox="1"/>
          <p:nvPr/>
        </p:nvSpPr>
        <p:spPr>
          <a:xfrm>
            <a:off x="3152971" y="1854531"/>
            <a:ext cx="18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vanagari MT" panose="02000500020000000000" pitchFamily="2" charset="0"/>
                <a:cs typeface="Devanagari MT" panose="02000500020000000000" pitchFamily="2" charset="0"/>
              </a:rPr>
              <a:t>Interview: {0, 1}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8EE8CF-E3DE-DF42-A12C-37DC37D6EC21}"/>
              </a:ext>
            </a:extLst>
          </p:cNvPr>
          <p:cNvSpPr txBox="1"/>
          <p:nvPr/>
        </p:nvSpPr>
        <p:spPr>
          <a:xfrm>
            <a:off x="3207921" y="3755335"/>
            <a:ext cx="196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vanagari MT" panose="02000500020000000000" pitchFamily="2" charset="0"/>
                <a:cs typeface="Devanagari MT" panose="02000500020000000000" pitchFamily="2" charset="0"/>
              </a:rPr>
              <a:t>Times: {0, 1..20}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BB6CF35-2CFC-8D4F-A9A1-FFFC45838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93" y="4720861"/>
            <a:ext cx="3246141" cy="21371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8A11373-EED1-B341-9B6B-80A86336CAA0}"/>
              </a:ext>
            </a:extLst>
          </p:cNvPr>
          <p:cNvSpPr txBox="1"/>
          <p:nvPr/>
        </p:nvSpPr>
        <p:spPr>
          <a:xfrm>
            <a:off x="3242135" y="5658093"/>
            <a:ext cx="203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vanagari MT" panose="02000500020000000000" pitchFamily="2" charset="0"/>
                <a:cs typeface="Devanagari MT" panose="02000500020000000000" pitchFamily="2" charset="0"/>
              </a:rPr>
              <a:t>Rooms: {0, 1..12}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3925B1-9B2A-B141-A700-ECA1CBE53532}"/>
              </a:ext>
            </a:extLst>
          </p:cNvPr>
          <p:cNvSpPr/>
          <p:nvPr/>
        </p:nvSpPr>
        <p:spPr>
          <a:xfrm>
            <a:off x="715569" y="3219511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6EA8E1-9FCE-F04E-9797-46888A5D3FA9}"/>
              </a:ext>
            </a:extLst>
          </p:cNvPr>
          <p:cNvSpPr/>
          <p:nvPr/>
        </p:nvSpPr>
        <p:spPr>
          <a:xfrm>
            <a:off x="715569" y="3683072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9AA78E-184D-7242-8C54-846316A5656A}"/>
              </a:ext>
            </a:extLst>
          </p:cNvPr>
          <p:cNvSpPr/>
          <p:nvPr/>
        </p:nvSpPr>
        <p:spPr>
          <a:xfrm>
            <a:off x="1205950" y="3708117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F37F69-4515-604E-97C3-43B0A2D8C4AA}"/>
              </a:ext>
            </a:extLst>
          </p:cNvPr>
          <p:cNvSpPr/>
          <p:nvPr/>
        </p:nvSpPr>
        <p:spPr>
          <a:xfrm>
            <a:off x="1211402" y="4167273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32787F-0D76-6641-A5AA-7BFCE063838A}"/>
              </a:ext>
            </a:extLst>
          </p:cNvPr>
          <p:cNvSpPr/>
          <p:nvPr/>
        </p:nvSpPr>
        <p:spPr>
          <a:xfrm>
            <a:off x="2222476" y="4157204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9AB0ED-8CF7-6849-8A75-F654453490EE}"/>
              </a:ext>
            </a:extLst>
          </p:cNvPr>
          <p:cNvSpPr/>
          <p:nvPr/>
        </p:nvSpPr>
        <p:spPr>
          <a:xfrm>
            <a:off x="2710112" y="3226570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A70B33-C506-F34A-9AC8-1492144905FC}"/>
              </a:ext>
            </a:extLst>
          </p:cNvPr>
          <p:cNvSpPr/>
          <p:nvPr/>
        </p:nvSpPr>
        <p:spPr>
          <a:xfrm>
            <a:off x="722997" y="5130559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4B6EDE-AECB-6B42-84CA-0F194665EAA6}"/>
              </a:ext>
            </a:extLst>
          </p:cNvPr>
          <p:cNvSpPr/>
          <p:nvPr/>
        </p:nvSpPr>
        <p:spPr>
          <a:xfrm>
            <a:off x="722997" y="5605006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2BD84C-45A8-2244-AD81-3CD6C8F9C7C3}"/>
              </a:ext>
            </a:extLst>
          </p:cNvPr>
          <p:cNvSpPr/>
          <p:nvPr/>
        </p:nvSpPr>
        <p:spPr>
          <a:xfrm>
            <a:off x="1213378" y="5619165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9050C7-329A-C449-AA56-A7D8A5394627}"/>
              </a:ext>
            </a:extLst>
          </p:cNvPr>
          <p:cNvSpPr/>
          <p:nvPr/>
        </p:nvSpPr>
        <p:spPr>
          <a:xfrm>
            <a:off x="1207944" y="6078321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DBEA5F-3AC8-C44D-9CAA-CEDA11EEF97A}"/>
              </a:ext>
            </a:extLst>
          </p:cNvPr>
          <p:cNvSpPr/>
          <p:nvPr/>
        </p:nvSpPr>
        <p:spPr>
          <a:xfrm>
            <a:off x="2219018" y="6090024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FC8F49-15DA-EF43-AD97-B33EAF628A86}"/>
              </a:ext>
            </a:extLst>
          </p:cNvPr>
          <p:cNvSpPr/>
          <p:nvPr/>
        </p:nvSpPr>
        <p:spPr>
          <a:xfrm>
            <a:off x="2717540" y="5148504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5BEAC146-A1CD-4045-B7D2-D4DDDDDC567E}"/>
              </a:ext>
            </a:extLst>
          </p:cNvPr>
          <p:cNvSpPr txBox="1">
            <a:spLocks/>
          </p:cNvSpPr>
          <p:nvPr/>
        </p:nvSpPr>
        <p:spPr>
          <a:xfrm>
            <a:off x="159880" y="37538"/>
            <a:ext cx="10515600" cy="855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Ideas – How to calculate objective score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122908-8296-5C4A-9139-5BD3B0D32BB7}"/>
              </a:ext>
            </a:extLst>
          </p:cNvPr>
          <p:cNvSpPr txBox="1"/>
          <p:nvPr/>
        </p:nvSpPr>
        <p:spPr>
          <a:xfrm>
            <a:off x="1321317" y="327927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A789F3-08FE-544D-A80B-FC04F8F6EB17}"/>
              </a:ext>
            </a:extLst>
          </p:cNvPr>
          <p:cNvSpPr txBox="1"/>
          <p:nvPr/>
        </p:nvSpPr>
        <p:spPr>
          <a:xfrm>
            <a:off x="1825110" y="327222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4661F8-CFB1-B74F-ABB9-399B2DF1175C}"/>
              </a:ext>
            </a:extLst>
          </p:cNvPr>
          <p:cNvSpPr txBox="1"/>
          <p:nvPr/>
        </p:nvSpPr>
        <p:spPr>
          <a:xfrm>
            <a:off x="2314947" y="327222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CF5A81-197D-104B-A56F-61FADA497F11}"/>
              </a:ext>
            </a:extLst>
          </p:cNvPr>
          <p:cNvSpPr txBox="1"/>
          <p:nvPr/>
        </p:nvSpPr>
        <p:spPr>
          <a:xfrm>
            <a:off x="1827410" y="3744257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9B48CC-9FF0-5C46-8EF8-E62398D2FF6E}"/>
              </a:ext>
            </a:extLst>
          </p:cNvPr>
          <p:cNvSpPr txBox="1"/>
          <p:nvPr/>
        </p:nvSpPr>
        <p:spPr>
          <a:xfrm>
            <a:off x="1314530" y="520603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B5F96C-2443-8A4E-9A41-92B24C2F4B2B}"/>
              </a:ext>
            </a:extLst>
          </p:cNvPr>
          <p:cNvSpPr txBox="1"/>
          <p:nvPr/>
        </p:nvSpPr>
        <p:spPr>
          <a:xfrm>
            <a:off x="1818323" y="519897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F43498-8732-FC40-87C5-56E9E31B7123}"/>
              </a:ext>
            </a:extLst>
          </p:cNvPr>
          <p:cNvSpPr txBox="1"/>
          <p:nvPr/>
        </p:nvSpPr>
        <p:spPr>
          <a:xfrm>
            <a:off x="2308160" y="519897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948259-71BF-AD42-8865-4826ED71BBCB}"/>
              </a:ext>
            </a:extLst>
          </p:cNvPr>
          <p:cNvSpPr txBox="1"/>
          <p:nvPr/>
        </p:nvSpPr>
        <p:spPr>
          <a:xfrm>
            <a:off x="1740448" y="4220504"/>
            <a:ext cx="4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≠2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7098A8-BDE4-4246-8218-B1FAE77E4B21}"/>
              </a:ext>
            </a:extLst>
          </p:cNvPr>
          <p:cNvSpPr txBox="1"/>
          <p:nvPr/>
        </p:nvSpPr>
        <p:spPr>
          <a:xfrm>
            <a:off x="1726869" y="5686882"/>
            <a:ext cx="4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≠1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7D7F335-9EC0-5445-905D-E13F910FE5E4}"/>
              </a:ext>
            </a:extLst>
          </p:cNvPr>
          <p:cNvSpPr/>
          <p:nvPr/>
        </p:nvSpPr>
        <p:spPr>
          <a:xfrm>
            <a:off x="5763564" y="2788038"/>
            <a:ext cx="4005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Devanagari MT" panose="02000500020000000000" pitchFamily="2" charset="0"/>
                <a:cs typeface="Devanagari MT" panose="02000500020000000000" pitchFamily="2" charset="0"/>
              </a:rPr>
              <a:t>Preference Score</a:t>
            </a:r>
            <a:endParaRPr lang="en-US" sz="2400" dirty="0">
              <a:latin typeface="Devanagari MT" panose="02000500020000000000" pitchFamily="2" charset="0"/>
              <a:cs typeface="Devanagari MT" panose="02000500020000000000" pitchFamily="2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88896DF-3862-4549-AA77-07A9B908E4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391" b="35254"/>
          <a:stretch/>
        </p:blipFill>
        <p:spPr>
          <a:xfrm>
            <a:off x="5763564" y="1426560"/>
            <a:ext cx="3266866" cy="9917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38B0A6D-3EE1-3249-B77C-D16D9043A190}"/>
                  </a:ext>
                </a:extLst>
              </p:cNvPr>
              <p:cNvSpPr/>
              <p:nvPr/>
            </p:nvSpPr>
            <p:spPr>
              <a:xfrm>
                <a:off x="5534964" y="3493193"/>
                <a:ext cx="6096000" cy="10943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vi-VN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𝑠𝑡𝑢𝑑𝑒𝑛𝑡𝑠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vi-VN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𝑐𝑜𝑚𝑝𝑎𝑛𝑖𝑒𝑠</m:t>
                              </m:r>
                            </m:sup>
                            <m:e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𝐼𝑛𝑡𝑒𝑟𝑣𝑖𝑒𝑤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𝑝𝑟𝑒𝑓𝑒𝑟𝑒𝑛𝑐𝑒</m:t>
                              </m:r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200" dirty="0">
                  <a:solidFill>
                    <a:srgbClr val="002060"/>
                  </a:solidFill>
                  <a:latin typeface="Courier" pitchFamily="2" charset="0"/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38B0A6D-3EE1-3249-B77C-D16D9043A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964" y="3493193"/>
                <a:ext cx="6096000" cy="1094339"/>
              </a:xfrm>
              <a:prstGeom prst="rect">
                <a:avLst/>
              </a:prstGeom>
              <a:blipFill>
                <a:blip r:embed="rId5"/>
                <a:stretch>
                  <a:fillRect l="-10603" t="-93103" r="-6237" b="-14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F3D56F7-CFF3-0643-AACC-DF08ED1EE6F8}"/>
              </a:ext>
            </a:extLst>
          </p:cNvPr>
          <p:cNvSpPr/>
          <p:nvPr/>
        </p:nvSpPr>
        <p:spPr>
          <a:xfrm>
            <a:off x="281951" y="1032607"/>
            <a:ext cx="4704130" cy="18449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0C82C3-0D97-8F4E-8116-274DD28D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C53-EC20-F14B-A31E-F050545350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2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3E335F-3D9B-A748-AE8E-525E029EAFCB}"/>
              </a:ext>
            </a:extLst>
          </p:cNvPr>
          <p:cNvGraphicFramePr>
            <a:graphicFrameLocks noGrp="1"/>
          </p:cNvGraphicFramePr>
          <p:nvPr/>
        </p:nvGraphicFramePr>
        <p:xfrm>
          <a:off x="781707" y="1403501"/>
          <a:ext cx="2365830" cy="1337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66">
                  <a:extLst>
                    <a:ext uri="{9D8B030D-6E8A-4147-A177-3AD203B41FA5}">
                      <a16:colId xmlns:a16="http://schemas.microsoft.com/office/drawing/2014/main" val="1100677475"/>
                    </a:ext>
                  </a:extLst>
                </a:gridCol>
                <a:gridCol w="473166">
                  <a:extLst>
                    <a:ext uri="{9D8B030D-6E8A-4147-A177-3AD203B41FA5}">
                      <a16:colId xmlns:a16="http://schemas.microsoft.com/office/drawing/2014/main" val="222795952"/>
                    </a:ext>
                  </a:extLst>
                </a:gridCol>
                <a:gridCol w="473166">
                  <a:extLst>
                    <a:ext uri="{9D8B030D-6E8A-4147-A177-3AD203B41FA5}">
                      <a16:colId xmlns:a16="http://schemas.microsoft.com/office/drawing/2014/main" val="3692965692"/>
                    </a:ext>
                  </a:extLst>
                </a:gridCol>
                <a:gridCol w="473166">
                  <a:extLst>
                    <a:ext uri="{9D8B030D-6E8A-4147-A177-3AD203B41FA5}">
                      <a16:colId xmlns:a16="http://schemas.microsoft.com/office/drawing/2014/main" val="3095691618"/>
                    </a:ext>
                  </a:extLst>
                </a:gridCol>
                <a:gridCol w="473166">
                  <a:extLst>
                    <a:ext uri="{9D8B030D-6E8A-4147-A177-3AD203B41FA5}">
                      <a16:colId xmlns:a16="http://schemas.microsoft.com/office/drawing/2014/main" val="114236355"/>
                    </a:ext>
                  </a:extLst>
                </a:gridCol>
              </a:tblGrid>
              <a:tr h="4459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27212"/>
                  </a:ext>
                </a:extLst>
              </a:tr>
              <a:tr h="44591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245484"/>
                  </a:ext>
                </a:extLst>
              </a:tr>
              <a:tr h="44591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18317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53A9E94-2724-4D4F-8102-CD57C22701D3}"/>
              </a:ext>
            </a:extLst>
          </p:cNvPr>
          <p:cNvSpPr txBox="1"/>
          <p:nvPr/>
        </p:nvSpPr>
        <p:spPr>
          <a:xfrm>
            <a:off x="861455" y="103416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CBD5A-EB7D-FF44-95BB-243A22A8BCDD}"/>
              </a:ext>
            </a:extLst>
          </p:cNvPr>
          <p:cNvSpPr txBox="1"/>
          <p:nvPr/>
        </p:nvSpPr>
        <p:spPr>
          <a:xfrm>
            <a:off x="1331703" y="103416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6BDE9-378B-6746-934D-47CBC02DA2F7}"/>
              </a:ext>
            </a:extLst>
          </p:cNvPr>
          <p:cNvSpPr txBox="1"/>
          <p:nvPr/>
        </p:nvSpPr>
        <p:spPr>
          <a:xfrm>
            <a:off x="1805764" y="103416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E3003-ED12-494D-99DF-AF818159E211}"/>
              </a:ext>
            </a:extLst>
          </p:cNvPr>
          <p:cNvSpPr txBox="1"/>
          <p:nvPr/>
        </p:nvSpPr>
        <p:spPr>
          <a:xfrm>
            <a:off x="2282974" y="103416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4850FD-DEDB-774A-94E3-A120C734ED14}"/>
              </a:ext>
            </a:extLst>
          </p:cNvPr>
          <p:cNvSpPr txBox="1"/>
          <p:nvPr/>
        </p:nvSpPr>
        <p:spPr>
          <a:xfrm>
            <a:off x="2750073" y="1032607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127F9-E1E5-9548-B792-6B898D2E2D31}"/>
              </a:ext>
            </a:extLst>
          </p:cNvPr>
          <p:cNvSpPr txBox="1"/>
          <p:nvPr/>
        </p:nvSpPr>
        <p:spPr>
          <a:xfrm>
            <a:off x="314608" y="142414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7638CE-1DE7-4246-9579-791A82258BD9}"/>
              </a:ext>
            </a:extLst>
          </p:cNvPr>
          <p:cNvSpPr txBox="1"/>
          <p:nvPr/>
        </p:nvSpPr>
        <p:spPr>
          <a:xfrm>
            <a:off x="314608" y="188770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D328A0-B574-9843-8B84-BF8733E05F27}"/>
              </a:ext>
            </a:extLst>
          </p:cNvPr>
          <p:cNvSpPr txBox="1"/>
          <p:nvPr/>
        </p:nvSpPr>
        <p:spPr>
          <a:xfrm>
            <a:off x="314608" y="233401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A6ADE9B-647F-214C-A814-5CB494EE3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93" y="2788038"/>
            <a:ext cx="3246141" cy="21371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14DFCDB-36FE-8140-8982-2EC4147A7FAE}"/>
              </a:ext>
            </a:extLst>
          </p:cNvPr>
          <p:cNvSpPr txBox="1"/>
          <p:nvPr/>
        </p:nvSpPr>
        <p:spPr>
          <a:xfrm>
            <a:off x="3152971" y="1854531"/>
            <a:ext cx="18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vanagari MT" panose="02000500020000000000" pitchFamily="2" charset="0"/>
                <a:cs typeface="Devanagari MT" panose="02000500020000000000" pitchFamily="2" charset="0"/>
              </a:rPr>
              <a:t>Interview: {0, 1}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8EE8CF-E3DE-DF42-A12C-37DC37D6EC21}"/>
              </a:ext>
            </a:extLst>
          </p:cNvPr>
          <p:cNvSpPr txBox="1"/>
          <p:nvPr/>
        </p:nvSpPr>
        <p:spPr>
          <a:xfrm>
            <a:off x="3207921" y="3755335"/>
            <a:ext cx="196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vanagari MT" panose="02000500020000000000" pitchFamily="2" charset="0"/>
                <a:cs typeface="Devanagari MT" panose="02000500020000000000" pitchFamily="2" charset="0"/>
              </a:rPr>
              <a:t>Times: {0, 1..20}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BB6CF35-2CFC-8D4F-A9A1-FFFC45838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93" y="4720861"/>
            <a:ext cx="3246141" cy="21371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8A11373-EED1-B341-9B6B-80A86336CAA0}"/>
              </a:ext>
            </a:extLst>
          </p:cNvPr>
          <p:cNvSpPr txBox="1"/>
          <p:nvPr/>
        </p:nvSpPr>
        <p:spPr>
          <a:xfrm>
            <a:off x="3242135" y="5658093"/>
            <a:ext cx="203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vanagari MT" panose="02000500020000000000" pitchFamily="2" charset="0"/>
                <a:cs typeface="Devanagari MT" panose="02000500020000000000" pitchFamily="2" charset="0"/>
              </a:rPr>
              <a:t>Rooms: {0, 1..12}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3925B1-9B2A-B141-A700-ECA1CBE53532}"/>
              </a:ext>
            </a:extLst>
          </p:cNvPr>
          <p:cNvSpPr/>
          <p:nvPr/>
        </p:nvSpPr>
        <p:spPr>
          <a:xfrm>
            <a:off x="715569" y="3219511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6EA8E1-9FCE-F04E-9797-46888A5D3FA9}"/>
              </a:ext>
            </a:extLst>
          </p:cNvPr>
          <p:cNvSpPr/>
          <p:nvPr/>
        </p:nvSpPr>
        <p:spPr>
          <a:xfrm>
            <a:off x="715569" y="3683072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9AA78E-184D-7242-8C54-846316A5656A}"/>
              </a:ext>
            </a:extLst>
          </p:cNvPr>
          <p:cNvSpPr/>
          <p:nvPr/>
        </p:nvSpPr>
        <p:spPr>
          <a:xfrm>
            <a:off x="1205950" y="3708117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F37F69-4515-604E-97C3-43B0A2D8C4AA}"/>
              </a:ext>
            </a:extLst>
          </p:cNvPr>
          <p:cNvSpPr/>
          <p:nvPr/>
        </p:nvSpPr>
        <p:spPr>
          <a:xfrm>
            <a:off x="1211402" y="4167273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32787F-0D76-6641-A5AA-7BFCE063838A}"/>
              </a:ext>
            </a:extLst>
          </p:cNvPr>
          <p:cNvSpPr/>
          <p:nvPr/>
        </p:nvSpPr>
        <p:spPr>
          <a:xfrm>
            <a:off x="2222476" y="4157204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9AB0ED-8CF7-6849-8A75-F654453490EE}"/>
              </a:ext>
            </a:extLst>
          </p:cNvPr>
          <p:cNvSpPr/>
          <p:nvPr/>
        </p:nvSpPr>
        <p:spPr>
          <a:xfrm>
            <a:off x="2710112" y="3226570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A70B33-C506-F34A-9AC8-1492144905FC}"/>
              </a:ext>
            </a:extLst>
          </p:cNvPr>
          <p:cNvSpPr/>
          <p:nvPr/>
        </p:nvSpPr>
        <p:spPr>
          <a:xfrm>
            <a:off x="722997" y="5130559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4B6EDE-AECB-6B42-84CA-0F194665EAA6}"/>
              </a:ext>
            </a:extLst>
          </p:cNvPr>
          <p:cNvSpPr/>
          <p:nvPr/>
        </p:nvSpPr>
        <p:spPr>
          <a:xfrm>
            <a:off x="722997" y="5605006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2BD84C-45A8-2244-AD81-3CD6C8F9C7C3}"/>
              </a:ext>
            </a:extLst>
          </p:cNvPr>
          <p:cNvSpPr/>
          <p:nvPr/>
        </p:nvSpPr>
        <p:spPr>
          <a:xfrm>
            <a:off x="1213378" y="5619165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9050C7-329A-C449-AA56-A7D8A5394627}"/>
              </a:ext>
            </a:extLst>
          </p:cNvPr>
          <p:cNvSpPr/>
          <p:nvPr/>
        </p:nvSpPr>
        <p:spPr>
          <a:xfrm>
            <a:off x="1207944" y="6078321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DBEA5F-3AC8-C44D-9CAA-CEDA11EEF97A}"/>
              </a:ext>
            </a:extLst>
          </p:cNvPr>
          <p:cNvSpPr/>
          <p:nvPr/>
        </p:nvSpPr>
        <p:spPr>
          <a:xfrm>
            <a:off x="2219018" y="6090024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FC8F49-15DA-EF43-AD97-B33EAF628A86}"/>
              </a:ext>
            </a:extLst>
          </p:cNvPr>
          <p:cNvSpPr/>
          <p:nvPr/>
        </p:nvSpPr>
        <p:spPr>
          <a:xfrm>
            <a:off x="2717540" y="5148504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5BEAC146-A1CD-4045-B7D2-D4DDDDDC567E}"/>
              </a:ext>
            </a:extLst>
          </p:cNvPr>
          <p:cNvSpPr txBox="1">
            <a:spLocks/>
          </p:cNvSpPr>
          <p:nvPr/>
        </p:nvSpPr>
        <p:spPr>
          <a:xfrm>
            <a:off x="159880" y="37538"/>
            <a:ext cx="10515600" cy="855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Ideas – How to calculate objective score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122908-8296-5C4A-9139-5BD3B0D32BB7}"/>
              </a:ext>
            </a:extLst>
          </p:cNvPr>
          <p:cNvSpPr txBox="1"/>
          <p:nvPr/>
        </p:nvSpPr>
        <p:spPr>
          <a:xfrm>
            <a:off x="1321317" y="327927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A789F3-08FE-544D-A80B-FC04F8F6EB17}"/>
              </a:ext>
            </a:extLst>
          </p:cNvPr>
          <p:cNvSpPr txBox="1"/>
          <p:nvPr/>
        </p:nvSpPr>
        <p:spPr>
          <a:xfrm>
            <a:off x="1825110" y="327222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4661F8-CFB1-B74F-ABB9-399B2DF1175C}"/>
              </a:ext>
            </a:extLst>
          </p:cNvPr>
          <p:cNvSpPr txBox="1"/>
          <p:nvPr/>
        </p:nvSpPr>
        <p:spPr>
          <a:xfrm>
            <a:off x="2314947" y="327222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CF5A81-197D-104B-A56F-61FADA497F11}"/>
              </a:ext>
            </a:extLst>
          </p:cNvPr>
          <p:cNvSpPr txBox="1"/>
          <p:nvPr/>
        </p:nvSpPr>
        <p:spPr>
          <a:xfrm>
            <a:off x="1827410" y="3744257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6D9920-211E-5D42-9871-4DE231BE325F}"/>
              </a:ext>
            </a:extLst>
          </p:cNvPr>
          <p:cNvSpPr txBox="1"/>
          <p:nvPr/>
        </p:nvSpPr>
        <p:spPr>
          <a:xfrm>
            <a:off x="1740448" y="4220504"/>
            <a:ext cx="4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9B48CC-9FF0-5C46-8EF8-E62398D2FF6E}"/>
              </a:ext>
            </a:extLst>
          </p:cNvPr>
          <p:cNvSpPr txBox="1"/>
          <p:nvPr/>
        </p:nvSpPr>
        <p:spPr>
          <a:xfrm>
            <a:off x="1314530" y="520603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B5F96C-2443-8A4E-9A41-92B24C2F4B2B}"/>
              </a:ext>
            </a:extLst>
          </p:cNvPr>
          <p:cNvSpPr txBox="1"/>
          <p:nvPr/>
        </p:nvSpPr>
        <p:spPr>
          <a:xfrm>
            <a:off x="1818323" y="519897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F43498-8732-FC40-87C5-56E9E31B7123}"/>
              </a:ext>
            </a:extLst>
          </p:cNvPr>
          <p:cNvSpPr txBox="1"/>
          <p:nvPr/>
        </p:nvSpPr>
        <p:spPr>
          <a:xfrm>
            <a:off x="2308160" y="519897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0BD8129-F107-4D49-8555-71F89FC72D60}"/>
              </a:ext>
            </a:extLst>
          </p:cNvPr>
          <p:cNvSpPr txBox="1"/>
          <p:nvPr/>
        </p:nvSpPr>
        <p:spPr>
          <a:xfrm>
            <a:off x="1726869" y="5686882"/>
            <a:ext cx="4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E8744F-4069-5645-965C-1CDE81F500D6}"/>
              </a:ext>
            </a:extLst>
          </p:cNvPr>
          <p:cNvSpPr/>
          <p:nvPr/>
        </p:nvSpPr>
        <p:spPr>
          <a:xfrm>
            <a:off x="5661649" y="1217273"/>
            <a:ext cx="4005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Devanagari MT" panose="02000500020000000000" pitchFamily="2" charset="0"/>
                <a:cs typeface="Devanagari MT" panose="02000500020000000000" pitchFamily="2" charset="0"/>
              </a:rPr>
              <a:t>Rooms Score</a:t>
            </a:r>
            <a:endParaRPr lang="en-US" sz="2400" dirty="0">
              <a:latin typeface="Devanagari MT" panose="02000500020000000000" pitchFamily="2" charset="0"/>
              <a:cs typeface="Devanagari MT" panose="02000500020000000000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78DB22B-0F5F-F443-96D0-7A866B2B014C}"/>
              </a:ext>
            </a:extLst>
          </p:cNvPr>
          <p:cNvSpPr/>
          <p:nvPr/>
        </p:nvSpPr>
        <p:spPr>
          <a:xfrm>
            <a:off x="5661649" y="1837673"/>
            <a:ext cx="6410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Courier" pitchFamily="2" charset="0"/>
              </a:rPr>
              <a:t>Cost_room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 * number of unique values in Rooms</a:t>
            </a:r>
          </a:p>
          <a:p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(except 0)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6B2DBD7-AEFB-7248-9D2E-ECFCBFE42FE9}"/>
              </a:ext>
            </a:extLst>
          </p:cNvPr>
          <p:cNvSpPr txBox="1"/>
          <p:nvPr/>
        </p:nvSpPr>
        <p:spPr>
          <a:xfrm>
            <a:off x="2282974" y="3731056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BE8D9F-B1AD-7041-B0E8-C37995B4675F}"/>
              </a:ext>
            </a:extLst>
          </p:cNvPr>
          <p:cNvSpPr txBox="1"/>
          <p:nvPr/>
        </p:nvSpPr>
        <p:spPr>
          <a:xfrm>
            <a:off x="2813556" y="3734906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0D7DE23-0C84-6C4F-945A-1BFDD61689CE}"/>
              </a:ext>
            </a:extLst>
          </p:cNvPr>
          <p:cNvSpPr txBox="1"/>
          <p:nvPr/>
        </p:nvSpPr>
        <p:spPr>
          <a:xfrm>
            <a:off x="2194140" y="5663879"/>
            <a:ext cx="4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FF84B4F-9EDF-854A-9D4D-CDBD30F3F077}"/>
              </a:ext>
            </a:extLst>
          </p:cNvPr>
          <p:cNvSpPr txBox="1"/>
          <p:nvPr/>
        </p:nvSpPr>
        <p:spPr>
          <a:xfrm>
            <a:off x="2728964" y="5685200"/>
            <a:ext cx="4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251403-8ECA-2147-AB74-169ADF670884}"/>
              </a:ext>
            </a:extLst>
          </p:cNvPr>
          <p:cNvSpPr txBox="1"/>
          <p:nvPr/>
        </p:nvSpPr>
        <p:spPr>
          <a:xfrm>
            <a:off x="704880" y="4210526"/>
            <a:ext cx="4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0AE8D6F-AE28-144B-8193-DC5221D7A3B9}"/>
              </a:ext>
            </a:extLst>
          </p:cNvPr>
          <p:cNvSpPr txBox="1"/>
          <p:nvPr/>
        </p:nvSpPr>
        <p:spPr>
          <a:xfrm>
            <a:off x="2707986" y="4209717"/>
            <a:ext cx="4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9DD11EB-BA6E-DF44-995A-3B1F49E5B297}"/>
              </a:ext>
            </a:extLst>
          </p:cNvPr>
          <p:cNvSpPr txBox="1"/>
          <p:nvPr/>
        </p:nvSpPr>
        <p:spPr>
          <a:xfrm>
            <a:off x="801901" y="614823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D69FF99-0B5F-354D-9EFF-25816509DBC4}"/>
              </a:ext>
            </a:extLst>
          </p:cNvPr>
          <p:cNvSpPr txBox="1"/>
          <p:nvPr/>
        </p:nvSpPr>
        <p:spPr>
          <a:xfrm>
            <a:off x="1799813" y="6147876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EA5C91C-80A0-BD41-8646-FA2DE669371B}"/>
              </a:ext>
            </a:extLst>
          </p:cNvPr>
          <p:cNvSpPr txBox="1"/>
          <p:nvPr/>
        </p:nvSpPr>
        <p:spPr>
          <a:xfrm>
            <a:off x="2813555" y="614823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24FF2250-AB11-4449-BEA3-55CF0F7C060A}"/>
              </a:ext>
            </a:extLst>
          </p:cNvPr>
          <p:cNvSpPr/>
          <p:nvPr/>
        </p:nvSpPr>
        <p:spPr>
          <a:xfrm>
            <a:off x="181893" y="4802883"/>
            <a:ext cx="4989954" cy="18449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D6A88-462F-0048-843F-795404E4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C53-EC20-F14B-A31E-F050545350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27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3E335F-3D9B-A748-AE8E-525E029EAFCB}"/>
              </a:ext>
            </a:extLst>
          </p:cNvPr>
          <p:cNvGraphicFramePr>
            <a:graphicFrameLocks noGrp="1"/>
          </p:cNvGraphicFramePr>
          <p:nvPr/>
        </p:nvGraphicFramePr>
        <p:xfrm>
          <a:off x="781707" y="1403501"/>
          <a:ext cx="2365830" cy="1337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66">
                  <a:extLst>
                    <a:ext uri="{9D8B030D-6E8A-4147-A177-3AD203B41FA5}">
                      <a16:colId xmlns:a16="http://schemas.microsoft.com/office/drawing/2014/main" val="1100677475"/>
                    </a:ext>
                  </a:extLst>
                </a:gridCol>
                <a:gridCol w="473166">
                  <a:extLst>
                    <a:ext uri="{9D8B030D-6E8A-4147-A177-3AD203B41FA5}">
                      <a16:colId xmlns:a16="http://schemas.microsoft.com/office/drawing/2014/main" val="222795952"/>
                    </a:ext>
                  </a:extLst>
                </a:gridCol>
                <a:gridCol w="473166">
                  <a:extLst>
                    <a:ext uri="{9D8B030D-6E8A-4147-A177-3AD203B41FA5}">
                      <a16:colId xmlns:a16="http://schemas.microsoft.com/office/drawing/2014/main" val="3692965692"/>
                    </a:ext>
                  </a:extLst>
                </a:gridCol>
                <a:gridCol w="473166">
                  <a:extLst>
                    <a:ext uri="{9D8B030D-6E8A-4147-A177-3AD203B41FA5}">
                      <a16:colId xmlns:a16="http://schemas.microsoft.com/office/drawing/2014/main" val="3095691618"/>
                    </a:ext>
                  </a:extLst>
                </a:gridCol>
                <a:gridCol w="473166">
                  <a:extLst>
                    <a:ext uri="{9D8B030D-6E8A-4147-A177-3AD203B41FA5}">
                      <a16:colId xmlns:a16="http://schemas.microsoft.com/office/drawing/2014/main" val="114236355"/>
                    </a:ext>
                  </a:extLst>
                </a:gridCol>
              </a:tblGrid>
              <a:tr h="4459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27212"/>
                  </a:ext>
                </a:extLst>
              </a:tr>
              <a:tr h="44591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245484"/>
                  </a:ext>
                </a:extLst>
              </a:tr>
              <a:tr h="44591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18317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53A9E94-2724-4D4F-8102-CD57C22701D3}"/>
              </a:ext>
            </a:extLst>
          </p:cNvPr>
          <p:cNvSpPr txBox="1"/>
          <p:nvPr/>
        </p:nvSpPr>
        <p:spPr>
          <a:xfrm>
            <a:off x="861455" y="103416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CBD5A-EB7D-FF44-95BB-243A22A8BCDD}"/>
              </a:ext>
            </a:extLst>
          </p:cNvPr>
          <p:cNvSpPr txBox="1"/>
          <p:nvPr/>
        </p:nvSpPr>
        <p:spPr>
          <a:xfrm>
            <a:off x="1331703" y="103416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6BDE9-378B-6746-934D-47CBC02DA2F7}"/>
              </a:ext>
            </a:extLst>
          </p:cNvPr>
          <p:cNvSpPr txBox="1"/>
          <p:nvPr/>
        </p:nvSpPr>
        <p:spPr>
          <a:xfrm>
            <a:off x="1805764" y="103416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E3003-ED12-494D-99DF-AF818159E211}"/>
              </a:ext>
            </a:extLst>
          </p:cNvPr>
          <p:cNvSpPr txBox="1"/>
          <p:nvPr/>
        </p:nvSpPr>
        <p:spPr>
          <a:xfrm>
            <a:off x="2282974" y="103416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4850FD-DEDB-774A-94E3-A120C734ED14}"/>
              </a:ext>
            </a:extLst>
          </p:cNvPr>
          <p:cNvSpPr txBox="1"/>
          <p:nvPr/>
        </p:nvSpPr>
        <p:spPr>
          <a:xfrm>
            <a:off x="2750073" y="1032607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127F9-E1E5-9548-B792-6B898D2E2D31}"/>
              </a:ext>
            </a:extLst>
          </p:cNvPr>
          <p:cNvSpPr txBox="1"/>
          <p:nvPr/>
        </p:nvSpPr>
        <p:spPr>
          <a:xfrm>
            <a:off x="314608" y="142414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7638CE-1DE7-4246-9579-791A82258BD9}"/>
              </a:ext>
            </a:extLst>
          </p:cNvPr>
          <p:cNvSpPr txBox="1"/>
          <p:nvPr/>
        </p:nvSpPr>
        <p:spPr>
          <a:xfrm>
            <a:off x="314608" y="188770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D328A0-B574-9843-8B84-BF8733E05F27}"/>
              </a:ext>
            </a:extLst>
          </p:cNvPr>
          <p:cNvSpPr txBox="1"/>
          <p:nvPr/>
        </p:nvSpPr>
        <p:spPr>
          <a:xfrm>
            <a:off x="314608" y="233401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A6ADE9B-647F-214C-A814-5CB494EE3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93" y="2788038"/>
            <a:ext cx="3246141" cy="21371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14DFCDB-36FE-8140-8982-2EC4147A7FAE}"/>
              </a:ext>
            </a:extLst>
          </p:cNvPr>
          <p:cNvSpPr txBox="1"/>
          <p:nvPr/>
        </p:nvSpPr>
        <p:spPr>
          <a:xfrm>
            <a:off x="3152971" y="1854531"/>
            <a:ext cx="18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vanagari MT" panose="02000500020000000000" pitchFamily="2" charset="0"/>
                <a:cs typeface="Devanagari MT" panose="02000500020000000000" pitchFamily="2" charset="0"/>
              </a:rPr>
              <a:t>Interview: {0, 1}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8EE8CF-E3DE-DF42-A12C-37DC37D6EC21}"/>
              </a:ext>
            </a:extLst>
          </p:cNvPr>
          <p:cNvSpPr txBox="1"/>
          <p:nvPr/>
        </p:nvSpPr>
        <p:spPr>
          <a:xfrm>
            <a:off x="3207921" y="3755335"/>
            <a:ext cx="196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vanagari MT" panose="02000500020000000000" pitchFamily="2" charset="0"/>
                <a:cs typeface="Devanagari MT" panose="02000500020000000000" pitchFamily="2" charset="0"/>
              </a:rPr>
              <a:t>Times: {0, 1..20}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BB6CF35-2CFC-8D4F-A9A1-FFFC45838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93" y="4720861"/>
            <a:ext cx="3246141" cy="21371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8A11373-EED1-B341-9B6B-80A86336CAA0}"/>
              </a:ext>
            </a:extLst>
          </p:cNvPr>
          <p:cNvSpPr txBox="1"/>
          <p:nvPr/>
        </p:nvSpPr>
        <p:spPr>
          <a:xfrm>
            <a:off x="3242135" y="5658093"/>
            <a:ext cx="203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vanagari MT" panose="02000500020000000000" pitchFamily="2" charset="0"/>
                <a:cs typeface="Devanagari MT" panose="02000500020000000000" pitchFamily="2" charset="0"/>
              </a:rPr>
              <a:t>Rooms: {0, 1..12}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3925B1-9B2A-B141-A700-ECA1CBE53532}"/>
              </a:ext>
            </a:extLst>
          </p:cNvPr>
          <p:cNvSpPr/>
          <p:nvPr/>
        </p:nvSpPr>
        <p:spPr>
          <a:xfrm>
            <a:off x="715569" y="3219511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6EA8E1-9FCE-F04E-9797-46888A5D3FA9}"/>
              </a:ext>
            </a:extLst>
          </p:cNvPr>
          <p:cNvSpPr/>
          <p:nvPr/>
        </p:nvSpPr>
        <p:spPr>
          <a:xfrm>
            <a:off x="715569" y="3683072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9AA78E-184D-7242-8C54-846316A5656A}"/>
              </a:ext>
            </a:extLst>
          </p:cNvPr>
          <p:cNvSpPr/>
          <p:nvPr/>
        </p:nvSpPr>
        <p:spPr>
          <a:xfrm>
            <a:off x="1205950" y="3708117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F37F69-4515-604E-97C3-43B0A2D8C4AA}"/>
              </a:ext>
            </a:extLst>
          </p:cNvPr>
          <p:cNvSpPr/>
          <p:nvPr/>
        </p:nvSpPr>
        <p:spPr>
          <a:xfrm>
            <a:off x="1211402" y="4167273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32787F-0D76-6641-A5AA-7BFCE063838A}"/>
              </a:ext>
            </a:extLst>
          </p:cNvPr>
          <p:cNvSpPr/>
          <p:nvPr/>
        </p:nvSpPr>
        <p:spPr>
          <a:xfrm>
            <a:off x="2222476" y="4157204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9AB0ED-8CF7-6849-8A75-F654453490EE}"/>
              </a:ext>
            </a:extLst>
          </p:cNvPr>
          <p:cNvSpPr/>
          <p:nvPr/>
        </p:nvSpPr>
        <p:spPr>
          <a:xfrm>
            <a:off x="2710112" y="3226570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A70B33-C506-F34A-9AC8-1492144905FC}"/>
              </a:ext>
            </a:extLst>
          </p:cNvPr>
          <p:cNvSpPr/>
          <p:nvPr/>
        </p:nvSpPr>
        <p:spPr>
          <a:xfrm>
            <a:off x="722997" y="5130559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4B6EDE-AECB-6B42-84CA-0F194665EAA6}"/>
              </a:ext>
            </a:extLst>
          </p:cNvPr>
          <p:cNvSpPr/>
          <p:nvPr/>
        </p:nvSpPr>
        <p:spPr>
          <a:xfrm>
            <a:off x="722997" y="5605006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2BD84C-45A8-2244-AD81-3CD6C8F9C7C3}"/>
              </a:ext>
            </a:extLst>
          </p:cNvPr>
          <p:cNvSpPr/>
          <p:nvPr/>
        </p:nvSpPr>
        <p:spPr>
          <a:xfrm>
            <a:off x="1213378" y="5619165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9050C7-329A-C449-AA56-A7D8A5394627}"/>
              </a:ext>
            </a:extLst>
          </p:cNvPr>
          <p:cNvSpPr/>
          <p:nvPr/>
        </p:nvSpPr>
        <p:spPr>
          <a:xfrm>
            <a:off x="1207944" y="6078321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DBEA5F-3AC8-C44D-9CAA-CEDA11EEF97A}"/>
              </a:ext>
            </a:extLst>
          </p:cNvPr>
          <p:cNvSpPr/>
          <p:nvPr/>
        </p:nvSpPr>
        <p:spPr>
          <a:xfrm>
            <a:off x="2219018" y="6090024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FC8F49-15DA-EF43-AD97-B33EAF628A86}"/>
              </a:ext>
            </a:extLst>
          </p:cNvPr>
          <p:cNvSpPr/>
          <p:nvPr/>
        </p:nvSpPr>
        <p:spPr>
          <a:xfrm>
            <a:off x="2717540" y="5148504"/>
            <a:ext cx="490381" cy="4857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5BEAC146-A1CD-4045-B7D2-D4DDDDDC567E}"/>
              </a:ext>
            </a:extLst>
          </p:cNvPr>
          <p:cNvSpPr txBox="1">
            <a:spLocks/>
          </p:cNvSpPr>
          <p:nvPr/>
        </p:nvSpPr>
        <p:spPr>
          <a:xfrm>
            <a:off x="159880" y="37538"/>
            <a:ext cx="10515600" cy="855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Ideas – How to calculate objective score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122908-8296-5C4A-9139-5BD3B0D32BB7}"/>
              </a:ext>
            </a:extLst>
          </p:cNvPr>
          <p:cNvSpPr txBox="1"/>
          <p:nvPr/>
        </p:nvSpPr>
        <p:spPr>
          <a:xfrm>
            <a:off x="1321317" y="327927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A789F3-08FE-544D-A80B-FC04F8F6EB17}"/>
              </a:ext>
            </a:extLst>
          </p:cNvPr>
          <p:cNvSpPr txBox="1"/>
          <p:nvPr/>
        </p:nvSpPr>
        <p:spPr>
          <a:xfrm>
            <a:off x="1825110" y="327222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4661F8-CFB1-B74F-ABB9-399B2DF1175C}"/>
              </a:ext>
            </a:extLst>
          </p:cNvPr>
          <p:cNvSpPr txBox="1"/>
          <p:nvPr/>
        </p:nvSpPr>
        <p:spPr>
          <a:xfrm>
            <a:off x="2314947" y="327222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CF5A81-197D-104B-A56F-61FADA497F11}"/>
              </a:ext>
            </a:extLst>
          </p:cNvPr>
          <p:cNvSpPr txBox="1"/>
          <p:nvPr/>
        </p:nvSpPr>
        <p:spPr>
          <a:xfrm>
            <a:off x="1827410" y="3744257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6D9920-211E-5D42-9871-4DE231BE325F}"/>
              </a:ext>
            </a:extLst>
          </p:cNvPr>
          <p:cNvSpPr txBox="1"/>
          <p:nvPr/>
        </p:nvSpPr>
        <p:spPr>
          <a:xfrm>
            <a:off x="1740448" y="4220504"/>
            <a:ext cx="4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9B48CC-9FF0-5C46-8EF8-E62398D2FF6E}"/>
              </a:ext>
            </a:extLst>
          </p:cNvPr>
          <p:cNvSpPr txBox="1"/>
          <p:nvPr/>
        </p:nvSpPr>
        <p:spPr>
          <a:xfrm>
            <a:off x="1314530" y="520603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B5F96C-2443-8A4E-9A41-92B24C2F4B2B}"/>
              </a:ext>
            </a:extLst>
          </p:cNvPr>
          <p:cNvSpPr txBox="1"/>
          <p:nvPr/>
        </p:nvSpPr>
        <p:spPr>
          <a:xfrm>
            <a:off x="1818323" y="519897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F43498-8732-FC40-87C5-56E9E31B7123}"/>
              </a:ext>
            </a:extLst>
          </p:cNvPr>
          <p:cNvSpPr txBox="1"/>
          <p:nvPr/>
        </p:nvSpPr>
        <p:spPr>
          <a:xfrm>
            <a:off x="2308160" y="519897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0BD8129-F107-4D49-8555-71F89FC72D60}"/>
              </a:ext>
            </a:extLst>
          </p:cNvPr>
          <p:cNvSpPr txBox="1"/>
          <p:nvPr/>
        </p:nvSpPr>
        <p:spPr>
          <a:xfrm>
            <a:off x="1726869" y="5686882"/>
            <a:ext cx="4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6B2DBD7-AEFB-7248-9D2E-ECFCBFE42FE9}"/>
              </a:ext>
            </a:extLst>
          </p:cNvPr>
          <p:cNvSpPr txBox="1"/>
          <p:nvPr/>
        </p:nvSpPr>
        <p:spPr>
          <a:xfrm>
            <a:off x="2282974" y="3731056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BE8D9F-B1AD-7041-B0E8-C37995B4675F}"/>
              </a:ext>
            </a:extLst>
          </p:cNvPr>
          <p:cNvSpPr txBox="1"/>
          <p:nvPr/>
        </p:nvSpPr>
        <p:spPr>
          <a:xfrm>
            <a:off x="2813556" y="3734906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0D7DE23-0C84-6C4F-945A-1BFDD61689CE}"/>
              </a:ext>
            </a:extLst>
          </p:cNvPr>
          <p:cNvSpPr txBox="1"/>
          <p:nvPr/>
        </p:nvSpPr>
        <p:spPr>
          <a:xfrm>
            <a:off x="2194140" y="5663879"/>
            <a:ext cx="4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FF84B4F-9EDF-854A-9D4D-CDBD30F3F077}"/>
              </a:ext>
            </a:extLst>
          </p:cNvPr>
          <p:cNvSpPr txBox="1"/>
          <p:nvPr/>
        </p:nvSpPr>
        <p:spPr>
          <a:xfrm>
            <a:off x="2728964" y="5685200"/>
            <a:ext cx="4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251403-8ECA-2147-AB74-169ADF670884}"/>
              </a:ext>
            </a:extLst>
          </p:cNvPr>
          <p:cNvSpPr txBox="1"/>
          <p:nvPr/>
        </p:nvSpPr>
        <p:spPr>
          <a:xfrm>
            <a:off x="704880" y="4210526"/>
            <a:ext cx="4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0AE8D6F-AE28-144B-8193-DC5221D7A3B9}"/>
              </a:ext>
            </a:extLst>
          </p:cNvPr>
          <p:cNvSpPr txBox="1"/>
          <p:nvPr/>
        </p:nvSpPr>
        <p:spPr>
          <a:xfrm>
            <a:off x="2707986" y="4209717"/>
            <a:ext cx="4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9DD11EB-BA6E-DF44-995A-3B1F49E5B297}"/>
              </a:ext>
            </a:extLst>
          </p:cNvPr>
          <p:cNvSpPr txBox="1"/>
          <p:nvPr/>
        </p:nvSpPr>
        <p:spPr>
          <a:xfrm>
            <a:off x="801901" y="614823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D69FF99-0B5F-354D-9EFF-25816509DBC4}"/>
              </a:ext>
            </a:extLst>
          </p:cNvPr>
          <p:cNvSpPr txBox="1"/>
          <p:nvPr/>
        </p:nvSpPr>
        <p:spPr>
          <a:xfrm>
            <a:off x="1799813" y="6147876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EA5C91C-80A0-BD41-8646-FA2DE669371B}"/>
              </a:ext>
            </a:extLst>
          </p:cNvPr>
          <p:cNvSpPr txBox="1"/>
          <p:nvPr/>
        </p:nvSpPr>
        <p:spPr>
          <a:xfrm>
            <a:off x="2813555" y="614823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FCAC500-1B48-3444-AFE9-4A5E97DC4DA1}"/>
              </a:ext>
            </a:extLst>
          </p:cNvPr>
          <p:cNvSpPr/>
          <p:nvPr/>
        </p:nvSpPr>
        <p:spPr>
          <a:xfrm>
            <a:off x="5279571" y="1085586"/>
            <a:ext cx="4005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Devanagari MT" panose="02000500020000000000" pitchFamily="2" charset="0"/>
                <a:cs typeface="Devanagari MT" panose="02000500020000000000" pitchFamily="2" charset="0"/>
              </a:rPr>
              <a:t>Attendance Score</a:t>
            </a:r>
            <a:endParaRPr lang="en-US" sz="2400" dirty="0">
              <a:latin typeface="Devanagari MT" panose="02000500020000000000" pitchFamily="2" charset="0"/>
              <a:cs typeface="Devanagari MT" panose="02000500020000000000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0E0B768-B219-DB4E-92DB-FB24B0CC292F}"/>
              </a:ext>
            </a:extLst>
          </p:cNvPr>
          <p:cNvSpPr/>
          <p:nvPr/>
        </p:nvSpPr>
        <p:spPr>
          <a:xfrm>
            <a:off x="5248496" y="1671732"/>
            <a:ext cx="68535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Calculate Company j cost (using column j in Times)</a:t>
            </a:r>
          </a:p>
          <a:p>
            <a:pPr marL="685800" lvl="1" indent="-228600">
              <a:buAutoNum type="alphaLcPeriod"/>
            </a:pP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Find max of col j</a:t>
            </a:r>
          </a:p>
          <a:p>
            <a:pPr marL="685800" lvl="1" indent="-228600">
              <a:buAutoNum type="alphaLcPeriod"/>
            </a:pP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Find min of col j (except 0)</a:t>
            </a:r>
          </a:p>
          <a:p>
            <a:pPr marL="685800" lvl="1" indent="-228600">
              <a:buAutoNum type="alphaLcPeriod"/>
            </a:pPr>
            <a:r>
              <a:rPr lang="en-US" dirty="0" err="1">
                <a:solidFill>
                  <a:srgbClr val="002060"/>
                </a:solidFill>
                <a:latin typeface="Courier" pitchFamily="2" charset="0"/>
              </a:rPr>
              <a:t>Total_days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 = 1 + ceil(max/4) – ceil(min/4)</a:t>
            </a:r>
          </a:p>
          <a:p>
            <a:pPr marL="685800" lvl="1" indent="-228600">
              <a:buAutoNum type="alphaLcPeriod"/>
            </a:pPr>
            <a:r>
              <a:rPr lang="en-US" dirty="0" err="1">
                <a:solidFill>
                  <a:srgbClr val="002060"/>
                </a:solidFill>
                <a:latin typeface="Courier" pitchFamily="2" charset="0"/>
              </a:rPr>
              <a:t>Company_Cost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 = </a:t>
            </a:r>
            <a:r>
              <a:rPr lang="en-US" dirty="0" err="1">
                <a:solidFill>
                  <a:srgbClr val="002060"/>
                </a:solidFill>
                <a:latin typeface="Courier" pitchFamily="2" charset="0"/>
              </a:rPr>
              <a:t>Total_days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 * </a:t>
            </a:r>
            <a:r>
              <a:rPr lang="en-US" dirty="0" err="1">
                <a:solidFill>
                  <a:srgbClr val="002060"/>
                </a:solidFill>
                <a:latin typeface="Courier" pitchFamily="2" charset="0"/>
              </a:rPr>
              <a:t>daily_rate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[j]</a:t>
            </a:r>
          </a:p>
          <a:p>
            <a:pPr marL="228600" indent="-228600">
              <a:buAutoNum type="arabicPeriod"/>
            </a:pPr>
            <a:r>
              <a:rPr lang="en-US" dirty="0" err="1">
                <a:solidFill>
                  <a:srgbClr val="002060"/>
                </a:solidFill>
                <a:latin typeface="Courier" pitchFamily="2" charset="0"/>
              </a:rPr>
              <a:t>Score_Attendence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 = Sum of all company cost (all column in Times)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AD31B87-A376-5744-B783-4EDC2B2B74DF}"/>
              </a:ext>
            </a:extLst>
          </p:cNvPr>
          <p:cNvSpPr/>
          <p:nvPr/>
        </p:nvSpPr>
        <p:spPr>
          <a:xfrm>
            <a:off x="186062" y="2887750"/>
            <a:ext cx="4989954" cy="18449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5C77AD4-EB0A-754A-B54A-B00D0C46E9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54" r="1438" b="57912"/>
          <a:stretch/>
        </p:blipFill>
        <p:spPr>
          <a:xfrm>
            <a:off x="6250069" y="4215629"/>
            <a:ext cx="4850443" cy="146957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A01CB4-6774-4C44-9AC9-86BADA87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C53-EC20-F14B-A31E-F050545350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6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FBF7-FBBE-F542-A9F3-31B7BFD0B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13"/>
            <a:ext cx="10515600" cy="92528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5C137F-C455-C646-B374-AA6FAD238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046"/>
          <a:stretch/>
        </p:blipFill>
        <p:spPr>
          <a:xfrm>
            <a:off x="444661" y="3998510"/>
            <a:ext cx="2528448" cy="23163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679390-AE87-704B-A35A-B401309A2B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046"/>
          <a:stretch/>
        </p:blipFill>
        <p:spPr>
          <a:xfrm>
            <a:off x="431960" y="1415961"/>
            <a:ext cx="2542733" cy="23163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2EB72D2-45BF-AF48-83A8-C61A7CD95DEA}"/>
              </a:ext>
            </a:extLst>
          </p:cNvPr>
          <p:cNvSpPr/>
          <p:nvPr/>
        </p:nvSpPr>
        <p:spPr>
          <a:xfrm>
            <a:off x="2723749" y="1415961"/>
            <a:ext cx="21971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Devanagari MT" panose="02000500020000000000" pitchFamily="2" charset="0"/>
                <a:cs typeface="Devanagari MT" panose="02000500020000000000" pitchFamily="2" charset="0"/>
              </a:rPr>
              <a:t>1</a:t>
            </a:r>
            <a:r>
              <a:rPr lang="en-US" sz="2200" baseline="30000" dirty="0">
                <a:latin typeface="Devanagari MT" panose="02000500020000000000" pitchFamily="2" charset="0"/>
                <a:cs typeface="Devanagari MT" panose="02000500020000000000" pitchFamily="2" charset="0"/>
              </a:rPr>
              <a:t>st</a:t>
            </a:r>
            <a:r>
              <a:rPr lang="en-US" sz="2200" dirty="0">
                <a:latin typeface="Devanagari MT" panose="02000500020000000000" pitchFamily="2" charset="0"/>
                <a:cs typeface="Devanagari MT" panose="02000500020000000000" pitchFamily="2" charset="0"/>
              </a:rPr>
              <a:t> Optimize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99A5A4-4006-D440-B04F-249F51EBE3B1}"/>
              </a:ext>
            </a:extLst>
          </p:cNvPr>
          <p:cNvSpPr/>
          <p:nvPr/>
        </p:nvSpPr>
        <p:spPr>
          <a:xfrm>
            <a:off x="2973109" y="5573805"/>
            <a:ext cx="24166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Devanagari MT" panose="02000500020000000000" pitchFamily="2" charset="0"/>
                <a:cs typeface="Devanagari MT" panose="02000500020000000000" pitchFamily="2" charset="0"/>
              </a:rPr>
              <a:t>n</a:t>
            </a:r>
            <a:r>
              <a:rPr lang="en-US" sz="2200" baseline="30000" dirty="0">
                <a:latin typeface="Devanagari MT" panose="02000500020000000000" pitchFamily="2" charset="0"/>
                <a:cs typeface="Devanagari MT" panose="02000500020000000000" pitchFamily="2" charset="0"/>
              </a:rPr>
              <a:t>th </a:t>
            </a:r>
            <a:r>
              <a:rPr lang="en-US" sz="2200" dirty="0">
                <a:latin typeface="Devanagari MT" panose="02000500020000000000" pitchFamily="2" charset="0"/>
                <a:cs typeface="Devanagari MT" panose="02000500020000000000" pitchFamily="2" charset="0"/>
              </a:rPr>
              <a:t>Optimize</a:t>
            </a:r>
          </a:p>
          <a:p>
            <a:r>
              <a:rPr lang="en-US" sz="2200" dirty="0">
                <a:latin typeface="Devanagari MT" panose="02000500020000000000" pitchFamily="2" charset="0"/>
                <a:cs typeface="Devanagari MT" panose="02000500020000000000" pitchFamily="2" charset="0"/>
              </a:rPr>
              <a:t>(still running)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F057A65-33B5-4A48-9500-4EB638E74B46}"/>
                  </a:ext>
                </a:extLst>
              </p:cNvPr>
              <p:cNvSpPr/>
              <p:nvPr/>
            </p:nvSpPr>
            <p:spPr>
              <a:xfrm>
                <a:off x="4920850" y="1631404"/>
                <a:ext cx="7141624" cy="4442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Devanagari MT" panose="02000500020000000000" pitchFamily="2" charset="0"/>
                    <a:cs typeface="Devanagari MT" panose="02000500020000000000" pitchFamily="2" charset="0"/>
                  </a:rPr>
                  <a:t>Focus more on Rooms and Attendance scores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Devanagari MT" panose="02000500020000000000" pitchFamily="2" charset="0"/>
                  <a:cs typeface="Devanagari MT" panose="02000500020000000000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Devanagari MT" panose="02000500020000000000" pitchFamily="2" charset="0"/>
                    <a:cs typeface="Devanagari MT" panose="02000500020000000000" pitchFamily="2" charset="0"/>
                  </a:rPr>
                  <a:t>Average regret score: 0.7 / student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Devanagari MT" panose="02000500020000000000" pitchFamily="2" charset="0"/>
                  <a:cs typeface="Devanagari MT" panose="02000500020000000000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Devanagari MT" panose="02000500020000000000" pitchFamily="2" charset="0"/>
                    <a:cs typeface="Devanagari MT" panose="02000500020000000000" pitchFamily="2" charset="0"/>
                  </a:rPr>
                  <a:t>8 Rooms for total 111 interviews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Devanagari MT" panose="02000500020000000000" pitchFamily="2" charset="0"/>
                    <a:cs typeface="Devanagari MT" panose="02000500020000000000" pitchFamily="2" charset="0"/>
                  </a:rPr>
                  <a:t>Productivity </a:t>
                </a:r>
                <a:endParaRPr lang="en-US" sz="2400" i="1" dirty="0">
                  <a:latin typeface="Cambria Math" panose="02040503050406030204" pitchFamily="18" charset="0"/>
                  <a:cs typeface="Devanagari MT" panose="02000500020000000000" pitchFamily="2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Devanagari MT" panose="02000500020000000000" pitchFamily="2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Devanagari MT" panose="02000500020000000000" pitchFamily="2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Devanagari MT" panose="02000500020000000000" pitchFamily="2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Devanagari MT" panose="02000500020000000000" pitchFamily="2" charset="0"/>
                            </a:rPr>
                            <m:t>8 ∗20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Devanagari MT" panose="02000500020000000000" pitchFamily="2" charset="0"/>
                        </a:rPr>
                        <m:t>=69.3%</m:t>
                      </m:r>
                    </m:oMath>
                  </m:oMathPara>
                </a14:m>
                <a:endParaRPr lang="en-US" sz="2400" dirty="0">
                  <a:latin typeface="Devanagari MT" panose="02000500020000000000" pitchFamily="2" charset="0"/>
                  <a:cs typeface="Devanagari MT" panose="02000500020000000000" pitchFamily="2" charset="0"/>
                </a:endParaRPr>
              </a:p>
              <a:p>
                <a:pPr lvl="1"/>
                <a:endParaRPr lang="en-US" sz="2400" dirty="0">
                  <a:latin typeface="Devanagari MT" panose="02000500020000000000" pitchFamily="2" charset="0"/>
                  <a:cs typeface="Devanagari MT" panose="02000500020000000000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Devanagari MT" panose="02000500020000000000" pitchFamily="2" charset="0"/>
                    <a:cs typeface="Devanagari MT" panose="02000500020000000000" pitchFamily="2" charset="0"/>
                  </a:rPr>
                  <a:t>Attendance cost saved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Devanagari MT" panose="02000500020000000000" pitchFamily="2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Devanagari MT" panose="02000500020000000000" pitchFamily="2" charset="0"/>
                            </a:rPr>
                            <m:t>1125−585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Devanagari MT" panose="02000500020000000000" pitchFamily="2" charset="0"/>
                            </a:rPr>
                            <m:t>585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Devanagari MT" panose="02000500020000000000" pitchFamily="2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Devanagari MT" panose="02000500020000000000" pitchFamily="2" charset="0"/>
                        </a:rPr>
                        <m:t>48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Devanagari MT" panose="02000500020000000000" pitchFamily="2" charset="0"/>
                        </a:rPr>
                        <m:t>%</m:t>
                      </m:r>
                    </m:oMath>
                  </m:oMathPara>
                </a14:m>
                <a:endParaRPr lang="en-US" sz="2400" dirty="0">
                  <a:latin typeface="Devanagari MT" panose="02000500020000000000" pitchFamily="2" charset="0"/>
                  <a:cs typeface="Devanagari MT" panose="02000500020000000000" pitchFamily="2" charset="0"/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F057A65-33B5-4A48-9500-4EB638E74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850" y="1631404"/>
                <a:ext cx="7141624" cy="4442178"/>
              </a:xfrm>
              <a:prstGeom prst="rect">
                <a:avLst/>
              </a:prstGeom>
              <a:blipFill>
                <a:blip r:embed="rId5"/>
                <a:stretch>
                  <a:fillRect l="-887" t="-1994" b="-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07BA1-848C-DF42-BF6E-00FE9B9C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C53-EC20-F14B-A31E-F050545350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47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8E14F3-53EB-B74A-9E57-12D01CFB64E4}"/>
              </a:ext>
            </a:extLst>
          </p:cNvPr>
          <p:cNvSpPr txBox="1">
            <a:spLocks/>
          </p:cNvSpPr>
          <p:nvPr/>
        </p:nvSpPr>
        <p:spPr>
          <a:xfrm>
            <a:off x="650946" y="499387"/>
            <a:ext cx="10515600" cy="855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Appendix P – Projection approach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494C7-009F-864D-A257-31350322F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998" y="1825624"/>
            <a:ext cx="2362200" cy="4660900"/>
          </a:xfrm>
          <a:prstGeom prst="rect">
            <a:avLst/>
          </a:prstGeom>
        </p:spPr>
      </p:pic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79B576D8-5271-8C45-AFD2-4600460A9A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9557" y="1825625"/>
          <a:ext cx="2533136" cy="38148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6568">
                  <a:extLst>
                    <a:ext uri="{9D8B030D-6E8A-4147-A177-3AD203B41FA5}">
                      <a16:colId xmlns:a16="http://schemas.microsoft.com/office/drawing/2014/main" val="1725394171"/>
                    </a:ext>
                  </a:extLst>
                </a:gridCol>
                <a:gridCol w="1266568">
                  <a:extLst>
                    <a:ext uri="{9D8B030D-6E8A-4147-A177-3AD203B41FA5}">
                      <a16:colId xmlns:a16="http://schemas.microsoft.com/office/drawing/2014/main" val="2400714769"/>
                    </a:ext>
                  </a:extLst>
                </a:gridCol>
              </a:tblGrid>
              <a:tr h="477308">
                <a:tc>
                  <a:txBody>
                    <a:bodyPr/>
                    <a:lstStyle/>
                    <a:p>
                      <a:r>
                        <a:rPr lang="en-US" dirty="0"/>
                        <a:t>Student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03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69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8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Keelvar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91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48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8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54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6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Keelvar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1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8031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1000D7E-1C59-EE4E-8CDD-89DB7805EB96}"/>
              </a:ext>
            </a:extLst>
          </p:cNvPr>
          <p:cNvSpPr txBox="1"/>
          <p:nvPr/>
        </p:nvSpPr>
        <p:spPr>
          <a:xfrm>
            <a:off x="603892" y="1456293"/>
            <a:ext cx="2264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possible interviews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E3281-3F7F-3848-825F-3E82999DD0D0}"/>
              </a:ext>
            </a:extLst>
          </p:cNvPr>
          <p:cNvSpPr txBox="1"/>
          <p:nvPr/>
        </p:nvSpPr>
        <p:spPr>
          <a:xfrm>
            <a:off x="4349807" y="5896948"/>
            <a:ext cx="2268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0 – no interview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38CDBF0-1968-494C-BA71-E0FC31FFCF2A}"/>
              </a:ext>
            </a:extLst>
          </p:cNvPr>
          <p:cNvGraphicFramePr>
            <a:graphicFrameLocks noGrp="1"/>
          </p:cNvGraphicFramePr>
          <p:nvPr/>
        </p:nvGraphicFramePr>
        <p:xfrm>
          <a:off x="4530314" y="1825624"/>
          <a:ext cx="1907556" cy="37630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7556">
                  <a:extLst>
                    <a:ext uri="{9D8B030D-6E8A-4147-A177-3AD203B41FA5}">
                      <a16:colId xmlns:a16="http://schemas.microsoft.com/office/drawing/2014/main" val="2469157543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r>
                        <a:rPr lang="en-US" dirty="0" err="1"/>
                        <a:t>St_Cp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921598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37454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45278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64571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6607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9263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98405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r>
                        <a:rPr lang="en-US" sz="1400" dirty="0" err="1"/>
                        <a:t>Number_of_students</a:t>
                      </a:r>
                      <a:r>
                        <a:rPr lang="en-US" sz="1400" dirty="0"/>
                        <a:t> *</a:t>
                      </a:r>
                    </a:p>
                    <a:p>
                      <a:r>
                        <a:rPr lang="en-US" sz="1400" dirty="0" err="1"/>
                        <a:t>number_of_companies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2751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5F5B505-DD84-5844-A303-202814403A00}"/>
              </a:ext>
            </a:extLst>
          </p:cNvPr>
          <p:cNvSpPr txBox="1"/>
          <p:nvPr/>
        </p:nvSpPr>
        <p:spPr>
          <a:xfrm>
            <a:off x="8477346" y="1436819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FA480-F504-1240-8709-A185D71654D3}"/>
              </a:ext>
            </a:extLst>
          </p:cNvPr>
          <p:cNvSpPr txBox="1"/>
          <p:nvPr/>
        </p:nvSpPr>
        <p:spPr>
          <a:xfrm>
            <a:off x="4942414" y="1466511"/>
            <a:ext cx="115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interviews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797013-D630-2543-A144-B3B84D0C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C53-EC20-F14B-A31E-F050545350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86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61233D-E458-8046-A3DD-16BAEBA1ABA5}"/>
              </a:ext>
            </a:extLst>
          </p:cNvPr>
          <p:cNvSpPr txBox="1">
            <a:spLocks/>
          </p:cNvSpPr>
          <p:nvPr/>
        </p:nvSpPr>
        <p:spPr>
          <a:xfrm>
            <a:off x="650946" y="499387"/>
            <a:ext cx="10515600" cy="855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Suits and timeslots projection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D3B08CD-B40D-C041-A2C0-F15002E872ED}"/>
              </a:ext>
            </a:extLst>
          </p:cNvPr>
          <p:cNvGraphicFramePr>
            <a:graphicFrameLocks/>
          </p:cNvGraphicFramePr>
          <p:nvPr/>
        </p:nvGraphicFramePr>
        <p:xfrm>
          <a:off x="2433821" y="2096557"/>
          <a:ext cx="2533136" cy="38148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6568">
                  <a:extLst>
                    <a:ext uri="{9D8B030D-6E8A-4147-A177-3AD203B41FA5}">
                      <a16:colId xmlns:a16="http://schemas.microsoft.com/office/drawing/2014/main" val="1725394171"/>
                    </a:ext>
                  </a:extLst>
                </a:gridCol>
                <a:gridCol w="1266568">
                  <a:extLst>
                    <a:ext uri="{9D8B030D-6E8A-4147-A177-3AD203B41FA5}">
                      <a16:colId xmlns:a16="http://schemas.microsoft.com/office/drawing/2014/main" val="2400714769"/>
                    </a:ext>
                  </a:extLst>
                </a:gridCol>
              </a:tblGrid>
              <a:tr h="477308">
                <a:tc>
                  <a:txBody>
                    <a:bodyPr/>
                    <a:lstStyle/>
                    <a:p>
                      <a:r>
                        <a:rPr lang="en-US" dirty="0"/>
                        <a:t>Suit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03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69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8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91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48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8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54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6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1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8031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8FC4289-B7FB-2B4E-9011-095EDF879B08}"/>
              </a:ext>
            </a:extLst>
          </p:cNvPr>
          <p:cNvSpPr txBox="1"/>
          <p:nvPr/>
        </p:nvSpPr>
        <p:spPr>
          <a:xfrm>
            <a:off x="2401062" y="1640958"/>
            <a:ext cx="256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possible combinations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53D96F-AE75-694B-A022-074CE6E28214}"/>
              </a:ext>
            </a:extLst>
          </p:cNvPr>
          <p:cNvGraphicFramePr>
            <a:graphicFrameLocks noGrp="1"/>
          </p:cNvGraphicFramePr>
          <p:nvPr/>
        </p:nvGraphicFramePr>
        <p:xfrm>
          <a:off x="6494578" y="2096556"/>
          <a:ext cx="1345553" cy="38148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5553">
                  <a:extLst>
                    <a:ext uri="{9D8B030D-6E8A-4147-A177-3AD203B41FA5}">
                      <a16:colId xmlns:a16="http://schemas.microsoft.com/office/drawing/2014/main" val="2469157543"/>
                    </a:ext>
                  </a:extLst>
                </a:gridCol>
              </a:tblGrid>
              <a:tr h="476859">
                <a:tc>
                  <a:txBody>
                    <a:bodyPr/>
                    <a:lstStyle/>
                    <a:p>
                      <a:r>
                        <a:rPr lang="en-US" dirty="0" err="1"/>
                        <a:t>Time_place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921598"/>
                  </a:ext>
                </a:extLst>
              </a:tr>
              <a:tr h="476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374546"/>
                  </a:ext>
                </a:extLst>
              </a:tr>
              <a:tr h="476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452781"/>
                  </a:ext>
                </a:extLst>
              </a:tr>
              <a:tr h="476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645715"/>
                  </a:ext>
                </a:extLst>
              </a:tr>
              <a:tr h="476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660706"/>
                  </a:ext>
                </a:extLst>
              </a:tr>
              <a:tr h="476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92636"/>
                  </a:ext>
                </a:extLst>
              </a:tr>
              <a:tr h="476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984053"/>
                  </a:ext>
                </a:extLst>
              </a:tr>
              <a:tr h="4768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12*20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2751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6CCA564-8EA8-894F-9714-E16BCEE282A9}"/>
              </a:ext>
            </a:extLst>
          </p:cNvPr>
          <p:cNvSpPr txBox="1"/>
          <p:nvPr/>
        </p:nvSpPr>
        <p:spPr>
          <a:xfrm>
            <a:off x="6363287" y="164095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and place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617C13-D46D-FE44-A22A-788F44C1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C53-EC20-F14B-A31E-F050545350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77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313A21-9DF7-3F4B-9BC1-2A47D8782832}"/>
              </a:ext>
            </a:extLst>
          </p:cNvPr>
          <p:cNvSpPr txBox="1">
            <a:spLocks/>
          </p:cNvSpPr>
          <p:nvPr/>
        </p:nvSpPr>
        <p:spPr>
          <a:xfrm>
            <a:off x="650946" y="499387"/>
            <a:ext cx="10515600" cy="855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 of var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0FDCA0-830B-E74A-936C-2E40C55F39B8}"/>
              </a:ext>
            </a:extLst>
          </p:cNvPr>
          <p:cNvGraphicFramePr>
            <a:graphicFrameLocks noGrp="1"/>
          </p:cNvGraphicFramePr>
          <p:nvPr/>
        </p:nvGraphicFramePr>
        <p:xfrm>
          <a:off x="695264" y="2801660"/>
          <a:ext cx="10515600" cy="112687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0527201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898067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26431381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5167723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7138052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52220208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77431686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9051520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1986099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25965477"/>
                    </a:ext>
                  </a:extLst>
                </a:gridCol>
              </a:tblGrid>
              <a:tr h="112687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2925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7850CD2-C056-D241-BA69-AAAD69807273}"/>
              </a:ext>
            </a:extLst>
          </p:cNvPr>
          <p:cNvSpPr txBox="1"/>
          <p:nvPr/>
        </p:nvSpPr>
        <p:spPr>
          <a:xfrm>
            <a:off x="695264" y="1970029"/>
            <a:ext cx="1112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array [1..number_of_suites*</a:t>
            </a:r>
            <a:r>
              <a:rPr lang="en-IE" dirty="0" err="1"/>
              <a:t>number_of_slots</a:t>
            </a:r>
            <a:r>
              <a:rPr lang="en-IE" dirty="0"/>
              <a:t>] of var 0..number_of_students*</a:t>
            </a:r>
            <a:r>
              <a:rPr lang="en-IE" dirty="0" err="1"/>
              <a:t>number_of_companies</a:t>
            </a:r>
            <a:r>
              <a:rPr lang="en-IE" dirty="0"/>
              <a:t>: </a:t>
            </a:r>
            <a:r>
              <a:rPr lang="en-IE" dirty="0" err="1"/>
              <a:t>time_place</a:t>
            </a:r>
            <a:r>
              <a:rPr lang="en-IE" dirty="0"/>
              <a:t>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2DB5E-7EF1-EE45-ACE7-0047CE6A2E66}"/>
              </a:ext>
            </a:extLst>
          </p:cNvPr>
          <p:cNvSpPr txBox="1"/>
          <p:nvPr/>
        </p:nvSpPr>
        <p:spPr>
          <a:xfrm>
            <a:off x="695264" y="5198534"/>
            <a:ext cx="203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Interview #</a:t>
            </a:r>
          </a:p>
          <a:p>
            <a:r>
              <a:rPr lang="en-US" dirty="0"/>
              <a:t>student : company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AAB4B3-584F-9D49-9B0B-FA696882D4E9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151467" y="3987800"/>
            <a:ext cx="561223" cy="1210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78C3A0-1C90-D24B-9265-94F665C65A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712690" y="3928534"/>
            <a:ext cx="456203" cy="1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60A299-B416-DC42-91A1-37D9CDA0BEC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712690" y="3987800"/>
            <a:ext cx="1473629" cy="1210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51B106-46D9-D648-B09E-6D45FCA49A6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712690" y="3928534"/>
            <a:ext cx="8938377" cy="1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331205-4DA3-4842-8DDF-A7F65175DBFB}"/>
              </a:ext>
            </a:extLst>
          </p:cNvPr>
          <p:cNvSpPr txBox="1"/>
          <p:nvPr/>
        </p:nvSpPr>
        <p:spPr>
          <a:xfrm>
            <a:off x="3695747" y="5185748"/>
            <a:ext cx="723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#</a:t>
            </a:r>
            <a:r>
              <a:rPr lang="en-US" sz="2800" b="1" dirty="0"/>
              <a:t>0</a:t>
            </a:r>
            <a:r>
              <a:rPr lang="en-US" dirty="0"/>
              <a:t> to </a:t>
            </a:r>
            <a:r>
              <a:rPr lang="en-IE" sz="2400" b="1" dirty="0" err="1"/>
              <a:t>number_of_students</a:t>
            </a:r>
            <a:r>
              <a:rPr lang="en-IE" sz="2400" b="1" dirty="0"/>
              <a:t>*</a:t>
            </a:r>
            <a:r>
              <a:rPr lang="en-IE" sz="2400" b="1" dirty="0" err="1"/>
              <a:t>number_of_companies</a:t>
            </a:r>
            <a:r>
              <a:rPr lang="en-US" dirty="0"/>
              <a:t>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670E28-A5AF-0040-A55C-06AB096B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C53-EC20-F14B-A31E-F050545350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7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FBF7-FBBE-F542-A9F3-31B7BFD0B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6FEF-627B-E84C-8411-B0A6CBF3E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Problem</a:t>
            </a:r>
          </a:p>
          <a:p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Approaches</a:t>
            </a:r>
          </a:p>
          <a:p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310D2-A55C-014A-A2FF-D8F7E0C2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C53-EC20-F14B-A31E-F050545350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4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FBF7-FBBE-F542-A9F3-31B7BFD0B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13"/>
            <a:ext cx="10515600" cy="92528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5C137F-C455-C646-B374-AA6FAD238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046"/>
          <a:stretch/>
        </p:blipFill>
        <p:spPr>
          <a:xfrm>
            <a:off x="4489530" y="1957293"/>
            <a:ext cx="3212940" cy="294341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39681F-9494-9B4C-BAD4-8FEC474E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C53-EC20-F14B-A31E-F050545350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9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A2FFA5-0984-9C4C-99D1-837999E7A552}"/>
              </a:ext>
            </a:extLst>
          </p:cNvPr>
          <p:cNvSpPr txBox="1">
            <a:spLocks/>
          </p:cNvSpPr>
          <p:nvPr/>
        </p:nvSpPr>
        <p:spPr>
          <a:xfrm>
            <a:off x="838200" y="2503714"/>
            <a:ext cx="10515600" cy="925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Thank you for your attention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29C5C6-FD28-C04B-B2BD-C27CF925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C53-EC20-F14B-A31E-F050545350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3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F9F9-A90B-EB43-ABC5-DE495653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Interview assignment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2E63E-492A-2A48-93B6-5B4E34CB0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Devanagari MT" panose="02000500020000000000" pitchFamily="2" charset="0"/>
                <a:ea typeface="Apple Symbols" panose="02000000000000000000" pitchFamily="2" charset="-79"/>
                <a:cs typeface="Devanagari MT" panose="02000500020000000000" pitchFamily="2" charset="0"/>
              </a:rPr>
              <a:t>Students – Companies</a:t>
            </a:r>
          </a:p>
          <a:p>
            <a:r>
              <a:rPr lang="en-US" sz="2400" dirty="0">
                <a:latin typeface="Devanagari MT" panose="02000500020000000000" pitchFamily="2" charset="0"/>
                <a:ea typeface="Apple Symbols" panose="02000000000000000000" pitchFamily="2" charset="-79"/>
                <a:cs typeface="Devanagari MT" panose="02000500020000000000" pitchFamily="2" charset="0"/>
              </a:rPr>
              <a:t>Assign interviews based on students’ preference marks about companies</a:t>
            </a:r>
          </a:p>
          <a:p>
            <a:r>
              <a:rPr lang="en-US" sz="2400" dirty="0">
                <a:latin typeface="Devanagari MT" panose="02000500020000000000" pitchFamily="2" charset="0"/>
                <a:ea typeface="Apple Symbols" panose="02000000000000000000" pitchFamily="2" charset="-79"/>
                <a:cs typeface="Devanagari MT" panose="02000500020000000000" pitchFamily="2" charset="0"/>
              </a:rPr>
              <a:t>Need to satisfy some conditions (constraints)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DD773-D13E-EB42-BBC3-6BA31204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C53-EC20-F14B-A31E-F050545350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9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6B03-D5A5-A04B-A2C4-4C1E8D842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03" y="179174"/>
            <a:ext cx="10515600" cy="1325563"/>
          </a:xfrm>
        </p:spPr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Graph approach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A2E1BA-88CF-0C4B-A4E0-4B52B6B42EF8}"/>
              </a:ext>
            </a:extLst>
          </p:cNvPr>
          <p:cNvSpPr/>
          <p:nvPr/>
        </p:nvSpPr>
        <p:spPr>
          <a:xfrm>
            <a:off x="3459892" y="2233134"/>
            <a:ext cx="531340" cy="5313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D1C8CD-CFD2-3043-9C8D-C8D86FCD789E}"/>
              </a:ext>
            </a:extLst>
          </p:cNvPr>
          <p:cNvSpPr/>
          <p:nvPr/>
        </p:nvSpPr>
        <p:spPr>
          <a:xfrm>
            <a:off x="3459892" y="3002342"/>
            <a:ext cx="531340" cy="5313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42F1E0-595B-314C-8717-41B0DD686FB6}"/>
              </a:ext>
            </a:extLst>
          </p:cNvPr>
          <p:cNvSpPr/>
          <p:nvPr/>
        </p:nvSpPr>
        <p:spPr>
          <a:xfrm>
            <a:off x="3459892" y="3771550"/>
            <a:ext cx="531340" cy="5313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B4056F-14D8-A744-AB1C-C5E5591F2273}"/>
              </a:ext>
            </a:extLst>
          </p:cNvPr>
          <p:cNvSpPr/>
          <p:nvPr/>
        </p:nvSpPr>
        <p:spPr>
          <a:xfrm>
            <a:off x="3459892" y="4540758"/>
            <a:ext cx="531340" cy="5313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A5E1DE-EE26-BA4D-9373-CAA8561747B3}"/>
              </a:ext>
            </a:extLst>
          </p:cNvPr>
          <p:cNvSpPr/>
          <p:nvPr/>
        </p:nvSpPr>
        <p:spPr>
          <a:xfrm>
            <a:off x="3459892" y="5309965"/>
            <a:ext cx="531340" cy="5313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D9A99E-6829-8543-9732-27F121200269}"/>
              </a:ext>
            </a:extLst>
          </p:cNvPr>
          <p:cNvSpPr/>
          <p:nvPr/>
        </p:nvSpPr>
        <p:spPr>
          <a:xfrm>
            <a:off x="7369776" y="2233134"/>
            <a:ext cx="531340" cy="5313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0EC487-8764-AF4B-8E53-F9768F56B3FD}"/>
              </a:ext>
            </a:extLst>
          </p:cNvPr>
          <p:cNvSpPr/>
          <p:nvPr/>
        </p:nvSpPr>
        <p:spPr>
          <a:xfrm>
            <a:off x="7369776" y="3051769"/>
            <a:ext cx="531340" cy="5313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BCECAF-3D9E-0647-A4E8-0661B619CDAE}"/>
              </a:ext>
            </a:extLst>
          </p:cNvPr>
          <p:cNvSpPr/>
          <p:nvPr/>
        </p:nvSpPr>
        <p:spPr>
          <a:xfrm>
            <a:off x="7369776" y="3870404"/>
            <a:ext cx="531340" cy="5313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FEC2F6-D793-7B44-B031-D7401F132A1B}"/>
              </a:ext>
            </a:extLst>
          </p:cNvPr>
          <p:cNvSpPr/>
          <p:nvPr/>
        </p:nvSpPr>
        <p:spPr>
          <a:xfrm>
            <a:off x="7369776" y="4689039"/>
            <a:ext cx="531340" cy="5313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0BB747-64C6-7D4F-8717-E5D6B4A7CF57}"/>
              </a:ext>
            </a:extLst>
          </p:cNvPr>
          <p:cNvSpPr/>
          <p:nvPr/>
        </p:nvSpPr>
        <p:spPr>
          <a:xfrm>
            <a:off x="7369776" y="5507674"/>
            <a:ext cx="531340" cy="5313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6E0F08-CC3A-BC49-9998-59314B4D6577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3991232" y="2498804"/>
            <a:ext cx="3378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F72732-F616-0845-97D2-485DD70E5EE9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3991232" y="2498804"/>
            <a:ext cx="3378544" cy="3274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E17799-2441-634B-B93A-907C3A8992B7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3991232" y="4806428"/>
            <a:ext cx="3378544" cy="14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FE46AD-EE12-2349-A5DF-547B7DE883A1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3991232" y="4136074"/>
            <a:ext cx="3378544" cy="67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3ED145-D2A1-A44F-BCED-CDC173ED846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991232" y="2498804"/>
            <a:ext cx="3378544" cy="230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E67622-475F-1248-B396-7CA1F95B65C6}"/>
              </a:ext>
            </a:extLst>
          </p:cNvPr>
          <p:cNvSpPr txBox="1"/>
          <p:nvPr/>
        </p:nvSpPr>
        <p:spPr>
          <a:xfrm>
            <a:off x="3050711" y="1693686"/>
            <a:ext cx="1263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16C9B0-7E97-074C-BEBC-6CDC250EAE97}"/>
              </a:ext>
            </a:extLst>
          </p:cNvPr>
          <p:cNvSpPr txBox="1"/>
          <p:nvPr/>
        </p:nvSpPr>
        <p:spPr>
          <a:xfrm>
            <a:off x="6873877" y="1695874"/>
            <a:ext cx="1535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companies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CA45EA-D7CB-E145-9118-A75299B26BF3}"/>
              </a:ext>
            </a:extLst>
          </p:cNvPr>
          <p:cNvSpPr txBox="1"/>
          <p:nvPr/>
        </p:nvSpPr>
        <p:spPr>
          <a:xfrm>
            <a:off x="4271067" y="5291971"/>
            <a:ext cx="256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Only 3 connections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A2AB3A-DEE8-1C49-BD01-4600A2229FCE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3991232" y="2498804"/>
            <a:ext cx="3378544" cy="1637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9D68FD-2DED-E64E-B0E3-4FF971FF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C53-EC20-F14B-A31E-F050545350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8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6B03-D5A5-A04B-A2C4-4C1E8D842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663" y="189684"/>
            <a:ext cx="10515600" cy="1325563"/>
          </a:xfrm>
        </p:spPr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Minimum cost flow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A2E1BA-88CF-0C4B-A4E0-4B52B6B42EF8}"/>
              </a:ext>
            </a:extLst>
          </p:cNvPr>
          <p:cNvSpPr/>
          <p:nvPr/>
        </p:nvSpPr>
        <p:spPr>
          <a:xfrm>
            <a:off x="3459892" y="2117235"/>
            <a:ext cx="531340" cy="5313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D1C8CD-CFD2-3043-9C8D-C8D86FCD789E}"/>
              </a:ext>
            </a:extLst>
          </p:cNvPr>
          <p:cNvSpPr/>
          <p:nvPr/>
        </p:nvSpPr>
        <p:spPr>
          <a:xfrm>
            <a:off x="3459892" y="2886443"/>
            <a:ext cx="531340" cy="5313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42F1E0-595B-314C-8717-41B0DD686FB6}"/>
              </a:ext>
            </a:extLst>
          </p:cNvPr>
          <p:cNvSpPr/>
          <p:nvPr/>
        </p:nvSpPr>
        <p:spPr>
          <a:xfrm>
            <a:off x="3459892" y="3655651"/>
            <a:ext cx="531340" cy="5313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B4056F-14D8-A744-AB1C-C5E5591F2273}"/>
              </a:ext>
            </a:extLst>
          </p:cNvPr>
          <p:cNvSpPr/>
          <p:nvPr/>
        </p:nvSpPr>
        <p:spPr>
          <a:xfrm>
            <a:off x="3459892" y="4424859"/>
            <a:ext cx="531340" cy="5313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A5E1DE-EE26-BA4D-9373-CAA8561747B3}"/>
              </a:ext>
            </a:extLst>
          </p:cNvPr>
          <p:cNvSpPr/>
          <p:nvPr/>
        </p:nvSpPr>
        <p:spPr>
          <a:xfrm>
            <a:off x="3459892" y="5194066"/>
            <a:ext cx="531340" cy="5313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D9A99E-6829-8543-9732-27F121200269}"/>
              </a:ext>
            </a:extLst>
          </p:cNvPr>
          <p:cNvSpPr/>
          <p:nvPr/>
        </p:nvSpPr>
        <p:spPr>
          <a:xfrm>
            <a:off x="7369776" y="2117235"/>
            <a:ext cx="531340" cy="5313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0EC487-8764-AF4B-8E53-F9768F56B3FD}"/>
              </a:ext>
            </a:extLst>
          </p:cNvPr>
          <p:cNvSpPr/>
          <p:nvPr/>
        </p:nvSpPr>
        <p:spPr>
          <a:xfrm>
            <a:off x="7369776" y="2935870"/>
            <a:ext cx="531340" cy="5313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BCECAF-3D9E-0647-A4E8-0661B619CDAE}"/>
              </a:ext>
            </a:extLst>
          </p:cNvPr>
          <p:cNvSpPr/>
          <p:nvPr/>
        </p:nvSpPr>
        <p:spPr>
          <a:xfrm>
            <a:off x="7369776" y="3754505"/>
            <a:ext cx="531340" cy="5313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FEC2F6-D793-7B44-B031-D7401F132A1B}"/>
              </a:ext>
            </a:extLst>
          </p:cNvPr>
          <p:cNvSpPr/>
          <p:nvPr/>
        </p:nvSpPr>
        <p:spPr>
          <a:xfrm>
            <a:off x="7369776" y="4573140"/>
            <a:ext cx="531340" cy="5313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0BB747-64C6-7D4F-8717-E5D6B4A7CF57}"/>
              </a:ext>
            </a:extLst>
          </p:cNvPr>
          <p:cNvSpPr/>
          <p:nvPr/>
        </p:nvSpPr>
        <p:spPr>
          <a:xfrm>
            <a:off x="7369776" y="5391775"/>
            <a:ext cx="531340" cy="5313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6E0F08-CC3A-BC49-9998-59314B4D6577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3991232" y="2382905"/>
            <a:ext cx="3378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A06420-C82E-1F47-BCA7-32E20CF4556B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3991232" y="2382905"/>
            <a:ext cx="3378544" cy="818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F72732-F616-0845-97D2-485DD70E5EE9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3991232" y="2382905"/>
            <a:ext cx="3378544" cy="3274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E17799-2441-634B-B93A-907C3A8992B7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3991232" y="4690529"/>
            <a:ext cx="3378544" cy="14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FE46AD-EE12-2349-A5DF-547B7DE883A1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3991232" y="4020175"/>
            <a:ext cx="3378544" cy="67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3ED145-D2A1-A44F-BCED-CDC173ED846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991232" y="2382905"/>
            <a:ext cx="3378544" cy="230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E67622-475F-1248-B396-7CA1F95B65C6}"/>
              </a:ext>
            </a:extLst>
          </p:cNvPr>
          <p:cNvSpPr txBox="1"/>
          <p:nvPr/>
        </p:nvSpPr>
        <p:spPr>
          <a:xfrm>
            <a:off x="3212757" y="1697658"/>
            <a:ext cx="99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16C9B0-7E97-074C-BEBC-6CDC250EAE97}"/>
              </a:ext>
            </a:extLst>
          </p:cNvPr>
          <p:cNvSpPr txBox="1"/>
          <p:nvPr/>
        </p:nvSpPr>
        <p:spPr>
          <a:xfrm>
            <a:off x="7035923" y="1699846"/>
            <a:ext cx="11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companies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1EBB8A-647A-4D42-887A-486B087D9095}"/>
              </a:ext>
            </a:extLst>
          </p:cNvPr>
          <p:cNvSpPr/>
          <p:nvPr/>
        </p:nvSpPr>
        <p:spPr>
          <a:xfrm>
            <a:off x="1509240" y="3467210"/>
            <a:ext cx="748270" cy="7482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F3243D1-33DD-E849-9422-1227060BC7DD}"/>
              </a:ext>
            </a:extLst>
          </p:cNvPr>
          <p:cNvSpPr/>
          <p:nvPr/>
        </p:nvSpPr>
        <p:spPr>
          <a:xfrm>
            <a:off x="9213906" y="3297877"/>
            <a:ext cx="748270" cy="7482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64D4825-FF0F-784D-8997-BF4B9EAB29A9}"/>
              </a:ext>
            </a:extLst>
          </p:cNvPr>
          <p:cNvCxnSpPr>
            <a:cxnSpLocks/>
            <a:stCxn id="4" idx="2"/>
            <a:endCxn id="33" idx="6"/>
          </p:cNvCxnSpPr>
          <p:nvPr/>
        </p:nvCxnSpPr>
        <p:spPr>
          <a:xfrm flipH="1">
            <a:off x="2257510" y="2382905"/>
            <a:ext cx="1202382" cy="145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2A70150-D4E4-F541-804A-5AFB5FBB9C31}"/>
              </a:ext>
            </a:extLst>
          </p:cNvPr>
          <p:cNvCxnSpPr>
            <a:cxnSpLocks/>
            <a:stCxn id="9" idx="6"/>
            <a:endCxn id="34" idx="2"/>
          </p:cNvCxnSpPr>
          <p:nvPr/>
        </p:nvCxnSpPr>
        <p:spPr>
          <a:xfrm>
            <a:off x="7901116" y="2382905"/>
            <a:ext cx="1312790" cy="1289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A923E3-816F-7043-897A-339FA78CFD78}"/>
              </a:ext>
            </a:extLst>
          </p:cNvPr>
          <p:cNvCxnSpPr>
            <a:cxnSpLocks/>
            <a:stCxn id="10" idx="6"/>
            <a:endCxn id="34" idx="2"/>
          </p:cNvCxnSpPr>
          <p:nvPr/>
        </p:nvCxnSpPr>
        <p:spPr>
          <a:xfrm>
            <a:off x="7901116" y="3201540"/>
            <a:ext cx="1312790" cy="47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1ECE7C-691A-9F4C-BC5E-4F969C28E120}"/>
              </a:ext>
            </a:extLst>
          </p:cNvPr>
          <p:cNvCxnSpPr>
            <a:cxnSpLocks/>
            <a:stCxn id="11" idx="6"/>
            <a:endCxn id="34" idx="2"/>
          </p:cNvCxnSpPr>
          <p:nvPr/>
        </p:nvCxnSpPr>
        <p:spPr>
          <a:xfrm flipV="1">
            <a:off x="7901116" y="3672012"/>
            <a:ext cx="1312790" cy="348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822DFD4-EBC5-3549-9A0A-943DB05147B4}"/>
              </a:ext>
            </a:extLst>
          </p:cNvPr>
          <p:cNvCxnSpPr>
            <a:cxnSpLocks/>
            <a:stCxn id="12" idx="6"/>
            <a:endCxn id="34" idx="2"/>
          </p:cNvCxnSpPr>
          <p:nvPr/>
        </p:nvCxnSpPr>
        <p:spPr>
          <a:xfrm flipV="1">
            <a:off x="7901116" y="3672012"/>
            <a:ext cx="1312790" cy="116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373BFA-F0C0-6C4F-9883-EE4E1E6E485E}"/>
              </a:ext>
            </a:extLst>
          </p:cNvPr>
          <p:cNvCxnSpPr>
            <a:cxnSpLocks/>
            <a:stCxn id="13" idx="6"/>
            <a:endCxn id="34" idx="2"/>
          </p:cNvCxnSpPr>
          <p:nvPr/>
        </p:nvCxnSpPr>
        <p:spPr>
          <a:xfrm flipV="1">
            <a:off x="7901116" y="3672012"/>
            <a:ext cx="1312790" cy="198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A2AB3A-DEE8-1C49-BD01-4600A2229FCE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3991232" y="2382905"/>
            <a:ext cx="3378544" cy="1637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28456C2-077E-DC45-A7B0-1FCD550F04FD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3991232" y="2382905"/>
            <a:ext cx="3378544" cy="2455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64615D2-3170-9245-BE9E-4EDF8F76DD8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3991232" y="3201540"/>
            <a:ext cx="3378544" cy="148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B98465-CBCB-7345-BF8D-291DEF9A9018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3991232" y="4690529"/>
            <a:ext cx="3378544" cy="96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CDE431-01D9-6B4C-8ECB-9258875DC67C}"/>
              </a:ext>
            </a:extLst>
          </p:cNvPr>
          <p:cNvSpPr txBox="1"/>
          <p:nvPr/>
        </p:nvSpPr>
        <p:spPr>
          <a:xfrm>
            <a:off x="1258699" y="2740392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Constraint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4E8FDB-B17B-A842-B9BC-F43749D88CE4}"/>
              </a:ext>
            </a:extLst>
          </p:cNvPr>
          <p:cNvSpPr txBox="1"/>
          <p:nvPr/>
        </p:nvSpPr>
        <p:spPr>
          <a:xfrm>
            <a:off x="9126747" y="2716188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Constraint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AE6E47-A03A-7E4D-AEE8-D9D90D75ED71}"/>
              </a:ext>
            </a:extLst>
          </p:cNvPr>
          <p:cNvCxnSpPr>
            <a:cxnSpLocks/>
            <a:stCxn id="5" idx="2"/>
            <a:endCxn id="33" idx="6"/>
          </p:cNvCxnSpPr>
          <p:nvPr/>
        </p:nvCxnSpPr>
        <p:spPr>
          <a:xfrm flipH="1">
            <a:off x="2257510" y="3152113"/>
            <a:ext cx="1202382" cy="68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797B16-3FF4-B94D-9EF3-6DB9A511FE1A}"/>
              </a:ext>
            </a:extLst>
          </p:cNvPr>
          <p:cNvCxnSpPr>
            <a:cxnSpLocks/>
            <a:stCxn id="6" idx="2"/>
            <a:endCxn id="33" idx="6"/>
          </p:cNvCxnSpPr>
          <p:nvPr/>
        </p:nvCxnSpPr>
        <p:spPr>
          <a:xfrm flipH="1" flipV="1">
            <a:off x="2257510" y="3841345"/>
            <a:ext cx="1202382" cy="7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B53F03-7F2F-0C4E-84F4-04001CE33F33}"/>
              </a:ext>
            </a:extLst>
          </p:cNvPr>
          <p:cNvCxnSpPr>
            <a:cxnSpLocks/>
            <a:stCxn id="7" idx="2"/>
            <a:endCxn id="33" idx="6"/>
          </p:cNvCxnSpPr>
          <p:nvPr/>
        </p:nvCxnSpPr>
        <p:spPr>
          <a:xfrm flipH="1" flipV="1">
            <a:off x="2257510" y="3841345"/>
            <a:ext cx="1202382" cy="84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770F18-DE47-6847-8164-55160A2DE396}"/>
              </a:ext>
            </a:extLst>
          </p:cNvPr>
          <p:cNvCxnSpPr>
            <a:cxnSpLocks/>
            <a:stCxn id="8" idx="2"/>
            <a:endCxn id="33" idx="6"/>
          </p:cNvCxnSpPr>
          <p:nvPr/>
        </p:nvCxnSpPr>
        <p:spPr>
          <a:xfrm flipH="1" flipV="1">
            <a:off x="2257510" y="3841345"/>
            <a:ext cx="1202382" cy="161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B9D2CA09-B237-EC44-9777-85EF128C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C53-EC20-F14B-A31E-F050545350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3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6B03-D5A5-A04B-A2C4-4C1E8D842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663" y="189684"/>
            <a:ext cx="10515600" cy="1325563"/>
          </a:xfrm>
        </p:spPr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Minimum cost flow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A2E1BA-88CF-0C4B-A4E0-4B52B6B42EF8}"/>
              </a:ext>
            </a:extLst>
          </p:cNvPr>
          <p:cNvSpPr/>
          <p:nvPr/>
        </p:nvSpPr>
        <p:spPr>
          <a:xfrm>
            <a:off x="3459892" y="2117235"/>
            <a:ext cx="531340" cy="5313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D1C8CD-CFD2-3043-9C8D-C8D86FCD789E}"/>
              </a:ext>
            </a:extLst>
          </p:cNvPr>
          <p:cNvSpPr/>
          <p:nvPr/>
        </p:nvSpPr>
        <p:spPr>
          <a:xfrm>
            <a:off x="3459892" y="2886443"/>
            <a:ext cx="531340" cy="5313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42F1E0-595B-314C-8717-41B0DD686FB6}"/>
              </a:ext>
            </a:extLst>
          </p:cNvPr>
          <p:cNvSpPr/>
          <p:nvPr/>
        </p:nvSpPr>
        <p:spPr>
          <a:xfrm>
            <a:off x="3459892" y="3655651"/>
            <a:ext cx="531340" cy="5313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B4056F-14D8-A744-AB1C-C5E5591F2273}"/>
              </a:ext>
            </a:extLst>
          </p:cNvPr>
          <p:cNvSpPr/>
          <p:nvPr/>
        </p:nvSpPr>
        <p:spPr>
          <a:xfrm>
            <a:off x="3459892" y="4424859"/>
            <a:ext cx="531340" cy="5313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A5E1DE-EE26-BA4D-9373-CAA8561747B3}"/>
              </a:ext>
            </a:extLst>
          </p:cNvPr>
          <p:cNvSpPr/>
          <p:nvPr/>
        </p:nvSpPr>
        <p:spPr>
          <a:xfrm>
            <a:off x="3459892" y="5194066"/>
            <a:ext cx="531340" cy="5313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D9A99E-6829-8543-9732-27F121200269}"/>
              </a:ext>
            </a:extLst>
          </p:cNvPr>
          <p:cNvSpPr/>
          <p:nvPr/>
        </p:nvSpPr>
        <p:spPr>
          <a:xfrm>
            <a:off x="7369776" y="2117235"/>
            <a:ext cx="531340" cy="5313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0EC487-8764-AF4B-8E53-F9768F56B3FD}"/>
              </a:ext>
            </a:extLst>
          </p:cNvPr>
          <p:cNvSpPr/>
          <p:nvPr/>
        </p:nvSpPr>
        <p:spPr>
          <a:xfrm>
            <a:off x="7369776" y="2935870"/>
            <a:ext cx="531340" cy="5313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BCECAF-3D9E-0647-A4E8-0661B619CDAE}"/>
              </a:ext>
            </a:extLst>
          </p:cNvPr>
          <p:cNvSpPr/>
          <p:nvPr/>
        </p:nvSpPr>
        <p:spPr>
          <a:xfrm>
            <a:off x="7369776" y="3754505"/>
            <a:ext cx="531340" cy="5313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FEC2F6-D793-7B44-B031-D7401F132A1B}"/>
              </a:ext>
            </a:extLst>
          </p:cNvPr>
          <p:cNvSpPr/>
          <p:nvPr/>
        </p:nvSpPr>
        <p:spPr>
          <a:xfrm>
            <a:off x="7369776" y="4573140"/>
            <a:ext cx="531340" cy="5313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0BB747-64C6-7D4F-8717-E5D6B4A7CF57}"/>
              </a:ext>
            </a:extLst>
          </p:cNvPr>
          <p:cNvSpPr/>
          <p:nvPr/>
        </p:nvSpPr>
        <p:spPr>
          <a:xfrm>
            <a:off x="7369776" y="5391775"/>
            <a:ext cx="531340" cy="5313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6E0F08-CC3A-BC49-9998-59314B4D6577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3991232" y="2382905"/>
            <a:ext cx="3378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A06420-C82E-1F47-BCA7-32E20CF4556B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3991232" y="2382905"/>
            <a:ext cx="3378544" cy="818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F72732-F616-0845-97D2-485DD70E5EE9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3991232" y="2382905"/>
            <a:ext cx="3378544" cy="3274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E17799-2441-634B-B93A-907C3A8992B7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3991232" y="4690529"/>
            <a:ext cx="3378544" cy="14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FE46AD-EE12-2349-A5DF-547B7DE883A1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3991232" y="4020175"/>
            <a:ext cx="3378544" cy="67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3ED145-D2A1-A44F-BCED-CDC173ED846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991232" y="2382905"/>
            <a:ext cx="3378544" cy="230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E67622-475F-1248-B396-7CA1F95B65C6}"/>
              </a:ext>
            </a:extLst>
          </p:cNvPr>
          <p:cNvSpPr txBox="1"/>
          <p:nvPr/>
        </p:nvSpPr>
        <p:spPr>
          <a:xfrm>
            <a:off x="3212757" y="1697658"/>
            <a:ext cx="99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16C9B0-7E97-074C-BEBC-6CDC250EAE97}"/>
              </a:ext>
            </a:extLst>
          </p:cNvPr>
          <p:cNvSpPr txBox="1"/>
          <p:nvPr/>
        </p:nvSpPr>
        <p:spPr>
          <a:xfrm>
            <a:off x="7035923" y="1699846"/>
            <a:ext cx="11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companies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1EBB8A-647A-4D42-887A-486B087D9095}"/>
              </a:ext>
            </a:extLst>
          </p:cNvPr>
          <p:cNvSpPr/>
          <p:nvPr/>
        </p:nvSpPr>
        <p:spPr>
          <a:xfrm>
            <a:off x="1509240" y="3467210"/>
            <a:ext cx="748270" cy="7482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F3243D1-33DD-E849-9422-1227060BC7DD}"/>
              </a:ext>
            </a:extLst>
          </p:cNvPr>
          <p:cNvSpPr/>
          <p:nvPr/>
        </p:nvSpPr>
        <p:spPr>
          <a:xfrm>
            <a:off x="9213906" y="3297877"/>
            <a:ext cx="748270" cy="7482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64D4825-FF0F-784D-8997-BF4B9EAB29A9}"/>
              </a:ext>
            </a:extLst>
          </p:cNvPr>
          <p:cNvCxnSpPr>
            <a:cxnSpLocks/>
            <a:stCxn id="4" idx="2"/>
            <a:endCxn id="33" idx="6"/>
          </p:cNvCxnSpPr>
          <p:nvPr/>
        </p:nvCxnSpPr>
        <p:spPr>
          <a:xfrm flipH="1">
            <a:off x="2257510" y="2382905"/>
            <a:ext cx="1202382" cy="145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2A70150-D4E4-F541-804A-5AFB5FBB9C31}"/>
              </a:ext>
            </a:extLst>
          </p:cNvPr>
          <p:cNvCxnSpPr>
            <a:cxnSpLocks/>
            <a:stCxn id="9" idx="6"/>
            <a:endCxn id="34" idx="2"/>
          </p:cNvCxnSpPr>
          <p:nvPr/>
        </p:nvCxnSpPr>
        <p:spPr>
          <a:xfrm>
            <a:off x="7901116" y="2382905"/>
            <a:ext cx="1312790" cy="1289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A923E3-816F-7043-897A-339FA78CFD78}"/>
              </a:ext>
            </a:extLst>
          </p:cNvPr>
          <p:cNvCxnSpPr>
            <a:cxnSpLocks/>
            <a:stCxn id="10" idx="6"/>
            <a:endCxn id="34" idx="2"/>
          </p:cNvCxnSpPr>
          <p:nvPr/>
        </p:nvCxnSpPr>
        <p:spPr>
          <a:xfrm>
            <a:off x="7901116" y="3201540"/>
            <a:ext cx="1312790" cy="47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1ECE7C-691A-9F4C-BC5E-4F969C28E120}"/>
              </a:ext>
            </a:extLst>
          </p:cNvPr>
          <p:cNvCxnSpPr>
            <a:cxnSpLocks/>
            <a:stCxn id="11" idx="6"/>
            <a:endCxn id="34" idx="2"/>
          </p:cNvCxnSpPr>
          <p:nvPr/>
        </p:nvCxnSpPr>
        <p:spPr>
          <a:xfrm flipV="1">
            <a:off x="7901116" y="3672012"/>
            <a:ext cx="1312790" cy="348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822DFD4-EBC5-3549-9A0A-943DB05147B4}"/>
              </a:ext>
            </a:extLst>
          </p:cNvPr>
          <p:cNvCxnSpPr>
            <a:cxnSpLocks/>
            <a:stCxn id="12" idx="6"/>
            <a:endCxn id="34" idx="2"/>
          </p:cNvCxnSpPr>
          <p:nvPr/>
        </p:nvCxnSpPr>
        <p:spPr>
          <a:xfrm flipV="1">
            <a:off x="7901116" y="3672012"/>
            <a:ext cx="1312790" cy="116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373BFA-F0C0-6C4F-9883-EE4E1E6E485E}"/>
              </a:ext>
            </a:extLst>
          </p:cNvPr>
          <p:cNvCxnSpPr>
            <a:cxnSpLocks/>
            <a:stCxn id="13" idx="6"/>
            <a:endCxn id="34" idx="2"/>
          </p:cNvCxnSpPr>
          <p:nvPr/>
        </p:nvCxnSpPr>
        <p:spPr>
          <a:xfrm flipV="1">
            <a:off x="7901116" y="3672012"/>
            <a:ext cx="1312790" cy="198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A2AB3A-DEE8-1C49-BD01-4600A2229FCE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3991232" y="2382905"/>
            <a:ext cx="3378544" cy="1637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28456C2-077E-DC45-A7B0-1FCD550F04FD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3991232" y="2382905"/>
            <a:ext cx="3378544" cy="2455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64615D2-3170-9245-BE9E-4EDF8F76DD8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3991232" y="3201540"/>
            <a:ext cx="3378544" cy="148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B98465-CBCB-7345-BF8D-291DEF9A9018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3991232" y="4690529"/>
            <a:ext cx="3378544" cy="96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CDE431-01D9-6B4C-8ECB-9258875DC67C}"/>
              </a:ext>
            </a:extLst>
          </p:cNvPr>
          <p:cNvSpPr txBox="1"/>
          <p:nvPr/>
        </p:nvSpPr>
        <p:spPr>
          <a:xfrm>
            <a:off x="1258699" y="2740392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Constraint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4E8FDB-B17B-A842-B9BC-F43749D88CE4}"/>
              </a:ext>
            </a:extLst>
          </p:cNvPr>
          <p:cNvSpPr txBox="1"/>
          <p:nvPr/>
        </p:nvSpPr>
        <p:spPr>
          <a:xfrm>
            <a:off x="9126747" y="2716188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Constraint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AE6E47-A03A-7E4D-AEE8-D9D90D75ED71}"/>
              </a:ext>
            </a:extLst>
          </p:cNvPr>
          <p:cNvCxnSpPr>
            <a:cxnSpLocks/>
            <a:stCxn id="5" idx="2"/>
            <a:endCxn id="33" idx="6"/>
          </p:cNvCxnSpPr>
          <p:nvPr/>
        </p:nvCxnSpPr>
        <p:spPr>
          <a:xfrm flipH="1">
            <a:off x="2257510" y="3152113"/>
            <a:ext cx="1202382" cy="68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797B16-3FF4-B94D-9EF3-6DB9A511FE1A}"/>
              </a:ext>
            </a:extLst>
          </p:cNvPr>
          <p:cNvCxnSpPr>
            <a:cxnSpLocks/>
            <a:stCxn id="6" idx="2"/>
            <a:endCxn id="33" idx="6"/>
          </p:cNvCxnSpPr>
          <p:nvPr/>
        </p:nvCxnSpPr>
        <p:spPr>
          <a:xfrm flipH="1" flipV="1">
            <a:off x="2257510" y="3841345"/>
            <a:ext cx="1202382" cy="7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B53F03-7F2F-0C4E-84F4-04001CE33F33}"/>
              </a:ext>
            </a:extLst>
          </p:cNvPr>
          <p:cNvCxnSpPr>
            <a:cxnSpLocks/>
            <a:stCxn id="7" idx="2"/>
            <a:endCxn id="33" idx="6"/>
          </p:cNvCxnSpPr>
          <p:nvPr/>
        </p:nvCxnSpPr>
        <p:spPr>
          <a:xfrm flipH="1" flipV="1">
            <a:off x="2257510" y="3841345"/>
            <a:ext cx="1202382" cy="84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770F18-DE47-6847-8164-55160A2DE396}"/>
              </a:ext>
            </a:extLst>
          </p:cNvPr>
          <p:cNvCxnSpPr>
            <a:cxnSpLocks/>
            <a:stCxn id="8" idx="2"/>
            <a:endCxn id="33" idx="6"/>
          </p:cNvCxnSpPr>
          <p:nvPr/>
        </p:nvCxnSpPr>
        <p:spPr>
          <a:xfrm flipH="1" flipV="1">
            <a:off x="2257510" y="3841345"/>
            <a:ext cx="1202382" cy="161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&quot;No&quot; Symbol 38">
            <a:extLst>
              <a:ext uri="{FF2B5EF4-FFF2-40B4-BE49-F238E27FC236}">
                <a16:creationId xmlns:a16="http://schemas.microsoft.com/office/drawing/2014/main" id="{886016F3-82B4-2946-99C9-439866470DE2}"/>
              </a:ext>
            </a:extLst>
          </p:cNvPr>
          <p:cNvSpPr/>
          <p:nvPr/>
        </p:nvSpPr>
        <p:spPr>
          <a:xfrm>
            <a:off x="2688831" y="181876"/>
            <a:ext cx="6609376" cy="6609376"/>
          </a:xfrm>
          <a:prstGeom prst="noSmoking">
            <a:avLst>
              <a:gd name="adj" fmla="val 9241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725DFE53-06C5-0A44-B211-5E8DD8DE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C53-EC20-F14B-A31E-F050545350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0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F9F9-A90B-EB43-ABC5-DE495653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2E63E-492A-2A48-93B6-5B4E34CB0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14" y="1825625"/>
            <a:ext cx="117729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Devanagari MT" panose="02000500020000000000" pitchFamily="2" charset="0"/>
                <a:ea typeface="Menlo" panose="020B0609030804020204" pitchFamily="49" charset="0"/>
                <a:cs typeface="Devanagari MT" panose="02000500020000000000" pitchFamily="2" charset="0"/>
              </a:rPr>
              <a:t>1 student has 3 interviews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Devanagari MT" panose="02000500020000000000" pitchFamily="2" charset="0"/>
                <a:ea typeface="Menlo" panose="020B0609030804020204" pitchFamily="49" charset="0"/>
                <a:cs typeface="Devanagari MT" panose="02000500020000000000" pitchFamily="2" charset="0"/>
              </a:rPr>
              <a:t>Students have interviews in their registered times only (1 student / 5 times)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Devanagari MT" panose="02000500020000000000" pitchFamily="2" charset="0"/>
                <a:ea typeface="Menlo" panose="020B0609030804020204" pitchFamily="49" charset="0"/>
                <a:cs typeface="Devanagari MT" panose="02000500020000000000" pitchFamily="2" charset="0"/>
              </a:rPr>
              <a:t>1 student can only have 1 interview / 1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Devanagari MT" panose="02000500020000000000" pitchFamily="2" charset="0"/>
                <a:ea typeface="Menlo" panose="020B0609030804020204" pitchFamily="49" charset="0"/>
                <a:cs typeface="Devanagari MT" panose="02000500020000000000" pitchFamily="2" charset="0"/>
              </a:rPr>
              <a:t>Students will have interviews with their preference companies only (regret score)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F387E-D090-6042-A42A-AD40B82E2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777" y="3980542"/>
            <a:ext cx="4980536" cy="1321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896E7D-0D2A-E049-83AE-DBBAB2A12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346" y="4072006"/>
            <a:ext cx="3279320" cy="1656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E52BF1-29F7-E24C-B702-5CA87062F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37" y="4092587"/>
            <a:ext cx="2859899" cy="13677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BBD69-2225-744A-AD93-9F1B24EC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C53-EC20-F14B-A31E-F050545350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2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F9F9-A90B-EB43-ABC5-DE495653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2E63E-492A-2A48-93B6-5B4E34CB0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25625"/>
            <a:ext cx="113538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dirty="0">
                <a:latin typeface="Devanagari MT" panose="02000500020000000000" pitchFamily="2" charset="0"/>
                <a:ea typeface="Menlo" panose="020B0609030804020204" pitchFamily="49" charset="0"/>
                <a:cs typeface="Devanagari MT" panose="02000500020000000000" pitchFamily="2" charset="0"/>
              </a:rPr>
              <a:t>1 company can have 2 interviews / 1 time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400" dirty="0">
                <a:latin typeface="Devanagari MT" panose="02000500020000000000" pitchFamily="2" charset="0"/>
                <a:ea typeface="Menlo" panose="020B0609030804020204" pitchFamily="49" charset="0"/>
                <a:cs typeface="Devanagari MT" panose="02000500020000000000" pitchFamily="2" charset="0"/>
              </a:rPr>
              <a:t>1 company will have number of interviews in their range min/</a:t>
            </a:r>
            <a:r>
              <a:rPr lang="en-US" sz="2400" dirty="0" err="1">
                <a:latin typeface="Devanagari MT" panose="02000500020000000000" pitchFamily="2" charset="0"/>
                <a:ea typeface="Menlo" panose="020B0609030804020204" pitchFamily="49" charset="0"/>
                <a:cs typeface="Devanagari MT" panose="02000500020000000000" pitchFamily="2" charset="0"/>
              </a:rPr>
              <a:t>max_assignment</a:t>
            </a:r>
            <a:endParaRPr lang="en-US" sz="2400" dirty="0">
              <a:latin typeface="Devanagari MT" panose="02000500020000000000" pitchFamily="2" charset="0"/>
              <a:ea typeface="Menlo" panose="020B0609030804020204" pitchFamily="49" charset="0"/>
              <a:cs typeface="Devanagari MT" panose="02000500020000000000" pitchFamily="2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sz="2400" dirty="0">
                <a:latin typeface="Devanagari MT" panose="02000500020000000000" pitchFamily="2" charset="0"/>
                <a:ea typeface="Menlo" panose="020B0609030804020204" pitchFamily="49" charset="0"/>
                <a:cs typeface="Devanagari MT" panose="02000500020000000000" pitchFamily="2" charset="0"/>
              </a:rPr>
              <a:t>1 interview / 1 room / 1 time</a:t>
            </a:r>
          </a:p>
          <a:p>
            <a:pPr marL="457200" indent="-457200">
              <a:buFont typeface="+mj-lt"/>
              <a:buAutoNum type="arabicPeriod" startAt="5"/>
            </a:pPr>
            <a:endParaRPr lang="en-US" sz="2400" dirty="0">
              <a:latin typeface="Devanagari MT" panose="02000500020000000000" pitchFamily="2" charset="0"/>
              <a:ea typeface="Menlo" panose="020B0609030804020204" pitchFamily="49" charset="0"/>
              <a:cs typeface="Devanagari MT" panose="02000500020000000000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Devanagari MT" panose="02000500020000000000" pitchFamily="2" charset="0"/>
                <a:ea typeface="Menlo" panose="020B0609030804020204" pitchFamily="49" charset="0"/>
                <a:cs typeface="Devanagari MT" panose="02000500020000000000" pitchFamily="2" charset="0"/>
              </a:rPr>
              <a:t>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Devanagari MT" panose="02000500020000000000" pitchFamily="2" charset="0"/>
                <a:ea typeface="Menlo" panose="020B0609030804020204" pitchFamily="49" charset="0"/>
                <a:cs typeface="Devanagari MT" panose="02000500020000000000" pitchFamily="2" charset="0"/>
              </a:rPr>
              <a:t>37 Students – 15 Companies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Devanagari MT" panose="02000500020000000000" pitchFamily="2" charset="0"/>
                <a:ea typeface="Menlo" panose="020B0609030804020204" pitchFamily="49" charset="0"/>
                <a:cs typeface="Devanagari MT" panose="02000500020000000000" pitchFamily="2" charset="0"/>
              </a:rPr>
              <a:t>12 rooms available with 200$ for each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Devanagari MT" panose="02000500020000000000" pitchFamily="2" charset="0"/>
                <a:ea typeface="Menlo" panose="020B0609030804020204" pitchFamily="49" charset="0"/>
                <a:cs typeface="Devanagari MT" panose="02000500020000000000" pitchFamily="2" charset="0"/>
              </a:rPr>
              <a:t>Daily attendance cost for each company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2441F-ABE1-6946-B311-A049A7D65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4"/>
          <a:stretch/>
        </p:blipFill>
        <p:spPr>
          <a:xfrm>
            <a:off x="6851700" y="2939143"/>
            <a:ext cx="4921200" cy="35537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2A99B-7FA3-C142-9097-5BE7F7BA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C53-EC20-F14B-A31E-F050545350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70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F9F9-A90B-EB43-ABC5-DE495653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595"/>
            <a:ext cx="10515600" cy="85594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2E63E-492A-2A48-93B6-5B4E34CB0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370"/>
            <a:ext cx="10515600" cy="195429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Devanagari MT" panose="02000500020000000000" pitchFamily="2" charset="0"/>
                <a:ea typeface="Apple Symbols" panose="02000000000000000000" pitchFamily="2" charset="-79"/>
                <a:cs typeface="Devanagari MT" panose="02000500020000000000" pitchFamily="2" charset="0"/>
              </a:rPr>
              <a:t>Extended 0/1 Solution</a:t>
            </a:r>
          </a:p>
          <a:p>
            <a:r>
              <a:rPr lang="en-US" sz="2400" dirty="0">
                <a:latin typeface="Devanagari MT" panose="02000500020000000000" pitchFamily="2" charset="0"/>
                <a:ea typeface="Apple Symbols" panose="02000000000000000000" pitchFamily="2" charset="-79"/>
                <a:cs typeface="Devanagari MT" panose="02000500020000000000" pitchFamily="2" charset="0"/>
              </a:rPr>
              <a:t>Using 3 2d-arrays with size of [number of students, number of companies]</a:t>
            </a:r>
          </a:p>
          <a:p>
            <a:pPr lvl="1"/>
            <a:r>
              <a:rPr lang="en-US" dirty="0">
                <a:latin typeface="Devanagari MT" panose="02000500020000000000" pitchFamily="2" charset="0"/>
                <a:ea typeface="Apple Symbols" panose="02000000000000000000" pitchFamily="2" charset="-79"/>
                <a:cs typeface="Devanagari MT" panose="02000500020000000000" pitchFamily="2" charset="0"/>
              </a:rPr>
              <a:t>Interviews</a:t>
            </a:r>
          </a:p>
          <a:p>
            <a:pPr lvl="1"/>
            <a:r>
              <a:rPr lang="en-US" dirty="0">
                <a:latin typeface="Devanagari MT" panose="02000500020000000000" pitchFamily="2" charset="0"/>
                <a:ea typeface="Apple Symbols" panose="02000000000000000000" pitchFamily="2" charset="-79"/>
                <a:cs typeface="Devanagari MT" panose="02000500020000000000" pitchFamily="2" charset="0"/>
              </a:rPr>
              <a:t>Times Slots</a:t>
            </a:r>
          </a:p>
          <a:p>
            <a:pPr lvl="1"/>
            <a:r>
              <a:rPr lang="en-US" dirty="0">
                <a:latin typeface="Devanagari MT" panose="02000500020000000000" pitchFamily="2" charset="0"/>
                <a:ea typeface="Apple Symbols" panose="02000000000000000000" pitchFamily="2" charset="-79"/>
                <a:cs typeface="Devanagari MT" panose="02000500020000000000" pitchFamily="2" charset="0"/>
              </a:rPr>
              <a:t>Rooms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A1E0D0-1B38-884C-8C70-E00A0CA56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40797"/>
              </p:ext>
            </p:extLst>
          </p:nvPr>
        </p:nvGraphicFramePr>
        <p:xfrm>
          <a:off x="1427518" y="4302865"/>
          <a:ext cx="2365830" cy="1337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66">
                  <a:extLst>
                    <a:ext uri="{9D8B030D-6E8A-4147-A177-3AD203B41FA5}">
                      <a16:colId xmlns:a16="http://schemas.microsoft.com/office/drawing/2014/main" val="1100677475"/>
                    </a:ext>
                  </a:extLst>
                </a:gridCol>
                <a:gridCol w="473166">
                  <a:extLst>
                    <a:ext uri="{9D8B030D-6E8A-4147-A177-3AD203B41FA5}">
                      <a16:colId xmlns:a16="http://schemas.microsoft.com/office/drawing/2014/main" val="222795952"/>
                    </a:ext>
                  </a:extLst>
                </a:gridCol>
                <a:gridCol w="473166">
                  <a:extLst>
                    <a:ext uri="{9D8B030D-6E8A-4147-A177-3AD203B41FA5}">
                      <a16:colId xmlns:a16="http://schemas.microsoft.com/office/drawing/2014/main" val="3692965692"/>
                    </a:ext>
                  </a:extLst>
                </a:gridCol>
                <a:gridCol w="473166">
                  <a:extLst>
                    <a:ext uri="{9D8B030D-6E8A-4147-A177-3AD203B41FA5}">
                      <a16:colId xmlns:a16="http://schemas.microsoft.com/office/drawing/2014/main" val="3095691618"/>
                    </a:ext>
                  </a:extLst>
                </a:gridCol>
                <a:gridCol w="473166">
                  <a:extLst>
                    <a:ext uri="{9D8B030D-6E8A-4147-A177-3AD203B41FA5}">
                      <a16:colId xmlns:a16="http://schemas.microsoft.com/office/drawing/2014/main" val="114236355"/>
                    </a:ext>
                  </a:extLst>
                </a:gridCol>
              </a:tblGrid>
              <a:tr h="4459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27212"/>
                  </a:ext>
                </a:extLst>
              </a:tr>
              <a:tr h="44591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245484"/>
                  </a:ext>
                </a:extLst>
              </a:tr>
              <a:tr h="44591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1831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9B1F5C-4707-D442-8BFE-F99A18BFA4AE}"/>
              </a:ext>
            </a:extLst>
          </p:cNvPr>
          <p:cNvSpPr txBox="1"/>
          <p:nvPr/>
        </p:nvSpPr>
        <p:spPr>
          <a:xfrm>
            <a:off x="1318539" y="3576363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vanagari MT" panose="02000500020000000000" pitchFamily="2" charset="0"/>
                <a:cs typeface="Devanagari MT" panose="02000500020000000000" pitchFamily="2" charset="0"/>
              </a:rPr>
              <a:t>Companies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16283A-D23B-F14C-B2A4-E59D3DBF829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91644" y="3761029"/>
            <a:ext cx="12307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D6776E-5EED-794C-B1EC-687D17770EB0}"/>
              </a:ext>
            </a:extLst>
          </p:cNvPr>
          <p:cNvSpPr txBox="1"/>
          <p:nvPr/>
        </p:nvSpPr>
        <p:spPr>
          <a:xfrm>
            <a:off x="1507266" y="3933533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4EF1FC-4214-404A-A1F2-614F3C931AD6}"/>
              </a:ext>
            </a:extLst>
          </p:cNvPr>
          <p:cNvSpPr txBox="1"/>
          <p:nvPr/>
        </p:nvSpPr>
        <p:spPr>
          <a:xfrm>
            <a:off x="1977514" y="3933533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029084-E526-564A-BFF8-B210FFEAC273}"/>
              </a:ext>
            </a:extLst>
          </p:cNvPr>
          <p:cNvSpPr txBox="1"/>
          <p:nvPr/>
        </p:nvSpPr>
        <p:spPr>
          <a:xfrm>
            <a:off x="2451575" y="3933533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AD79DB-1C75-A645-B693-59A276EDF8A8}"/>
              </a:ext>
            </a:extLst>
          </p:cNvPr>
          <p:cNvSpPr txBox="1"/>
          <p:nvPr/>
        </p:nvSpPr>
        <p:spPr>
          <a:xfrm>
            <a:off x="2928785" y="3933533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5578AB-AF00-C147-A233-A14BC5C0D818}"/>
              </a:ext>
            </a:extLst>
          </p:cNvPr>
          <p:cNvSpPr txBox="1"/>
          <p:nvPr/>
        </p:nvSpPr>
        <p:spPr>
          <a:xfrm>
            <a:off x="3395884" y="393197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B0ED10-21E2-EA49-9D82-3778872138C1}"/>
              </a:ext>
            </a:extLst>
          </p:cNvPr>
          <p:cNvSpPr txBox="1"/>
          <p:nvPr/>
        </p:nvSpPr>
        <p:spPr>
          <a:xfrm>
            <a:off x="960419" y="4323504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BB6CF2-319A-5649-9F74-7A24AB6982BA}"/>
              </a:ext>
            </a:extLst>
          </p:cNvPr>
          <p:cNvSpPr txBox="1"/>
          <p:nvPr/>
        </p:nvSpPr>
        <p:spPr>
          <a:xfrm>
            <a:off x="960419" y="478706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6E8CFB-8C18-0948-87E9-A712EFCF4D19}"/>
              </a:ext>
            </a:extLst>
          </p:cNvPr>
          <p:cNvSpPr txBox="1"/>
          <p:nvPr/>
        </p:nvSpPr>
        <p:spPr>
          <a:xfrm>
            <a:off x="960419" y="523337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119DE0-4A0C-8846-8A46-BEAF87BD03A7}"/>
              </a:ext>
            </a:extLst>
          </p:cNvPr>
          <p:cNvSpPr txBox="1"/>
          <p:nvPr/>
        </p:nvSpPr>
        <p:spPr>
          <a:xfrm>
            <a:off x="1700389" y="5926526"/>
            <a:ext cx="18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vanagari MT" panose="02000500020000000000" pitchFamily="2" charset="0"/>
                <a:cs typeface="Devanagari MT" panose="02000500020000000000" pitchFamily="2" charset="0"/>
              </a:rPr>
              <a:t>Interview: {0, 1}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16731D-8878-9840-A0AC-543287F7A905}"/>
              </a:ext>
            </a:extLst>
          </p:cNvPr>
          <p:cNvSpPr txBox="1"/>
          <p:nvPr/>
        </p:nvSpPr>
        <p:spPr>
          <a:xfrm>
            <a:off x="5369015" y="5926526"/>
            <a:ext cx="20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vanagari MT" panose="02000500020000000000" pitchFamily="2" charset="0"/>
                <a:cs typeface="Devanagari MT" panose="02000500020000000000" pitchFamily="2" charset="0"/>
              </a:rPr>
              <a:t>Times: {0, 1..20}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1E46766-76FA-E14C-BD56-01C092381571}"/>
              </a:ext>
            </a:extLst>
          </p:cNvPr>
          <p:cNvGrpSpPr/>
          <p:nvPr/>
        </p:nvGrpSpPr>
        <p:grpSpPr>
          <a:xfrm>
            <a:off x="4590149" y="3769073"/>
            <a:ext cx="3246141" cy="2137139"/>
            <a:chOff x="996758" y="2311030"/>
            <a:chExt cx="3246141" cy="213713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39B0B2A-5C42-6443-A5CC-52FE13C5F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758" y="2311030"/>
              <a:ext cx="3246141" cy="2137139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3E6DCD-DD3A-2442-B1BC-F46794D8A111}"/>
                </a:ext>
              </a:extLst>
            </p:cNvPr>
            <p:cNvSpPr/>
            <p:nvPr/>
          </p:nvSpPr>
          <p:spPr>
            <a:xfrm>
              <a:off x="1530434" y="2742503"/>
              <a:ext cx="490381" cy="4857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757E1E3-5FF5-EE47-8033-A6BC3D9703A1}"/>
                </a:ext>
              </a:extLst>
            </p:cNvPr>
            <p:cNvSpPr/>
            <p:nvPr/>
          </p:nvSpPr>
          <p:spPr>
            <a:xfrm>
              <a:off x="1530434" y="3206064"/>
              <a:ext cx="490381" cy="4857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61B5E3-9DF2-BD40-BF13-4485117C5D84}"/>
                </a:ext>
              </a:extLst>
            </p:cNvPr>
            <p:cNvSpPr/>
            <p:nvPr/>
          </p:nvSpPr>
          <p:spPr>
            <a:xfrm>
              <a:off x="2020815" y="3231109"/>
              <a:ext cx="490381" cy="4857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37B1A-8473-3D4A-A70E-5DEF92279608}"/>
                </a:ext>
              </a:extLst>
            </p:cNvPr>
            <p:cNvSpPr/>
            <p:nvPr/>
          </p:nvSpPr>
          <p:spPr>
            <a:xfrm>
              <a:off x="2026267" y="3690265"/>
              <a:ext cx="490381" cy="4857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492149-B31D-444A-A2FE-DF84A529926B}"/>
                </a:ext>
              </a:extLst>
            </p:cNvPr>
            <p:cNvSpPr/>
            <p:nvPr/>
          </p:nvSpPr>
          <p:spPr>
            <a:xfrm>
              <a:off x="3037341" y="3680196"/>
              <a:ext cx="490381" cy="4857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139C60-A9CD-A34B-B5A4-AA6300F0886F}"/>
                </a:ext>
              </a:extLst>
            </p:cNvPr>
            <p:cNvSpPr/>
            <p:nvPr/>
          </p:nvSpPr>
          <p:spPr>
            <a:xfrm>
              <a:off x="3524977" y="2749562"/>
              <a:ext cx="490381" cy="4857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49697CD-C020-D446-A012-77FC921CE4D1}"/>
              </a:ext>
            </a:extLst>
          </p:cNvPr>
          <p:cNvGrpSpPr/>
          <p:nvPr/>
        </p:nvGrpSpPr>
        <p:grpSpPr>
          <a:xfrm>
            <a:off x="8519672" y="3779960"/>
            <a:ext cx="3246141" cy="2137139"/>
            <a:chOff x="996758" y="4243853"/>
            <a:chExt cx="3246141" cy="213713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86B9F89-2456-364C-B33B-DD22CF91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758" y="4243853"/>
              <a:ext cx="3246141" cy="2137139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07A410B-D8C6-314E-9120-87CEFD51A78A}"/>
                </a:ext>
              </a:extLst>
            </p:cNvPr>
            <p:cNvSpPr/>
            <p:nvPr/>
          </p:nvSpPr>
          <p:spPr>
            <a:xfrm>
              <a:off x="1537862" y="4653551"/>
              <a:ext cx="490381" cy="4857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B50140-FDC0-0147-A483-96036D84D6AB}"/>
                </a:ext>
              </a:extLst>
            </p:cNvPr>
            <p:cNvSpPr/>
            <p:nvPr/>
          </p:nvSpPr>
          <p:spPr>
            <a:xfrm>
              <a:off x="1537862" y="5127998"/>
              <a:ext cx="490381" cy="4857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5179B44-A368-7945-AFCF-35402F7B1782}"/>
                </a:ext>
              </a:extLst>
            </p:cNvPr>
            <p:cNvSpPr/>
            <p:nvPr/>
          </p:nvSpPr>
          <p:spPr>
            <a:xfrm>
              <a:off x="2028243" y="5142157"/>
              <a:ext cx="490381" cy="4857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159C0F-6A37-FF42-A929-D9396FA9BFF0}"/>
                </a:ext>
              </a:extLst>
            </p:cNvPr>
            <p:cNvSpPr/>
            <p:nvPr/>
          </p:nvSpPr>
          <p:spPr>
            <a:xfrm>
              <a:off x="2022809" y="5601313"/>
              <a:ext cx="490381" cy="4857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CA2D20-8AA1-4449-A405-6BDB262DF3A2}"/>
                </a:ext>
              </a:extLst>
            </p:cNvPr>
            <p:cNvSpPr/>
            <p:nvPr/>
          </p:nvSpPr>
          <p:spPr>
            <a:xfrm>
              <a:off x="3033883" y="5613016"/>
              <a:ext cx="490381" cy="4857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330DA29-8CB0-E944-8EB4-FBBE5E6D5E37}"/>
                </a:ext>
              </a:extLst>
            </p:cNvPr>
            <p:cNvSpPr/>
            <p:nvPr/>
          </p:nvSpPr>
          <p:spPr>
            <a:xfrm>
              <a:off x="3532405" y="4671496"/>
              <a:ext cx="490381" cy="4857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358BEA6-2F90-AD4F-9653-C84F2466826F}"/>
              </a:ext>
            </a:extLst>
          </p:cNvPr>
          <p:cNvSpPr txBox="1"/>
          <p:nvPr/>
        </p:nvSpPr>
        <p:spPr>
          <a:xfrm>
            <a:off x="9305966" y="5926526"/>
            <a:ext cx="221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vanagari MT" panose="02000500020000000000" pitchFamily="2" charset="0"/>
                <a:cs typeface="Devanagari MT" panose="02000500020000000000" pitchFamily="2" charset="0"/>
              </a:rPr>
              <a:t>Rooms: {0, 1..12}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9656BE-1183-7442-A68E-7DD9CF36D9BF}"/>
              </a:ext>
            </a:extLst>
          </p:cNvPr>
          <p:cNvSpPr txBox="1"/>
          <p:nvPr/>
        </p:nvSpPr>
        <p:spPr>
          <a:xfrm>
            <a:off x="274247" y="393630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vanagari MT" panose="02000500020000000000" pitchFamily="2" charset="0"/>
                <a:cs typeface="Devanagari MT" panose="02000500020000000000" pitchFamily="2" charset="0"/>
              </a:rPr>
              <a:t>Students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6187F-E3C0-F74F-A63C-8CD0DD11DB42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780700" y="4305637"/>
            <a:ext cx="19493" cy="11151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71024-BB92-7B4B-B5D2-D8B7CC2F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EC53-EC20-F14B-A31E-F050545350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5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1233</Words>
  <Application>Microsoft Macintosh PowerPoint</Application>
  <PresentationFormat>Widescreen</PresentationFormat>
  <Paragraphs>500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</vt:lpstr>
      <vt:lpstr>Devanagari MT</vt:lpstr>
      <vt:lpstr>Farah</vt:lpstr>
      <vt:lpstr>Menlo</vt:lpstr>
      <vt:lpstr>Office Theme</vt:lpstr>
      <vt:lpstr>Optimization and Constraint</vt:lpstr>
      <vt:lpstr>Content</vt:lpstr>
      <vt:lpstr>Interview assignment process</vt:lpstr>
      <vt:lpstr>Graph approach</vt:lpstr>
      <vt:lpstr>Minimum cost flow</vt:lpstr>
      <vt:lpstr>Minimum cost flow</vt:lpstr>
      <vt:lpstr>Main constraints</vt:lpstr>
      <vt:lpstr>Main constraints</vt:lpstr>
      <vt:lpstr>Ideas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</vt:lpstr>
      <vt:lpstr>PowerPoint Presentation</vt:lpstr>
      <vt:lpstr>PowerPoint Presentation</vt:lpstr>
      <vt:lpstr>PowerPoint Presentation</vt:lpstr>
      <vt:lpstr>Result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Optimisation and Constraint</dc:title>
  <dc:creator>Manh Duy Nguyen</dc:creator>
  <cp:lastModifiedBy>Manh Duy Nguyen</cp:lastModifiedBy>
  <cp:revision>60</cp:revision>
  <dcterms:created xsi:type="dcterms:W3CDTF">2019-11-15T04:13:01Z</dcterms:created>
  <dcterms:modified xsi:type="dcterms:W3CDTF">2019-11-15T15:00:42Z</dcterms:modified>
</cp:coreProperties>
</file>