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5" r:id="rId9"/>
    <p:sldId id="263" r:id="rId10"/>
    <p:sldId id="264" r:id="rId11"/>
    <p:sldId id="267" r:id="rId12"/>
    <p:sldId id="266" r:id="rId13"/>
    <p:sldId id="268" r:id="rId14"/>
    <p:sldId id="271" r:id="rId15"/>
    <p:sldId id="269" r:id="rId16"/>
    <p:sldId id="270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B5ECB59-5FFD-4778-995F-A0CFC4B8F203}">
          <p14:sldIdLst>
            <p14:sldId id="256"/>
          </p14:sldIdLst>
        </p14:section>
        <p14:section name="Case introduction" id="{531CB354-1006-4D59-9F90-CF7BC2D92441}">
          <p14:sldIdLst>
            <p14:sldId id="257"/>
            <p14:sldId id="258"/>
            <p14:sldId id="259"/>
          </p14:sldIdLst>
        </p14:section>
        <p14:section name="Data introduction" id="{47B47645-CE73-476E-9D6B-55CC84679ED7}">
          <p14:sldIdLst>
            <p14:sldId id="260"/>
            <p14:sldId id="262"/>
            <p14:sldId id="261"/>
            <p14:sldId id="265"/>
          </p14:sldIdLst>
        </p14:section>
        <p14:section name="EDA" id="{91AD6ED5-3477-47B8-998C-0527F0A56A36}">
          <p14:sldIdLst>
            <p14:sldId id="263"/>
            <p14:sldId id="264"/>
            <p14:sldId id="267"/>
            <p14:sldId id="266"/>
            <p14:sldId id="268"/>
            <p14:sldId id="271"/>
            <p14:sldId id="269"/>
            <p14:sldId id="270"/>
            <p14:sldId id="272"/>
            <p14:sldId id="273"/>
            <p14:sldId id="274"/>
            <p14:sldId id="275"/>
            <p14:sldId id="27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90" d="100"/>
          <a:sy n="90" d="100"/>
        </p:scale>
        <p:origin x="398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39C700-8538-49C0-BA74-632BC27055A5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HK"/>
        </a:p>
      </dgm:t>
    </dgm:pt>
    <dgm:pt modelId="{B932CAC3-40E9-46F2-8699-D82159C13CDA}">
      <dgm:prSet phldrT="[Text]"/>
      <dgm:spPr/>
      <dgm:t>
        <a:bodyPr/>
        <a:lstStyle/>
        <a:p>
          <a:r>
            <a:rPr lang="en-HK" dirty="0"/>
            <a:t>Employment information</a:t>
          </a:r>
        </a:p>
      </dgm:t>
    </dgm:pt>
    <dgm:pt modelId="{B3C43380-7520-44AC-BF2E-26D2B4E15B0A}" type="parTrans" cxnId="{CC579204-FC1F-4118-A5FC-DE649F5CC645}">
      <dgm:prSet/>
      <dgm:spPr/>
      <dgm:t>
        <a:bodyPr/>
        <a:lstStyle/>
        <a:p>
          <a:endParaRPr lang="en-HK"/>
        </a:p>
      </dgm:t>
    </dgm:pt>
    <dgm:pt modelId="{E2638EC8-EA98-4307-A588-02FBBFCE208C}" type="sibTrans" cxnId="{CC579204-FC1F-4118-A5FC-DE649F5CC645}">
      <dgm:prSet/>
      <dgm:spPr/>
      <dgm:t>
        <a:bodyPr/>
        <a:lstStyle/>
        <a:p>
          <a:endParaRPr lang="en-HK"/>
        </a:p>
      </dgm:t>
    </dgm:pt>
    <dgm:pt modelId="{1F0609E5-0FD0-4CEB-8C9A-A06638D31722}">
      <dgm:prSet/>
      <dgm:spPr/>
      <dgm:t>
        <a:bodyPr/>
        <a:lstStyle/>
        <a:p>
          <a:r>
            <a:rPr lang="en-HK" dirty="0"/>
            <a:t>Product information</a:t>
          </a:r>
        </a:p>
      </dgm:t>
    </dgm:pt>
    <dgm:pt modelId="{CEEB3FDD-35DA-4C00-A704-355998C1C44B}" type="parTrans" cxnId="{ADB4955B-1DA2-40AE-A447-1581C06C5370}">
      <dgm:prSet/>
      <dgm:spPr/>
      <dgm:t>
        <a:bodyPr/>
        <a:lstStyle/>
        <a:p>
          <a:endParaRPr lang="en-HK"/>
        </a:p>
      </dgm:t>
    </dgm:pt>
    <dgm:pt modelId="{F3B2B106-EA0B-4CA3-B15A-4E4C6812233F}" type="sibTrans" cxnId="{ADB4955B-1DA2-40AE-A447-1581C06C5370}">
      <dgm:prSet/>
      <dgm:spPr/>
      <dgm:t>
        <a:bodyPr/>
        <a:lstStyle/>
        <a:p>
          <a:endParaRPr lang="en-HK"/>
        </a:p>
      </dgm:t>
    </dgm:pt>
    <dgm:pt modelId="{3547DA70-036B-4B27-8759-5185A28C26A7}">
      <dgm:prSet/>
      <dgm:spPr/>
      <dgm:t>
        <a:bodyPr/>
        <a:lstStyle/>
        <a:p>
          <a:r>
            <a:rPr lang="en-HK" dirty="0"/>
            <a:t>Insured information</a:t>
          </a:r>
        </a:p>
      </dgm:t>
    </dgm:pt>
    <dgm:pt modelId="{F96BFADD-2C78-4629-9744-C610B0A35E0F}" type="parTrans" cxnId="{1BD74777-8E47-4739-8C11-4DC6ECB63966}">
      <dgm:prSet/>
      <dgm:spPr/>
      <dgm:t>
        <a:bodyPr/>
        <a:lstStyle/>
        <a:p>
          <a:endParaRPr lang="en-HK"/>
        </a:p>
      </dgm:t>
    </dgm:pt>
    <dgm:pt modelId="{E391AF54-DD06-4B41-A39F-924B87898CEA}" type="sibTrans" cxnId="{1BD74777-8E47-4739-8C11-4DC6ECB63966}">
      <dgm:prSet/>
      <dgm:spPr/>
      <dgm:t>
        <a:bodyPr/>
        <a:lstStyle/>
        <a:p>
          <a:endParaRPr lang="en-HK"/>
        </a:p>
      </dgm:t>
    </dgm:pt>
    <dgm:pt modelId="{A146180D-37B6-4E2C-97CA-8A3636225FD2}">
      <dgm:prSet/>
      <dgm:spPr/>
      <dgm:t>
        <a:bodyPr/>
        <a:lstStyle/>
        <a:p>
          <a:r>
            <a:rPr lang="en-HK" dirty="0"/>
            <a:t>Insurance history</a:t>
          </a:r>
        </a:p>
      </dgm:t>
    </dgm:pt>
    <dgm:pt modelId="{6B8830DB-3902-493E-97B3-67D0DEB32598}" type="parTrans" cxnId="{5C8ABF93-3229-41AE-BD09-8EC865DEC145}">
      <dgm:prSet/>
      <dgm:spPr/>
      <dgm:t>
        <a:bodyPr/>
        <a:lstStyle/>
        <a:p>
          <a:endParaRPr lang="en-HK"/>
        </a:p>
      </dgm:t>
    </dgm:pt>
    <dgm:pt modelId="{35FFBA33-F0C4-41F8-A25A-B87E583F2E8C}" type="sibTrans" cxnId="{5C8ABF93-3229-41AE-BD09-8EC865DEC145}">
      <dgm:prSet/>
      <dgm:spPr/>
      <dgm:t>
        <a:bodyPr/>
        <a:lstStyle/>
        <a:p>
          <a:endParaRPr lang="en-HK"/>
        </a:p>
      </dgm:t>
    </dgm:pt>
    <dgm:pt modelId="{014175A6-3AD8-4540-BA3F-F9C4BD23A692}">
      <dgm:prSet/>
      <dgm:spPr/>
      <dgm:t>
        <a:bodyPr/>
        <a:lstStyle/>
        <a:p>
          <a:r>
            <a:rPr lang="en-HK" dirty="0"/>
            <a:t>Family history</a:t>
          </a:r>
        </a:p>
      </dgm:t>
    </dgm:pt>
    <dgm:pt modelId="{09D36DDE-BE30-4947-825B-312044D4D40E}" type="parTrans" cxnId="{891E3A7E-E0F3-4661-897B-AB82188E6534}">
      <dgm:prSet/>
      <dgm:spPr/>
      <dgm:t>
        <a:bodyPr/>
        <a:lstStyle/>
        <a:p>
          <a:endParaRPr lang="en-HK"/>
        </a:p>
      </dgm:t>
    </dgm:pt>
    <dgm:pt modelId="{25559CD9-6E2D-4ADA-BDCA-F02382FC2F67}" type="sibTrans" cxnId="{891E3A7E-E0F3-4661-897B-AB82188E6534}">
      <dgm:prSet/>
      <dgm:spPr/>
      <dgm:t>
        <a:bodyPr/>
        <a:lstStyle/>
        <a:p>
          <a:endParaRPr lang="en-HK"/>
        </a:p>
      </dgm:t>
    </dgm:pt>
    <dgm:pt modelId="{6F126CEA-A5E2-458A-A9EE-03AB0EC7C165}">
      <dgm:prSet/>
      <dgm:spPr/>
      <dgm:t>
        <a:bodyPr/>
        <a:lstStyle/>
        <a:p>
          <a:r>
            <a:rPr lang="en-HK"/>
            <a:t>BMI, age, weight, and height</a:t>
          </a:r>
        </a:p>
      </dgm:t>
    </dgm:pt>
    <dgm:pt modelId="{EFB5DECC-14B4-4C77-B727-F8F902DEF794}" type="parTrans" cxnId="{8406CEBA-2030-4B29-B264-F7DFC175BE86}">
      <dgm:prSet/>
      <dgm:spPr/>
      <dgm:t>
        <a:bodyPr/>
        <a:lstStyle/>
        <a:p>
          <a:endParaRPr lang="en-HK"/>
        </a:p>
      </dgm:t>
    </dgm:pt>
    <dgm:pt modelId="{08B0E78C-71B4-472C-8122-304A70388079}" type="sibTrans" cxnId="{8406CEBA-2030-4B29-B264-F7DFC175BE86}">
      <dgm:prSet/>
      <dgm:spPr/>
      <dgm:t>
        <a:bodyPr/>
        <a:lstStyle/>
        <a:p>
          <a:endParaRPr lang="en-HK"/>
        </a:p>
      </dgm:t>
    </dgm:pt>
    <dgm:pt modelId="{9740C0D4-8C08-40B4-9307-CFC78ECE0133}">
      <dgm:prSet phldrT="[Text]"/>
      <dgm:spPr/>
      <dgm:t>
        <a:bodyPr/>
        <a:lstStyle/>
        <a:p>
          <a:r>
            <a:rPr lang="en-HK" dirty="0"/>
            <a:t>Medical information</a:t>
          </a:r>
        </a:p>
      </dgm:t>
    </dgm:pt>
    <dgm:pt modelId="{DBD37035-5E3D-4EB4-8623-54E21B833AF7}" type="parTrans" cxnId="{03AE994D-1001-4137-9654-B43FFB70A019}">
      <dgm:prSet/>
      <dgm:spPr/>
      <dgm:t>
        <a:bodyPr/>
        <a:lstStyle/>
        <a:p>
          <a:endParaRPr lang="en-HK"/>
        </a:p>
      </dgm:t>
    </dgm:pt>
    <dgm:pt modelId="{D4A4D678-CA9B-4361-B193-E8DF57317547}" type="sibTrans" cxnId="{03AE994D-1001-4137-9654-B43FFB70A019}">
      <dgm:prSet/>
      <dgm:spPr/>
      <dgm:t>
        <a:bodyPr/>
        <a:lstStyle/>
        <a:p>
          <a:endParaRPr lang="en-HK"/>
        </a:p>
      </dgm:t>
    </dgm:pt>
    <dgm:pt modelId="{13025CCC-757A-4DBE-8088-371079BCD229}" type="pres">
      <dgm:prSet presAssocID="{6139C700-8538-49C0-BA74-632BC27055A5}" presName="diagram" presStyleCnt="0">
        <dgm:presLayoutVars>
          <dgm:dir/>
          <dgm:resizeHandles val="exact"/>
        </dgm:presLayoutVars>
      </dgm:prSet>
      <dgm:spPr/>
    </dgm:pt>
    <dgm:pt modelId="{BC1B6DB9-4CFF-43CD-9B29-75637C30B37E}" type="pres">
      <dgm:prSet presAssocID="{9740C0D4-8C08-40B4-9307-CFC78ECE0133}" presName="node" presStyleLbl="node1" presStyleIdx="0" presStyleCnt="7">
        <dgm:presLayoutVars>
          <dgm:bulletEnabled val="1"/>
        </dgm:presLayoutVars>
      </dgm:prSet>
      <dgm:spPr/>
    </dgm:pt>
    <dgm:pt modelId="{FF73D916-A960-492A-BD32-40F707AD6A15}" type="pres">
      <dgm:prSet presAssocID="{D4A4D678-CA9B-4361-B193-E8DF57317547}" presName="sibTrans" presStyleCnt="0"/>
      <dgm:spPr/>
    </dgm:pt>
    <dgm:pt modelId="{D6215361-420F-49E5-97B8-6EFFFABE437A}" type="pres">
      <dgm:prSet presAssocID="{B932CAC3-40E9-46F2-8699-D82159C13CDA}" presName="node" presStyleLbl="node1" presStyleIdx="1" presStyleCnt="7" custLinFactNeighborX="2502" custLinFactNeighborY="-277">
        <dgm:presLayoutVars>
          <dgm:bulletEnabled val="1"/>
        </dgm:presLayoutVars>
      </dgm:prSet>
      <dgm:spPr/>
    </dgm:pt>
    <dgm:pt modelId="{6332E098-C696-4F99-B8B3-05643F7AA16D}" type="pres">
      <dgm:prSet presAssocID="{E2638EC8-EA98-4307-A588-02FBBFCE208C}" presName="sibTrans" presStyleCnt="0"/>
      <dgm:spPr/>
    </dgm:pt>
    <dgm:pt modelId="{E80F6183-0FA2-4B72-88F7-E5B5E4601E83}" type="pres">
      <dgm:prSet presAssocID="{1F0609E5-0FD0-4CEB-8C9A-A06638D31722}" presName="node" presStyleLbl="node1" presStyleIdx="2" presStyleCnt="7">
        <dgm:presLayoutVars>
          <dgm:bulletEnabled val="1"/>
        </dgm:presLayoutVars>
      </dgm:prSet>
      <dgm:spPr/>
    </dgm:pt>
    <dgm:pt modelId="{852E42A0-8493-4A55-8376-18C862E1DB37}" type="pres">
      <dgm:prSet presAssocID="{F3B2B106-EA0B-4CA3-B15A-4E4C6812233F}" presName="sibTrans" presStyleCnt="0"/>
      <dgm:spPr/>
    </dgm:pt>
    <dgm:pt modelId="{FCBF7362-E8B8-4161-83FA-D6BB6F1210CB}" type="pres">
      <dgm:prSet presAssocID="{3547DA70-036B-4B27-8759-5185A28C26A7}" presName="node" presStyleLbl="node1" presStyleIdx="3" presStyleCnt="7">
        <dgm:presLayoutVars>
          <dgm:bulletEnabled val="1"/>
        </dgm:presLayoutVars>
      </dgm:prSet>
      <dgm:spPr/>
    </dgm:pt>
    <dgm:pt modelId="{384AB17E-6C0E-41F1-9C30-C797F09AFCE5}" type="pres">
      <dgm:prSet presAssocID="{E391AF54-DD06-4B41-A39F-924B87898CEA}" presName="sibTrans" presStyleCnt="0"/>
      <dgm:spPr/>
    </dgm:pt>
    <dgm:pt modelId="{5AE507AC-EE6D-467C-A262-B1AB6E5C3F38}" type="pres">
      <dgm:prSet presAssocID="{A146180D-37B6-4E2C-97CA-8A3636225FD2}" presName="node" presStyleLbl="node1" presStyleIdx="4" presStyleCnt="7">
        <dgm:presLayoutVars>
          <dgm:bulletEnabled val="1"/>
        </dgm:presLayoutVars>
      </dgm:prSet>
      <dgm:spPr/>
    </dgm:pt>
    <dgm:pt modelId="{7DCA5CDE-8E17-48C7-85D8-DF20CA6C3833}" type="pres">
      <dgm:prSet presAssocID="{35FFBA33-F0C4-41F8-A25A-B87E583F2E8C}" presName="sibTrans" presStyleCnt="0"/>
      <dgm:spPr/>
    </dgm:pt>
    <dgm:pt modelId="{EDA34AB0-FD14-4398-892C-B00426A6734A}" type="pres">
      <dgm:prSet presAssocID="{014175A6-3AD8-4540-BA3F-F9C4BD23A692}" presName="node" presStyleLbl="node1" presStyleIdx="5" presStyleCnt="7">
        <dgm:presLayoutVars>
          <dgm:bulletEnabled val="1"/>
        </dgm:presLayoutVars>
      </dgm:prSet>
      <dgm:spPr/>
    </dgm:pt>
    <dgm:pt modelId="{0618A2C3-8091-4A8D-A708-C3257A507811}" type="pres">
      <dgm:prSet presAssocID="{25559CD9-6E2D-4ADA-BDCA-F02382FC2F67}" presName="sibTrans" presStyleCnt="0"/>
      <dgm:spPr/>
    </dgm:pt>
    <dgm:pt modelId="{A6E52AFB-FE38-4EAF-9B4D-620034AC28ED}" type="pres">
      <dgm:prSet presAssocID="{6F126CEA-A5E2-458A-A9EE-03AB0EC7C165}" presName="node" presStyleLbl="node1" presStyleIdx="6" presStyleCnt="7">
        <dgm:presLayoutVars>
          <dgm:bulletEnabled val="1"/>
        </dgm:presLayoutVars>
      </dgm:prSet>
      <dgm:spPr/>
    </dgm:pt>
  </dgm:ptLst>
  <dgm:cxnLst>
    <dgm:cxn modelId="{CC579204-FC1F-4118-A5FC-DE649F5CC645}" srcId="{6139C700-8538-49C0-BA74-632BC27055A5}" destId="{B932CAC3-40E9-46F2-8699-D82159C13CDA}" srcOrd="1" destOrd="0" parTransId="{B3C43380-7520-44AC-BF2E-26D2B4E15B0A}" sibTransId="{E2638EC8-EA98-4307-A588-02FBBFCE208C}"/>
    <dgm:cxn modelId="{B60F5C0A-A178-4987-9EF8-AFA712F38A31}" type="presOf" srcId="{3547DA70-036B-4B27-8759-5185A28C26A7}" destId="{FCBF7362-E8B8-4161-83FA-D6BB6F1210CB}" srcOrd="0" destOrd="0" presId="urn:microsoft.com/office/officeart/2005/8/layout/default"/>
    <dgm:cxn modelId="{75911A3A-710F-48E2-A3C9-DA2039CFBAE7}" type="presOf" srcId="{6F126CEA-A5E2-458A-A9EE-03AB0EC7C165}" destId="{A6E52AFB-FE38-4EAF-9B4D-620034AC28ED}" srcOrd="0" destOrd="0" presId="urn:microsoft.com/office/officeart/2005/8/layout/default"/>
    <dgm:cxn modelId="{ADB4955B-1DA2-40AE-A447-1581C06C5370}" srcId="{6139C700-8538-49C0-BA74-632BC27055A5}" destId="{1F0609E5-0FD0-4CEB-8C9A-A06638D31722}" srcOrd="2" destOrd="0" parTransId="{CEEB3FDD-35DA-4C00-A704-355998C1C44B}" sibTransId="{F3B2B106-EA0B-4CA3-B15A-4E4C6812233F}"/>
    <dgm:cxn modelId="{03AE994D-1001-4137-9654-B43FFB70A019}" srcId="{6139C700-8538-49C0-BA74-632BC27055A5}" destId="{9740C0D4-8C08-40B4-9307-CFC78ECE0133}" srcOrd="0" destOrd="0" parTransId="{DBD37035-5E3D-4EB4-8623-54E21B833AF7}" sibTransId="{D4A4D678-CA9B-4361-B193-E8DF57317547}"/>
    <dgm:cxn modelId="{1BD74777-8E47-4739-8C11-4DC6ECB63966}" srcId="{6139C700-8538-49C0-BA74-632BC27055A5}" destId="{3547DA70-036B-4B27-8759-5185A28C26A7}" srcOrd="3" destOrd="0" parTransId="{F96BFADD-2C78-4629-9744-C610B0A35E0F}" sibTransId="{E391AF54-DD06-4B41-A39F-924B87898CEA}"/>
    <dgm:cxn modelId="{CAA26D79-B653-48FF-8C3B-FE658C806EA4}" type="presOf" srcId="{B932CAC3-40E9-46F2-8699-D82159C13CDA}" destId="{D6215361-420F-49E5-97B8-6EFFFABE437A}" srcOrd="0" destOrd="0" presId="urn:microsoft.com/office/officeart/2005/8/layout/default"/>
    <dgm:cxn modelId="{891E3A7E-E0F3-4661-897B-AB82188E6534}" srcId="{6139C700-8538-49C0-BA74-632BC27055A5}" destId="{014175A6-3AD8-4540-BA3F-F9C4BD23A692}" srcOrd="5" destOrd="0" parTransId="{09D36DDE-BE30-4947-825B-312044D4D40E}" sibTransId="{25559CD9-6E2D-4ADA-BDCA-F02382FC2F67}"/>
    <dgm:cxn modelId="{2642B481-4AAB-45F2-BD14-91C56FDA6548}" type="presOf" srcId="{9740C0D4-8C08-40B4-9307-CFC78ECE0133}" destId="{BC1B6DB9-4CFF-43CD-9B29-75637C30B37E}" srcOrd="0" destOrd="0" presId="urn:microsoft.com/office/officeart/2005/8/layout/default"/>
    <dgm:cxn modelId="{5C8ABF93-3229-41AE-BD09-8EC865DEC145}" srcId="{6139C700-8538-49C0-BA74-632BC27055A5}" destId="{A146180D-37B6-4E2C-97CA-8A3636225FD2}" srcOrd="4" destOrd="0" parTransId="{6B8830DB-3902-493E-97B3-67D0DEB32598}" sibTransId="{35FFBA33-F0C4-41F8-A25A-B87E583F2E8C}"/>
    <dgm:cxn modelId="{E89BF5A6-5727-4F68-AC66-7C28A6C440E0}" type="presOf" srcId="{A146180D-37B6-4E2C-97CA-8A3636225FD2}" destId="{5AE507AC-EE6D-467C-A262-B1AB6E5C3F38}" srcOrd="0" destOrd="0" presId="urn:microsoft.com/office/officeart/2005/8/layout/default"/>
    <dgm:cxn modelId="{8406CEBA-2030-4B29-B264-F7DFC175BE86}" srcId="{6139C700-8538-49C0-BA74-632BC27055A5}" destId="{6F126CEA-A5E2-458A-A9EE-03AB0EC7C165}" srcOrd="6" destOrd="0" parTransId="{EFB5DECC-14B4-4C77-B727-F8F902DEF794}" sibTransId="{08B0E78C-71B4-472C-8122-304A70388079}"/>
    <dgm:cxn modelId="{838D8CDB-CFBE-41A0-A6D1-D9114DB15B4E}" type="presOf" srcId="{1F0609E5-0FD0-4CEB-8C9A-A06638D31722}" destId="{E80F6183-0FA2-4B72-88F7-E5B5E4601E83}" srcOrd="0" destOrd="0" presId="urn:microsoft.com/office/officeart/2005/8/layout/default"/>
    <dgm:cxn modelId="{212148E1-3649-49C4-B942-D0477DEB41C1}" type="presOf" srcId="{014175A6-3AD8-4540-BA3F-F9C4BD23A692}" destId="{EDA34AB0-FD14-4398-892C-B00426A6734A}" srcOrd="0" destOrd="0" presId="urn:microsoft.com/office/officeart/2005/8/layout/default"/>
    <dgm:cxn modelId="{E50278F6-B770-41A3-8FEC-7F7E15AEE6F7}" type="presOf" srcId="{6139C700-8538-49C0-BA74-632BC27055A5}" destId="{13025CCC-757A-4DBE-8088-371079BCD229}" srcOrd="0" destOrd="0" presId="urn:microsoft.com/office/officeart/2005/8/layout/default"/>
    <dgm:cxn modelId="{2109564F-FA0F-4BED-90E4-4682207A37B3}" type="presParOf" srcId="{13025CCC-757A-4DBE-8088-371079BCD229}" destId="{BC1B6DB9-4CFF-43CD-9B29-75637C30B37E}" srcOrd="0" destOrd="0" presId="urn:microsoft.com/office/officeart/2005/8/layout/default"/>
    <dgm:cxn modelId="{C9E6EEED-F427-4EA0-B050-F6CC3C819E7C}" type="presParOf" srcId="{13025CCC-757A-4DBE-8088-371079BCD229}" destId="{FF73D916-A960-492A-BD32-40F707AD6A15}" srcOrd="1" destOrd="0" presId="urn:microsoft.com/office/officeart/2005/8/layout/default"/>
    <dgm:cxn modelId="{B8B301D1-1EE4-4471-A69F-9962EFB24E54}" type="presParOf" srcId="{13025CCC-757A-4DBE-8088-371079BCD229}" destId="{D6215361-420F-49E5-97B8-6EFFFABE437A}" srcOrd="2" destOrd="0" presId="urn:microsoft.com/office/officeart/2005/8/layout/default"/>
    <dgm:cxn modelId="{28D89DA5-A2BC-4944-A491-B8EF596B2DE0}" type="presParOf" srcId="{13025CCC-757A-4DBE-8088-371079BCD229}" destId="{6332E098-C696-4F99-B8B3-05643F7AA16D}" srcOrd="3" destOrd="0" presId="urn:microsoft.com/office/officeart/2005/8/layout/default"/>
    <dgm:cxn modelId="{907FBDB4-49A5-4FDC-8040-D188C22612FB}" type="presParOf" srcId="{13025CCC-757A-4DBE-8088-371079BCD229}" destId="{E80F6183-0FA2-4B72-88F7-E5B5E4601E83}" srcOrd="4" destOrd="0" presId="urn:microsoft.com/office/officeart/2005/8/layout/default"/>
    <dgm:cxn modelId="{4EC8EE64-BFCB-490C-B96D-2535C131AB3D}" type="presParOf" srcId="{13025CCC-757A-4DBE-8088-371079BCD229}" destId="{852E42A0-8493-4A55-8376-18C862E1DB37}" srcOrd="5" destOrd="0" presId="urn:microsoft.com/office/officeart/2005/8/layout/default"/>
    <dgm:cxn modelId="{8C82ECBA-07E6-44BA-B4FC-E4F2B2AD9F31}" type="presParOf" srcId="{13025CCC-757A-4DBE-8088-371079BCD229}" destId="{FCBF7362-E8B8-4161-83FA-D6BB6F1210CB}" srcOrd="6" destOrd="0" presId="urn:microsoft.com/office/officeart/2005/8/layout/default"/>
    <dgm:cxn modelId="{DB1A8DB4-7754-4D4B-AF60-B33B7C28377E}" type="presParOf" srcId="{13025CCC-757A-4DBE-8088-371079BCD229}" destId="{384AB17E-6C0E-41F1-9C30-C797F09AFCE5}" srcOrd="7" destOrd="0" presId="urn:microsoft.com/office/officeart/2005/8/layout/default"/>
    <dgm:cxn modelId="{DACFAE06-CAE3-48AA-8349-F2287387C1E6}" type="presParOf" srcId="{13025CCC-757A-4DBE-8088-371079BCD229}" destId="{5AE507AC-EE6D-467C-A262-B1AB6E5C3F38}" srcOrd="8" destOrd="0" presId="urn:microsoft.com/office/officeart/2005/8/layout/default"/>
    <dgm:cxn modelId="{E97E93E6-B4A4-4584-AA24-312C4348CF26}" type="presParOf" srcId="{13025CCC-757A-4DBE-8088-371079BCD229}" destId="{7DCA5CDE-8E17-48C7-85D8-DF20CA6C3833}" srcOrd="9" destOrd="0" presId="urn:microsoft.com/office/officeart/2005/8/layout/default"/>
    <dgm:cxn modelId="{8722FAEC-92E8-447A-ADFC-E0F80C54D80B}" type="presParOf" srcId="{13025CCC-757A-4DBE-8088-371079BCD229}" destId="{EDA34AB0-FD14-4398-892C-B00426A6734A}" srcOrd="10" destOrd="0" presId="urn:microsoft.com/office/officeart/2005/8/layout/default"/>
    <dgm:cxn modelId="{95A3F1C7-0969-4BEA-BED8-979EFB3F0034}" type="presParOf" srcId="{13025CCC-757A-4DBE-8088-371079BCD229}" destId="{0618A2C3-8091-4A8D-A708-C3257A507811}" srcOrd="11" destOrd="0" presId="urn:microsoft.com/office/officeart/2005/8/layout/default"/>
    <dgm:cxn modelId="{4CB77404-D92B-47E8-9718-7E2A7CE85497}" type="presParOf" srcId="{13025CCC-757A-4DBE-8088-371079BCD229}" destId="{A6E52AFB-FE38-4EAF-9B4D-620034AC28ED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1B6DB9-4CFF-43CD-9B29-75637C30B37E}">
      <dsp:nvSpPr>
        <dsp:cNvPr id="0" name=""/>
        <dsp:cNvSpPr/>
      </dsp:nvSpPr>
      <dsp:spPr>
        <a:xfrm>
          <a:off x="713101" y="3125"/>
          <a:ext cx="1659268" cy="9955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2000" kern="1200" dirty="0"/>
            <a:t>Medical information</a:t>
          </a:r>
        </a:p>
      </dsp:txBody>
      <dsp:txXfrm>
        <a:off x="713101" y="3125"/>
        <a:ext cx="1659268" cy="995561"/>
      </dsp:txXfrm>
    </dsp:sp>
    <dsp:sp modelId="{D6215361-420F-49E5-97B8-6EFFFABE437A}">
      <dsp:nvSpPr>
        <dsp:cNvPr id="0" name=""/>
        <dsp:cNvSpPr/>
      </dsp:nvSpPr>
      <dsp:spPr>
        <a:xfrm>
          <a:off x="2579811" y="368"/>
          <a:ext cx="1659268" cy="9955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2000" kern="1200" dirty="0"/>
            <a:t>Employment information</a:t>
          </a:r>
        </a:p>
      </dsp:txBody>
      <dsp:txXfrm>
        <a:off x="2579811" y="368"/>
        <a:ext cx="1659268" cy="995561"/>
      </dsp:txXfrm>
    </dsp:sp>
    <dsp:sp modelId="{E80F6183-0FA2-4B72-88F7-E5B5E4601E83}">
      <dsp:nvSpPr>
        <dsp:cNvPr id="0" name=""/>
        <dsp:cNvSpPr/>
      </dsp:nvSpPr>
      <dsp:spPr>
        <a:xfrm>
          <a:off x="713101" y="1164613"/>
          <a:ext cx="1659268" cy="9955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2000" kern="1200" dirty="0"/>
            <a:t>Product information</a:t>
          </a:r>
        </a:p>
      </dsp:txBody>
      <dsp:txXfrm>
        <a:off x="713101" y="1164613"/>
        <a:ext cx="1659268" cy="995561"/>
      </dsp:txXfrm>
    </dsp:sp>
    <dsp:sp modelId="{FCBF7362-E8B8-4161-83FA-D6BB6F1210CB}">
      <dsp:nvSpPr>
        <dsp:cNvPr id="0" name=""/>
        <dsp:cNvSpPr/>
      </dsp:nvSpPr>
      <dsp:spPr>
        <a:xfrm>
          <a:off x="2538296" y="1164613"/>
          <a:ext cx="1659268" cy="9955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2000" kern="1200" dirty="0"/>
            <a:t>Insured information</a:t>
          </a:r>
        </a:p>
      </dsp:txBody>
      <dsp:txXfrm>
        <a:off x="2538296" y="1164613"/>
        <a:ext cx="1659268" cy="995561"/>
      </dsp:txXfrm>
    </dsp:sp>
    <dsp:sp modelId="{5AE507AC-EE6D-467C-A262-B1AB6E5C3F38}">
      <dsp:nvSpPr>
        <dsp:cNvPr id="0" name=""/>
        <dsp:cNvSpPr/>
      </dsp:nvSpPr>
      <dsp:spPr>
        <a:xfrm>
          <a:off x="713101" y="2326101"/>
          <a:ext cx="1659268" cy="9955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2000" kern="1200" dirty="0"/>
            <a:t>Insurance history</a:t>
          </a:r>
        </a:p>
      </dsp:txBody>
      <dsp:txXfrm>
        <a:off x="713101" y="2326101"/>
        <a:ext cx="1659268" cy="995561"/>
      </dsp:txXfrm>
    </dsp:sp>
    <dsp:sp modelId="{EDA34AB0-FD14-4398-892C-B00426A6734A}">
      <dsp:nvSpPr>
        <dsp:cNvPr id="0" name=""/>
        <dsp:cNvSpPr/>
      </dsp:nvSpPr>
      <dsp:spPr>
        <a:xfrm>
          <a:off x="2538296" y="2326101"/>
          <a:ext cx="1659268" cy="9955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2000" kern="1200" dirty="0"/>
            <a:t>Family history</a:t>
          </a:r>
        </a:p>
      </dsp:txBody>
      <dsp:txXfrm>
        <a:off x="2538296" y="2326101"/>
        <a:ext cx="1659268" cy="995561"/>
      </dsp:txXfrm>
    </dsp:sp>
    <dsp:sp modelId="{A6E52AFB-FE38-4EAF-9B4D-620034AC28ED}">
      <dsp:nvSpPr>
        <dsp:cNvPr id="0" name=""/>
        <dsp:cNvSpPr/>
      </dsp:nvSpPr>
      <dsp:spPr>
        <a:xfrm>
          <a:off x="1625699" y="3487589"/>
          <a:ext cx="1659268" cy="9955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2000" kern="1200"/>
            <a:t>BMI, age, weight, and height</a:t>
          </a:r>
        </a:p>
      </dsp:txBody>
      <dsp:txXfrm>
        <a:off x="1625699" y="3487589"/>
        <a:ext cx="1659268" cy="9955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33E57-4477-4F5D-9981-557883BB0C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1F1829-2588-4B05-B78B-05B413A84E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52139-6DCA-44E3-A9A8-9E6968A1D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6D2AB-1E88-4C8A-83F3-DA6C9CA560A9}" type="datetimeFigureOut">
              <a:rPr lang="en-HK" smtClean="0"/>
              <a:t>12/10/2020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03AC2-5281-47B8-B728-943D6F70B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E7803-FD53-424F-9A4F-391505EFA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6209-2330-4E64-A69D-043A0DD81F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89113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CBFEE-33A8-4AA9-B456-C2D9B9A2D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5A7069-8D28-4150-A2AB-1EB077DE07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E13B8-4650-477E-96F0-000C116A2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6D2AB-1E88-4C8A-83F3-DA6C9CA560A9}" type="datetimeFigureOut">
              <a:rPr lang="en-HK" smtClean="0"/>
              <a:t>12/10/2020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168A3-D899-4EEF-8330-B2D63AF27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BF872-FA70-423B-918A-6470A39E5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6209-2330-4E64-A69D-043A0DD81F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0065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361657-495B-49EF-82EF-761ADC8D23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0146B-EA07-41FC-AE1C-12252BB03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A6AE5-EB89-43F1-AB9F-BCF64BF6D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6D2AB-1E88-4C8A-83F3-DA6C9CA560A9}" type="datetimeFigureOut">
              <a:rPr lang="en-HK" smtClean="0"/>
              <a:t>12/10/2020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6000B-8390-45BE-8217-81969C034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F4B39-5E0C-40D6-B0F4-3311A4484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6209-2330-4E64-A69D-043A0DD81F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776829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DAE73-1610-481E-BE36-BFB2B1312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11940-AC68-44CE-9FCC-CF21A086D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13623-8D12-4049-882A-994CCDF21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6D2AB-1E88-4C8A-83F3-DA6C9CA560A9}" type="datetimeFigureOut">
              <a:rPr lang="en-HK" smtClean="0"/>
              <a:t>12/10/2020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244C4-0B2C-4D9E-991D-E4D2D0E8F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5B265-6AC4-4947-8E27-64E5F6578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6209-2330-4E64-A69D-043A0DD81F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077748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E1309-4CC5-4809-8E7F-29AAC1B44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82AFB9-9C62-435D-BB9D-DBC609379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F5C63-EA5C-499C-8E9C-1C102BD47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6D2AB-1E88-4C8A-83F3-DA6C9CA560A9}" type="datetimeFigureOut">
              <a:rPr lang="en-HK" smtClean="0"/>
              <a:t>12/10/2020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D91DB-0C36-4FBE-B9CB-3867113F9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E4412-EA77-440E-B834-FC801D8A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6209-2330-4E64-A69D-043A0DD81F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522962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6C541-2173-4C36-BBC6-7324AB90B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7F6CC-35D2-4470-93F1-204F6E15B8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B91E1-6D85-49D2-854C-532814447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E26474-8C77-46E3-9867-77A15C1D5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6D2AB-1E88-4C8A-83F3-DA6C9CA560A9}" type="datetimeFigureOut">
              <a:rPr lang="en-HK" smtClean="0"/>
              <a:t>12/10/2020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61337-86FE-4BBC-8C92-96D7922B1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32ADD5-D111-40ED-9309-B1B011F46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6209-2330-4E64-A69D-043A0DD81F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472253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A7EFC-6B2E-4DEA-BD46-C9AB56E73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B16DD8-9474-4862-B21F-E43C62A0D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18637A-95A7-426A-8FF8-BCC0534DF8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3814DC-6AD4-47A9-AD57-92ED7F04BD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A3B246-4CD0-4CA4-AB8C-C263D3650F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BBA5-4C57-4403-9016-0BA65969E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6D2AB-1E88-4C8A-83F3-DA6C9CA560A9}" type="datetimeFigureOut">
              <a:rPr lang="en-HK" smtClean="0"/>
              <a:t>12/10/2020</a:t>
            </a:fld>
            <a:endParaRPr lang="en-H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DDD609-CEA4-4516-B501-F9903DB2E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FD83D5-A5EC-40B5-B3A1-42634D4D5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6209-2330-4E64-A69D-043A0DD81F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853431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04BE7-8168-442D-B6DF-8D7FAE36E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E69A00-7A81-423D-AE64-36D109040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6D2AB-1E88-4C8A-83F3-DA6C9CA560A9}" type="datetimeFigureOut">
              <a:rPr lang="en-HK" smtClean="0"/>
              <a:t>12/10/2020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7CD437-D3AF-47DF-B420-2753D5263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331107-7DC9-4FBD-8B14-A7E98BA58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6209-2330-4E64-A69D-043A0DD81F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274298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C2D85B-6743-4A17-863C-134B1A50B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6D2AB-1E88-4C8A-83F3-DA6C9CA560A9}" type="datetimeFigureOut">
              <a:rPr lang="en-HK" smtClean="0"/>
              <a:t>12/10/2020</a:t>
            </a:fld>
            <a:endParaRPr lang="en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90AD20-2F5A-48C1-8E2E-307D3BB8A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2077C0-6850-4120-8585-CF720FF7C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6209-2330-4E64-A69D-043A0DD81F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544147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9AB9E-6DF3-4A30-B3A6-8E18E2DDE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6D501-B0A5-4289-ADC1-F0A30F7C6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745745-9C56-46CF-9B31-6FEBACECC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787844-5139-4D07-BE77-177B42999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6D2AB-1E88-4C8A-83F3-DA6C9CA560A9}" type="datetimeFigureOut">
              <a:rPr lang="en-HK" smtClean="0"/>
              <a:t>12/10/2020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268A33-9F7C-4ABE-9376-212A496DF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885A3-3F41-4AFD-995C-DB3639CC0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6209-2330-4E64-A69D-043A0DD81F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028550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29503-D5A9-456C-804C-B14939C11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74AC30-99C6-464A-9224-42AE8462A3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C6129C-A43A-4680-975E-87A204788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FAD781-4A98-440D-9BE4-194C93B57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6D2AB-1E88-4C8A-83F3-DA6C9CA560A9}" type="datetimeFigureOut">
              <a:rPr lang="en-HK" smtClean="0"/>
              <a:t>12/10/2020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3569A-5068-4F3C-BA2A-36C24D754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53E5C8-205C-46F5-A037-A83B87C79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6209-2330-4E64-A69D-043A0DD81F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262611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DA9EF5-AD5E-40FB-A26B-9719AD82E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774A4-896F-46BD-95CA-E099990A3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0A553-4ED7-40D4-A588-1167C1EC56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6D2AB-1E88-4C8A-83F3-DA6C9CA560A9}" type="datetimeFigureOut">
              <a:rPr lang="en-HK" smtClean="0"/>
              <a:t>12/10/2020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4B3B7-F883-4C93-AF04-EB19FBA9C5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64F5D-C84E-46EF-8EA4-8B50788F60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D6209-2330-4E64-A69D-043A0DD81F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440782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C775D-3E68-4EDB-8D7F-F34E6747C4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HK" dirty="0"/>
              <a:t>Findings on ‘Prudential Life Insurance Assessment’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7A3401-B66F-404C-8AB9-2B072F2B13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HK" dirty="0"/>
              <a:t>By Matthew Ng</a:t>
            </a:r>
          </a:p>
        </p:txBody>
      </p:sp>
    </p:spTree>
    <p:extLst>
      <p:ext uri="{BB962C8B-B14F-4D97-AF65-F5344CB8AC3E}">
        <p14:creationId xmlns:p14="http://schemas.microsoft.com/office/powerpoint/2010/main" val="674640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3F6C8-70B4-4CD3-A740-C4471DFB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Response variable: risk level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69855A8-FBE0-452C-B727-066EAA9AA6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21825" y="1978008"/>
            <a:ext cx="7948349" cy="4046571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FE2D82D-6598-4EAA-BF68-5BD7CE2EADD0}"/>
              </a:ext>
            </a:extLst>
          </p:cNvPr>
          <p:cNvSpPr txBox="1"/>
          <p:nvPr/>
        </p:nvSpPr>
        <p:spPr>
          <a:xfrm>
            <a:off x="838200" y="1465016"/>
            <a:ext cx="3666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Let’s focus on risk levels 1 and 8…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D23D27-6674-4ADC-BE5D-12D45039AC3A}"/>
              </a:ext>
            </a:extLst>
          </p:cNvPr>
          <p:cNvGrpSpPr/>
          <p:nvPr/>
        </p:nvGrpSpPr>
        <p:grpSpPr>
          <a:xfrm>
            <a:off x="698499" y="4532827"/>
            <a:ext cx="2343151" cy="923330"/>
            <a:chOff x="698499" y="4757539"/>
            <a:chExt cx="2343151" cy="923330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18649F9-5464-47FB-B5FD-22410B0BC9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39433" y="4826403"/>
              <a:ext cx="802217" cy="42196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89382C8-6C20-4241-AD4C-7BAF6F05948B}"/>
                </a:ext>
              </a:extLst>
            </p:cNvPr>
            <p:cNvSpPr txBox="1"/>
            <p:nvPr/>
          </p:nvSpPr>
          <p:spPr>
            <a:xfrm>
              <a:off x="698499" y="4757539"/>
              <a:ext cx="163406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HK" dirty="0"/>
                <a:t>Appear </a:t>
              </a:r>
              <a:r>
                <a:rPr lang="en-HK" b="1" dirty="0"/>
                <a:t>less often</a:t>
              </a:r>
              <a:r>
                <a:rPr lang="en-HK" dirty="0"/>
                <a:t> than risk level 8</a:t>
              </a: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0B02209-0CD5-44C8-A5FB-B74C2F58FD4D}"/>
              </a:ext>
            </a:extLst>
          </p:cNvPr>
          <p:cNvCxnSpPr>
            <a:cxnSpLocks/>
          </p:cNvCxnSpPr>
          <p:nvPr/>
        </p:nvCxnSpPr>
        <p:spPr>
          <a:xfrm flipH="1" flipV="1">
            <a:off x="9762067" y="3090333"/>
            <a:ext cx="667806" cy="3386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7C479B7-6C03-4361-985D-12C519917601}"/>
              </a:ext>
            </a:extLst>
          </p:cNvPr>
          <p:cNvSpPr txBox="1"/>
          <p:nvPr/>
        </p:nvSpPr>
        <p:spPr>
          <a:xfrm>
            <a:off x="10429873" y="2967335"/>
            <a:ext cx="1634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Appear </a:t>
            </a:r>
            <a:r>
              <a:rPr lang="en-HK" b="1" dirty="0"/>
              <a:t>more often</a:t>
            </a:r>
            <a:r>
              <a:rPr lang="en-HK" dirty="0"/>
              <a:t> than risk level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C1357D9-8547-4B6E-B77A-F531CDA9E2F4}"/>
              </a:ext>
            </a:extLst>
          </p:cNvPr>
          <p:cNvSpPr txBox="1"/>
          <p:nvPr/>
        </p:nvSpPr>
        <p:spPr>
          <a:xfrm>
            <a:off x="850900" y="6100462"/>
            <a:ext cx="10490199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HK" dirty="0"/>
              <a:t>Reasonable to assume that </a:t>
            </a:r>
            <a:r>
              <a:rPr lang="en-HK" dirty="0">
                <a:solidFill>
                  <a:srgbClr val="FF0000"/>
                </a:solidFill>
              </a:rPr>
              <a:t>risk level 1 indicates the highest risk </a:t>
            </a:r>
            <a:r>
              <a:rPr lang="en-HK" dirty="0"/>
              <a:t>and </a:t>
            </a:r>
            <a:r>
              <a:rPr lang="en-HK" dirty="0">
                <a:solidFill>
                  <a:schemeClr val="accent6">
                    <a:lumMod val="50000"/>
                  </a:schemeClr>
                </a:solidFill>
              </a:rPr>
              <a:t>risk level 8 indicates the lowest risk</a:t>
            </a:r>
          </a:p>
        </p:txBody>
      </p:sp>
    </p:spTree>
    <p:extLst>
      <p:ext uri="{BB962C8B-B14F-4D97-AF65-F5344CB8AC3E}">
        <p14:creationId xmlns:p14="http://schemas.microsoft.com/office/powerpoint/2010/main" val="3489866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17788-4193-4DC0-B92D-AB02C951A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Problems solved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453B30D-3164-4CF0-AE5F-AD35E30088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1053685"/>
              </p:ext>
            </p:extLst>
          </p:nvPr>
        </p:nvGraphicFramePr>
        <p:xfrm>
          <a:off x="838200" y="1690688"/>
          <a:ext cx="10515600" cy="4447648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5935133">
                  <a:extLst>
                    <a:ext uri="{9D8B030D-6E8A-4147-A177-3AD203B41FA5}">
                      <a16:colId xmlns:a16="http://schemas.microsoft.com/office/drawing/2014/main" val="3661866082"/>
                    </a:ext>
                  </a:extLst>
                </a:gridCol>
                <a:gridCol w="4580467">
                  <a:extLst>
                    <a:ext uri="{9D8B030D-6E8A-4147-A177-3AD203B41FA5}">
                      <a16:colId xmlns:a16="http://schemas.microsoft.com/office/drawing/2014/main" val="1965650608"/>
                    </a:ext>
                  </a:extLst>
                </a:gridCol>
              </a:tblGrid>
              <a:tr h="555956"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Solved?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4426424"/>
                  </a:ext>
                </a:extLst>
              </a:tr>
              <a:tr h="5559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dirty="0"/>
                        <a:t>What do the ‘1’ and ‘8’ in the response variable indicate?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ym typeface="Wingdings" panose="05000000000000000000" pitchFamily="2" charset="2"/>
                        </a:rPr>
                        <a:t></a:t>
                      </a:r>
                      <a:endParaRPr lang="en-H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9330924"/>
                  </a:ext>
                </a:extLst>
              </a:tr>
              <a:tr h="555956">
                <a:tc>
                  <a:txBody>
                    <a:bodyPr/>
                    <a:lstStyle/>
                    <a:p>
                      <a:r>
                        <a:rPr lang="en-HK" dirty="0"/>
                        <a:t>Risk associated with age?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ym typeface="Wingdings" panose="05000000000000000000" pitchFamily="2" charset="2"/>
                        </a:rPr>
                        <a:t></a:t>
                      </a:r>
                      <a:endParaRPr lang="en-H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3730151"/>
                  </a:ext>
                </a:extLst>
              </a:tr>
              <a:tr h="555956">
                <a:tc>
                  <a:txBody>
                    <a:bodyPr/>
                    <a:lstStyle/>
                    <a:p>
                      <a:r>
                        <a:rPr lang="en-HK" dirty="0"/>
                        <a:t>Risk associated with BMI?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ym typeface="Wingdings" panose="05000000000000000000" pitchFamily="2" charset="2"/>
                        </a:rPr>
                        <a:t></a:t>
                      </a:r>
                      <a:endParaRPr lang="en-H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2049000"/>
                  </a:ext>
                </a:extLst>
              </a:tr>
              <a:tr h="555956">
                <a:tc>
                  <a:txBody>
                    <a:bodyPr/>
                    <a:lstStyle/>
                    <a:p>
                      <a:r>
                        <a:rPr lang="en-HK" dirty="0"/>
                        <a:t>Risk associated with product type?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ym typeface="Wingdings" panose="05000000000000000000" pitchFamily="2" charset="2"/>
                        </a:rPr>
                        <a:t></a:t>
                      </a:r>
                      <a:endParaRPr lang="en-H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0072369"/>
                  </a:ext>
                </a:extLst>
              </a:tr>
              <a:tr h="555956">
                <a:tc>
                  <a:txBody>
                    <a:bodyPr/>
                    <a:lstStyle/>
                    <a:p>
                      <a:r>
                        <a:rPr lang="en-HK" dirty="0"/>
                        <a:t>Risk associated with non-/missingness?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ym typeface="Wingdings" panose="05000000000000000000" pitchFamily="2" charset="2"/>
                        </a:rPr>
                        <a:t></a:t>
                      </a:r>
                      <a:endParaRPr lang="en-H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8579378"/>
                  </a:ext>
                </a:extLst>
              </a:tr>
              <a:tr h="555956">
                <a:tc>
                  <a:txBody>
                    <a:bodyPr/>
                    <a:lstStyle/>
                    <a:p>
                      <a:r>
                        <a:rPr lang="en-HK" dirty="0"/>
                        <a:t>Risk associated with # medical keywords?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ym typeface="Wingdings" panose="05000000000000000000" pitchFamily="2" charset="2"/>
                        </a:rPr>
                        <a:t></a:t>
                      </a:r>
                      <a:endParaRPr lang="en-H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8873459"/>
                  </a:ext>
                </a:extLst>
              </a:tr>
              <a:tr h="555956">
                <a:tc>
                  <a:txBody>
                    <a:bodyPr/>
                    <a:lstStyle/>
                    <a:p>
                      <a:r>
                        <a:rPr lang="en-HK" dirty="0"/>
                        <a:t>Risk associated with medical history?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ym typeface="Wingdings" panose="05000000000000000000" pitchFamily="2" charset="2"/>
                        </a:rPr>
                        <a:t></a:t>
                      </a:r>
                      <a:endParaRPr lang="en-H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8157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3670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4B691-5412-4E73-B4FD-6A795FFE7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Risk associated with Age/BMI?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3AEBF5-26D6-49E7-AC26-F96D6E67AC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892" y="1825625"/>
            <a:ext cx="8754215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BD615E-11BF-496A-BBFA-3BAEA4141CE2}"/>
              </a:ext>
            </a:extLst>
          </p:cNvPr>
          <p:cNvSpPr txBox="1"/>
          <p:nvPr/>
        </p:nvSpPr>
        <p:spPr>
          <a:xfrm>
            <a:off x="728133" y="1492569"/>
            <a:ext cx="12022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400" dirty="0" err="1"/>
              <a:t>Ins_Age</a:t>
            </a:r>
            <a:r>
              <a:rPr lang="en-HK" sz="1400" dirty="0"/>
              <a:t> is the normalized age of applicant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F27545-18EF-4D43-AD57-768B276A9459}"/>
              </a:ext>
            </a:extLst>
          </p:cNvPr>
          <p:cNvSpPr txBox="1"/>
          <p:nvPr/>
        </p:nvSpPr>
        <p:spPr>
          <a:xfrm>
            <a:off x="10583333" y="2446676"/>
            <a:ext cx="120226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400" dirty="0"/>
              <a:t>BMI is the normalized body mass index of applicant</a:t>
            </a:r>
          </a:p>
        </p:txBody>
      </p:sp>
    </p:spTree>
    <p:extLst>
      <p:ext uri="{BB962C8B-B14F-4D97-AF65-F5344CB8AC3E}">
        <p14:creationId xmlns:p14="http://schemas.microsoft.com/office/powerpoint/2010/main" val="2246069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4B691-5412-4E73-B4FD-6A795FFE7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Risk associated with Age/BMI?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3AEBF5-26D6-49E7-AC26-F96D6E67AC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18892" y="1825625"/>
            <a:ext cx="8754215" cy="4351337"/>
          </a:xfr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379724A-860F-42E1-B75C-19146F797030}"/>
              </a:ext>
            </a:extLst>
          </p:cNvPr>
          <p:cNvCxnSpPr>
            <a:cxnSpLocks/>
          </p:cNvCxnSpPr>
          <p:nvPr/>
        </p:nvCxnSpPr>
        <p:spPr>
          <a:xfrm flipV="1">
            <a:off x="3496733" y="4961467"/>
            <a:ext cx="533400" cy="541869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4D32FA-59DE-4F6C-B3D3-6ECA5F29564A}"/>
              </a:ext>
            </a:extLst>
          </p:cNvPr>
          <p:cNvCxnSpPr>
            <a:cxnSpLocks/>
          </p:cNvCxnSpPr>
          <p:nvPr/>
        </p:nvCxnSpPr>
        <p:spPr>
          <a:xfrm flipH="1" flipV="1">
            <a:off x="3496733" y="3606801"/>
            <a:ext cx="533400" cy="1354666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B33809D-51C9-4BA3-9B6C-547FE858DBEE}"/>
              </a:ext>
            </a:extLst>
          </p:cNvPr>
          <p:cNvCxnSpPr>
            <a:cxnSpLocks/>
          </p:cNvCxnSpPr>
          <p:nvPr/>
        </p:nvCxnSpPr>
        <p:spPr>
          <a:xfrm flipV="1">
            <a:off x="3496733" y="2252135"/>
            <a:ext cx="736600" cy="1354666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04B3FBC-14E8-41EA-B7D7-775CB7428657}"/>
              </a:ext>
            </a:extLst>
          </p:cNvPr>
          <p:cNvCxnSpPr>
            <a:cxnSpLocks/>
          </p:cNvCxnSpPr>
          <p:nvPr/>
        </p:nvCxnSpPr>
        <p:spPr>
          <a:xfrm flipV="1">
            <a:off x="5287353" y="4961467"/>
            <a:ext cx="533400" cy="541869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008B3C6-B8AB-4850-8F7C-A9A727F946E2}"/>
              </a:ext>
            </a:extLst>
          </p:cNvPr>
          <p:cNvCxnSpPr>
            <a:cxnSpLocks/>
          </p:cNvCxnSpPr>
          <p:nvPr/>
        </p:nvCxnSpPr>
        <p:spPr>
          <a:xfrm flipH="1" flipV="1">
            <a:off x="5287353" y="3606801"/>
            <a:ext cx="533400" cy="1354666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AC416BD-AB6C-4EBE-A7AF-A4ACF9647972}"/>
              </a:ext>
            </a:extLst>
          </p:cNvPr>
          <p:cNvCxnSpPr>
            <a:cxnSpLocks/>
          </p:cNvCxnSpPr>
          <p:nvPr/>
        </p:nvCxnSpPr>
        <p:spPr>
          <a:xfrm flipV="1">
            <a:off x="5287353" y="2252135"/>
            <a:ext cx="736600" cy="1354666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539B7A3-5209-4D7A-B038-F66370312B6D}"/>
              </a:ext>
            </a:extLst>
          </p:cNvPr>
          <p:cNvSpPr txBox="1"/>
          <p:nvPr/>
        </p:nvSpPr>
        <p:spPr>
          <a:xfrm>
            <a:off x="347134" y="1825625"/>
            <a:ext cx="13717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The medians across risk levels share a similar trend with the maxima</a:t>
            </a:r>
          </a:p>
        </p:txBody>
      </p:sp>
    </p:spTree>
    <p:extLst>
      <p:ext uri="{BB962C8B-B14F-4D97-AF65-F5344CB8AC3E}">
        <p14:creationId xmlns:p14="http://schemas.microsoft.com/office/powerpoint/2010/main" val="580799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4B691-5412-4E73-B4FD-6A795FFE7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Risk associated with Age/BMI?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3AEBF5-26D6-49E7-AC26-F96D6E67AC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18892" y="1825625"/>
            <a:ext cx="8754215" cy="4351337"/>
          </a:xfr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96016E55-892E-4AAC-BC63-230C14B48749}"/>
              </a:ext>
            </a:extLst>
          </p:cNvPr>
          <p:cNvSpPr/>
          <p:nvPr/>
        </p:nvSpPr>
        <p:spPr>
          <a:xfrm>
            <a:off x="2116667" y="1825625"/>
            <a:ext cx="440266" cy="41095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39B7A3-5209-4D7A-B038-F66370312B6D}"/>
              </a:ext>
            </a:extLst>
          </p:cNvPr>
          <p:cNvSpPr txBox="1"/>
          <p:nvPr/>
        </p:nvSpPr>
        <p:spPr>
          <a:xfrm>
            <a:off x="347134" y="1825624"/>
            <a:ext cx="13717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All risk levels have at least one sample with the minimum age across the whole training data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8FE2DBD-D17F-4CBF-9CDF-2637DE4498DD}"/>
              </a:ext>
            </a:extLst>
          </p:cNvPr>
          <p:cNvCxnSpPr>
            <a:cxnSpLocks/>
          </p:cNvCxnSpPr>
          <p:nvPr/>
        </p:nvCxnSpPr>
        <p:spPr>
          <a:xfrm>
            <a:off x="1718892" y="2607733"/>
            <a:ext cx="4739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438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4B691-5412-4E73-B4FD-6A795FFE7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Risk associated with Age/BMI?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3AEBF5-26D6-49E7-AC26-F96D6E67AC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18892" y="1825625"/>
            <a:ext cx="8754215" cy="4351337"/>
          </a:xfr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AC01F5-2182-4766-B970-27EC93657549}"/>
              </a:ext>
            </a:extLst>
          </p:cNvPr>
          <p:cNvCxnSpPr>
            <a:cxnSpLocks/>
          </p:cNvCxnSpPr>
          <p:nvPr/>
        </p:nvCxnSpPr>
        <p:spPr>
          <a:xfrm flipV="1">
            <a:off x="7945886" y="4089400"/>
            <a:ext cx="740914" cy="1447803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593535-5A60-4DC4-BE7E-CE5F84C6EB45}"/>
              </a:ext>
            </a:extLst>
          </p:cNvPr>
          <p:cNvCxnSpPr>
            <a:cxnSpLocks/>
          </p:cNvCxnSpPr>
          <p:nvPr/>
        </p:nvCxnSpPr>
        <p:spPr>
          <a:xfrm flipV="1">
            <a:off x="8060267" y="2768600"/>
            <a:ext cx="406400" cy="965201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D38927A-914B-45BD-801E-5558D76B4909}"/>
              </a:ext>
            </a:extLst>
          </p:cNvPr>
          <p:cNvSpPr txBox="1"/>
          <p:nvPr/>
        </p:nvSpPr>
        <p:spPr>
          <a:xfrm>
            <a:off x="10473107" y="1979475"/>
            <a:ext cx="1574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Some positive trends present in the medians of BMI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3BE81C-2842-49BA-9A31-0234940CA8F2}"/>
              </a:ext>
            </a:extLst>
          </p:cNvPr>
          <p:cNvSpPr txBox="1"/>
          <p:nvPr/>
        </p:nvSpPr>
        <p:spPr>
          <a:xfrm>
            <a:off x="10473107" y="4336874"/>
            <a:ext cx="15749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But the trends are less interpretable than those in age</a:t>
            </a:r>
          </a:p>
        </p:txBody>
      </p:sp>
    </p:spTree>
    <p:extLst>
      <p:ext uri="{BB962C8B-B14F-4D97-AF65-F5344CB8AC3E}">
        <p14:creationId xmlns:p14="http://schemas.microsoft.com/office/powerpoint/2010/main" val="2336201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4B691-5412-4E73-B4FD-6A795FFE7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Risk associated with Age/BMI?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3AEBF5-26D6-49E7-AC26-F96D6E67AC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18893" y="1825625"/>
            <a:ext cx="8754213" cy="435133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8171861-ECF3-4723-8676-FEAC0373CCB3}"/>
              </a:ext>
            </a:extLst>
          </p:cNvPr>
          <p:cNvSpPr txBox="1"/>
          <p:nvPr/>
        </p:nvSpPr>
        <p:spPr>
          <a:xfrm>
            <a:off x="838200" y="1465016"/>
            <a:ext cx="4284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Again, let’s focus on risk levels 1 and 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ED49AA-6817-48AB-BF2A-68416BEE9E07}"/>
              </a:ext>
            </a:extLst>
          </p:cNvPr>
          <p:cNvSpPr txBox="1"/>
          <p:nvPr/>
        </p:nvSpPr>
        <p:spPr>
          <a:xfrm>
            <a:off x="287866" y="2136308"/>
            <a:ext cx="15324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Median of age and BMI in risk 1 is higher than that in risk 8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1362984-FFE8-45B2-B1A9-16ECE3093090}"/>
              </a:ext>
            </a:extLst>
          </p:cNvPr>
          <p:cNvCxnSpPr>
            <a:cxnSpLocks/>
          </p:cNvCxnSpPr>
          <p:nvPr/>
        </p:nvCxnSpPr>
        <p:spPr>
          <a:xfrm flipV="1">
            <a:off x="3505200" y="2328335"/>
            <a:ext cx="753533" cy="3149598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F12D6C2-C9A1-4F8E-8911-80BB7A71C144}"/>
              </a:ext>
            </a:extLst>
          </p:cNvPr>
          <p:cNvCxnSpPr>
            <a:cxnSpLocks/>
          </p:cNvCxnSpPr>
          <p:nvPr/>
        </p:nvCxnSpPr>
        <p:spPr>
          <a:xfrm flipV="1">
            <a:off x="7933269" y="2328335"/>
            <a:ext cx="376766" cy="3225798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569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4B691-5412-4E73-B4FD-6A795FFE7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Risk associated with Age/BMI?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3AEBF5-26D6-49E7-AC26-F96D6E67AC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18893" y="1825625"/>
            <a:ext cx="8754213" cy="435133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8171861-ECF3-4723-8676-FEAC0373CCB3}"/>
              </a:ext>
            </a:extLst>
          </p:cNvPr>
          <p:cNvSpPr txBox="1"/>
          <p:nvPr/>
        </p:nvSpPr>
        <p:spPr>
          <a:xfrm>
            <a:off x="838200" y="1465016"/>
            <a:ext cx="4284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Again, let’s focus on risk levels 1 and 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ED49AA-6817-48AB-BF2A-68416BEE9E07}"/>
              </a:ext>
            </a:extLst>
          </p:cNvPr>
          <p:cNvSpPr txBox="1"/>
          <p:nvPr/>
        </p:nvSpPr>
        <p:spPr>
          <a:xfrm>
            <a:off x="10473106" y="2828835"/>
            <a:ext cx="1532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Age and BMI vary more in risk 1 than in risk 8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3EFE93D-E66B-468D-A439-E5A70B500B85}"/>
              </a:ext>
            </a:extLst>
          </p:cNvPr>
          <p:cNvCxnSpPr>
            <a:cxnSpLocks/>
          </p:cNvCxnSpPr>
          <p:nvPr/>
        </p:nvCxnSpPr>
        <p:spPr>
          <a:xfrm>
            <a:off x="2345267" y="2281670"/>
            <a:ext cx="3649133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15F1644-F919-4623-8B69-428BA28D5251}"/>
              </a:ext>
            </a:extLst>
          </p:cNvPr>
          <p:cNvCxnSpPr>
            <a:cxnSpLocks/>
          </p:cNvCxnSpPr>
          <p:nvPr/>
        </p:nvCxnSpPr>
        <p:spPr>
          <a:xfrm>
            <a:off x="2345267" y="5482070"/>
            <a:ext cx="3175000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4A060F2-8AAD-4252-A62A-28E9B6EE9FD6}"/>
              </a:ext>
            </a:extLst>
          </p:cNvPr>
          <p:cNvCxnSpPr>
            <a:cxnSpLocks/>
          </p:cNvCxnSpPr>
          <p:nvPr/>
        </p:nvCxnSpPr>
        <p:spPr>
          <a:xfrm>
            <a:off x="7095067" y="2281670"/>
            <a:ext cx="2472266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0EAE4E8-51BF-4973-8254-E2E9FB913915}"/>
              </a:ext>
            </a:extLst>
          </p:cNvPr>
          <p:cNvCxnSpPr>
            <a:cxnSpLocks/>
          </p:cNvCxnSpPr>
          <p:nvPr/>
        </p:nvCxnSpPr>
        <p:spPr>
          <a:xfrm>
            <a:off x="7213601" y="5482070"/>
            <a:ext cx="1498599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004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17788-4193-4DC0-B92D-AB02C951A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Problems solved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453B30D-3164-4CF0-AE5F-AD35E300881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690688"/>
          <a:ext cx="10515600" cy="4447648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5935133">
                  <a:extLst>
                    <a:ext uri="{9D8B030D-6E8A-4147-A177-3AD203B41FA5}">
                      <a16:colId xmlns:a16="http://schemas.microsoft.com/office/drawing/2014/main" val="3661866082"/>
                    </a:ext>
                  </a:extLst>
                </a:gridCol>
                <a:gridCol w="4580467">
                  <a:extLst>
                    <a:ext uri="{9D8B030D-6E8A-4147-A177-3AD203B41FA5}">
                      <a16:colId xmlns:a16="http://schemas.microsoft.com/office/drawing/2014/main" val="1965650608"/>
                    </a:ext>
                  </a:extLst>
                </a:gridCol>
              </a:tblGrid>
              <a:tr h="555956"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Solved?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4426424"/>
                  </a:ext>
                </a:extLst>
              </a:tr>
              <a:tr h="5559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dirty="0"/>
                        <a:t>What do the ‘1’ and ‘8’ in the response variable indicate?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ym typeface="Wingdings" panose="05000000000000000000" pitchFamily="2" charset="2"/>
                        </a:rPr>
                        <a:t></a:t>
                      </a:r>
                      <a:endParaRPr lang="en-H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9330924"/>
                  </a:ext>
                </a:extLst>
              </a:tr>
              <a:tr h="555956">
                <a:tc>
                  <a:txBody>
                    <a:bodyPr/>
                    <a:lstStyle/>
                    <a:p>
                      <a:r>
                        <a:rPr lang="en-HK" dirty="0"/>
                        <a:t>Risk associated with age?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ym typeface="Wingdings" panose="05000000000000000000" pitchFamily="2" charset="2"/>
                        </a:rPr>
                        <a:t></a:t>
                      </a:r>
                      <a:endParaRPr lang="en-H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3730151"/>
                  </a:ext>
                </a:extLst>
              </a:tr>
              <a:tr h="555956">
                <a:tc>
                  <a:txBody>
                    <a:bodyPr/>
                    <a:lstStyle/>
                    <a:p>
                      <a:r>
                        <a:rPr lang="en-HK" dirty="0"/>
                        <a:t>Risk associated with BMI?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ym typeface="Wingdings" panose="05000000000000000000" pitchFamily="2" charset="2"/>
                        </a:rPr>
                        <a:t></a:t>
                      </a:r>
                      <a:endParaRPr lang="en-H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2049000"/>
                  </a:ext>
                </a:extLst>
              </a:tr>
              <a:tr h="555956">
                <a:tc>
                  <a:txBody>
                    <a:bodyPr/>
                    <a:lstStyle/>
                    <a:p>
                      <a:r>
                        <a:rPr lang="en-HK" dirty="0"/>
                        <a:t>Risk associated with product type?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ym typeface="Wingdings" panose="05000000000000000000" pitchFamily="2" charset="2"/>
                        </a:rPr>
                        <a:t></a:t>
                      </a:r>
                      <a:endParaRPr lang="en-H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0072369"/>
                  </a:ext>
                </a:extLst>
              </a:tr>
              <a:tr h="555956">
                <a:tc>
                  <a:txBody>
                    <a:bodyPr/>
                    <a:lstStyle/>
                    <a:p>
                      <a:r>
                        <a:rPr lang="en-HK" dirty="0"/>
                        <a:t>Risk associated with non-/missingness?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ym typeface="Wingdings" panose="05000000000000000000" pitchFamily="2" charset="2"/>
                        </a:rPr>
                        <a:t></a:t>
                      </a:r>
                      <a:endParaRPr lang="en-H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8579378"/>
                  </a:ext>
                </a:extLst>
              </a:tr>
              <a:tr h="555956">
                <a:tc>
                  <a:txBody>
                    <a:bodyPr/>
                    <a:lstStyle/>
                    <a:p>
                      <a:r>
                        <a:rPr lang="en-HK" dirty="0"/>
                        <a:t>Risk associated with # medical keywords?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ym typeface="Wingdings" panose="05000000000000000000" pitchFamily="2" charset="2"/>
                        </a:rPr>
                        <a:t></a:t>
                      </a:r>
                      <a:endParaRPr lang="en-H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8873459"/>
                  </a:ext>
                </a:extLst>
              </a:tr>
              <a:tr h="555956">
                <a:tc>
                  <a:txBody>
                    <a:bodyPr/>
                    <a:lstStyle/>
                    <a:p>
                      <a:r>
                        <a:rPr lang="en-HK" dirty="0"/>
                        <a:t>Risk associated with medical history?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ym typeface="Wingdings" panose="05000000000000000000" pitchFamily="2" charset="2"/>
                        </a:rPr>
                        <a:t></a:t>
                      </a:r>
                      <a:endParaRPr lang="en-H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8157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5656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839CB-A5D3-4945-A88A-3AF2DFDFA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Risk associated with product type?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1B3EE3-E864-49C2-9480-3B9524B6AF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63739" y="1978008"/>
            <a:ext cx="7864522" cy="404657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276FFC-50B1-40F0-A8FB-4929F4E73988}"/>
              </a:ext>
            </a:extLst>
          </p:cNvPr>
          <p:cNvSpPr txBox="1"/>
          <p:nvPr/>
        </p:nvSpPr>
        <p:spPr>
          <a:xfrm>
            <a:off x="381001" y="1506022"/>
            <a:ext cx="162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To reduce the complexity overhead, let us focus on risk levels 1 and 8 here when considering product type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368CCB-B994-4C0F-8318-91966E44AAF2}"/>
              </a:ext>
            </a:extLst>
          </p:cNvPr>
          <p:cNvSpPr txBox="1"/>
          <p:nvPr/>
        </p:nvSpPr>
        <p:spPr>
          <a:xfrm>
            <a:off x="10185399" y="4360333"/>
            <a:ext cx="162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Product_Info_2 is probably the type of product the applicant applied for</a:t>
            </a:r>
          </a:p>
        </p:txBody>
      </p:sp>
    </p:spTree>
    <p:extLst>
      <p:ext uri="{BB962C8B-B14F-4D97-AF65-F5344CB8AC3E}">
        <p14:creationId xmlns:p14="http://schemas.microsoft.com/office/powerpoint/2010/main" val="579058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350FF-EEE4-4149-A0F6-870B88BE8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Imagine the following…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B4E8C-0734-4972-B542-683A41408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and your friend have applied for a life insurance plan</a:t>
            </a:r>
          </a:p>
          <a:p>
            <a:r>
              <a:rPr lang="en-US" dirty="0"/>
              <a:t>30 days later </a:t>
            </a:r>
            <a:r>
              <a:rPr lang="en-US" dirty="0">
                <a:sym typeface="Wingdings" panose="05000000000000000000" pitchFamily="2" charset="2"/>
              </a:rPr>
              <a:t> The insurance company declined your coverage</a:t>
            </a:r>
          </a:p>
          <a:p>
            <a:r>
              <a:rPr lang="en-US" dirty="0">
                <a:sym typeface="Wingdings" panose="05000000000000000000" pitchFamily="2" charset="2"/>
              </a:rPr>
              <a:t>Offered a higher premium rate instead</a:t>
            </a:r>
            <a:endParaRPr lang="en-H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C82B41-DDFD-42BF-80C7-D217EBA803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124" y="4377142"/>
            <a:ext cx="3903676" cy="211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4236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839CB-A5D3-4945-A88A-3AF2DFDFA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Risk associated with product type?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1B3EE3-E864-49C2-9480-3B9524B6AF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63739" y="1978008"/>
            <a:ext cx="7864522" cy="4046571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E45697-B78B-4D20-93C7-DFCD0E3A3A6A}"/>
              </a:ext>
            </a:extLst>
          </p:cNvPr>
          <p:cNvSpPr txBox="1"/>
          <p:nvPr/>
        </p:nvSpPr>
        <p:spPr>
          <a:xfrm>
            <a:off x="10278533" y="1978008"/>
            <a:ext cx="15832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Category D accounts for ~64% of the products that applicants applied for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E9673A-7511-487F-BDE0-A609E8233964}"/>
              </a:ext>
            </a:extLst>
          </p:cNvPr>
          <p:cNvSpPr txBox="1"/>
          <p:nvPr/>
        </p:nvSpPr>
        <p:spPr>
          <a:xfrm>
            <a:off x="10278532" y="4250128"/>
            <a:ext cx="1583267" cy="17543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HK" dirty="0"/>
              <a:t>Is there any association between extreme risks and any plan in category D?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349E263B-C23A-4E62-9979-71301995D4C1}"/>
              </a:ext>
            </a:extLst>
          </p:cNvPr>
          <p:cNvSpPr/>
          <p:nvPr/>
        </p:nvSpPr>
        <p:spPr>
          <a:xfrm rot="5400000">
            <a:off x="4149400" y="2518370"/>
            <a:ext cx="385488" cy="2965846"/>
          </a:xfrm>
          <a:prstGeom prst="leftBrace">
            <a:avLst>
              <a:gd name="adj1" fmla="val 192344"/>
              <a:gd name="adj2" fmla="val 50000"/>
            </a:avLst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BDBF92-7F54-4A7B-B1E9-A0C9891F5F5B}"/>
              </a:ext>
            </a:extLst>
          </p:cNvPr>
          <p:cNvSpPr txBox="1"/>
          <p:nvPr/>
        </p:nvSpPr>
        <p:spPr>
          <a:xfrm>
            <a:off x="3981682" y="3439217"/>
            <a:ext cx="720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dirty="0">
                <a:solidFill>
                  <a:schemeClr val="bg1">
                    <a:lumMod val="50000"/>
                  </a:schemeClr>
                </a:solidFill>
              </a:rPr>
              <a:t>~28%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0CD43EE5-A17C-446B-98F1-66689DE34D5F}"/>
              </a:ext>
            </a:extLst>
          </p:cNvPr>
          <p:cNvSpPr/>
          <p:nvPr/>
        </p:nvSpPr>
        <p:spPr>
          <a:xfrm rot="5400000">
            <a:off x="8713858" y="1349816"/>
            <a:ext cx="233750" cy="1490133"/>
          </a:xfrm>
          <a:prstGeom prst="leftBrace">
            <a:avLst>
              <a:gd name="adj1" fmla="val 192344"/>
              <a:gd name="adj2" fmla="val 50000"/>
            </a:avLst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4A4BA7-E60B-4983-ABCD-641B0A8984F7}"/>
              </a:ext>
            </a:extLst>
          </p:cNvPr>
          <p:cNvSpPr txBox="1"/>
          <p:nvPr/>
        </p:nvSpPr>
        <p:spPr>
          <a:xfrm>
            <a:off x="8462263" y="1608675"/>
            <a:ext cx="736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dirty="0">
                <a:solidFill>
                  <a:schemeClr val="bg1">
                    <a:lumMod val="50000"/>
                  </a:schemeClr>
                </a:solidFill>
              </a:rPr>
              <a:t>~64%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8DFBEC73-691F-412D-A77E-9643D126D797}"/>
              </a:ext>
            </a:extLst>
          </p:cNvPr>
          <p:cNvSpPr/>
          <p:nvPr/>
        </p:nvSpPr>
        <p:spPr>
          <a:xfrm rot="5400000">
            <a:off x="8713858" y="1349818"/>
            <a:ext cx="233750" cy="1490133"/>
          </a:xfrm>
          <a:prstGeom prst="leftBrace">
            <a:avLst>
              <a:gd name="adj1" fmla="val 192344"/>
              <a:gd name="adj2" fmla="val 50000"/>
            </a:avLst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A39A57-235C-4453-A9FE-988BEC5010FB}"/>
              </a:ext>
            </a:extLst>
          </p:cNvPr>
          <p:cNvSpPr txBox="1"/>
          <p:nvPr/>
        </p:nvSpPr>
        <p:spPr>
          <a:xfrm>
            <a:off x="8462263" y="1608677"/>
            <a:ext cx="736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dirty="0"/>
              <a:t>~64%</a:t>
            </a:r>
          </a:p>
        </p:txBody>
      </p:sp>
    </p:spTree>
    <p:extLst>
      <p:ext uri="{BB962C8B-B14F-4D97-AF65-F5344CB8AC3E}">
        <p14:creationId xmlns:p14="http://schemas.microsoft.com/office/powerpoint/2010/main" val="7397404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839CB-A5D3-4945-A88A-3AF2DFDFA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Risk associated with product type?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1B3EE3-E864-49C2-9480-3B9524B6AF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63739" y="1978008"/>
            <a:ext cx="7864522" cy="4046571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226919C-78E4-4518-8D34-E9BA9E886CD8}"/>
              </a:ext>
            </a:extLst>
          </p:cNvPr>
          <p:cNvSpPr txBox="1"/>
          <p:nvPr/>
        </p:nvSpPr>
        <p:spPr>
          <a:xfrm>
            <a:off x="10193867" y="1932289"/>
            <a:ext cx="17356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Note that, generally, the ratio between number of samples in risk level 1 and 8 is less than 1:2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1EC9C7-F39D-4342-B8EB-4AD7401A321D}"/>
              </a:ext>
            </a:extLst>
          </p:cNvPr>
          <p:cNvSpPr txBox="1"/>
          <p:nvPr/>
        </p:nvSpPr>
        <p:spPr>
          <a:xfrm>
            <a:off x="8106327" y="5926284"/>
            <a:ext cx="1735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The ratio here is almost 1:1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E6F35F4-E52E-468F-93AA-F7C9F5C22209}"/>
              </a:ext>
            </a:extLst>
          </p:cNvPr>
          <p:cNvSpPr/>
          <p:nvPr/>
        </p:nvSpPr>
        <p:spPr>
          <a:xfrm>
            <a:off x="7992533" y="4546600"/>
            <a:ext cx="550334" cy="130386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B6D787-BC8C-4013-B597-81F500195696}"/>
              </a:ext>
            </a:extLst>
          </p:cNvPr>
          <p:cNvCxnSpPr>
            <a:cxnSpLocks/>
          </p:cNvCxnSpPr>
          <p:nvPr/>
        </p:nvCxnSpPr>
        <p:spPr>
          <a:xfrm flipH="1" flipV="1">
            <a:off x="8318501" y="5770322"/>
            <a:ext cx="131232" cy="1559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90CC964-89B1-4ABE-BBA5-FA83F7A03B2F}"/>
              </a:ext>
            </a:extLst>
          </p:cNvPr>
          <p:cNvSpPr txBox="1"/>
          <p:nvPr/>
        </p:nvSpPr>
        <p:spPr>
          <a:xfrm>
            <a:off x="838199" y="6012108"/>
            <a:ext cx="6358467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HK" dirty="0"/>
              <a:t>It is more likely to observe someone getting the highest risk in applicants choosing D1 than those not choosing D1.</a:t>
            </a:r>
          </a:p>
        </p:txBody>
      </p:sp>
    </p:spTree>
    <p:extLst>
      <p:ext uri="{BB962C8B-B14F-4D97-AF65-F5344CB8AC3E}">
        <p14:creationId xmlns:p14="http://schemas.microsoft.com/office/powerpoint/2010/main" val="676004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575C4-5F7F-4157-A6D9-F6E15C2BA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But why…?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B9809-58F1-4E26-BBDC-C2AA261DB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and your friend shared so many things in common</a:t>
            </a:r>
          </a:p>
          <a:p>
            <a:r>
              <a:rPr lang="en-US" dirty="0"/>
              <a:t>Why declined? </a:t>
            </a:r>
          </a:p>
          <a:p>
            <a:r>
              <a:rPr lang="en-US" dirty="0"/>
              <a:t>Why higher risk?</a:t>
            </a:r>
          </a:p>
          <a:p>
            <a:r>
              <a:rPr lang="en-US" dirty="0"/>
              <a:t>Why so slow?</a:t>
            </a:r>
          </a:p>
          <a:p>
            <a:endParaRPr lang="en-H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537F80-9D97-4C6B-95B9-6840CC1C7EF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283200" y="4280431"/>
            <a:ext cx="1625600" cy="1625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E717D1-4088-4F9C-9A24-FB5D39B0A2CC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195732" y="4280431"/>
            <a:ext cx="1625600" cy="162560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F870A333-7BA5-4FFC-B3B0-93BE404032A6}"/>
              </a:ext>
            </a:extLst>
          </p:cNvPr>
          <p:cNvSpPr/>
          <p:nvPr/>
        </p:nvSpPr>
        <p:spPr>
          <a:xfrm>
            <a:off x="4267199" y="4957764"/>
            <a:ext cx="914400" cy="27093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A4EE7D-6642-45F7-AA2B-10FF0990476B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2539999" y="4280431"/>
            <a:ext cx="1625600" cy="1625600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63831522-D341-40B3-A0B1-10AE3970CF2B}"/>
              </a:ext>
            </a:extLst>
          </p:cNvPr>
          <p:cNvSpPr/>
          <p:nvPr/>
        </p:nvSpPr>
        <p:spPr>
          <a:xfrm>
            <a:off x="7095066" y="4957763"/>
            <a:ext cx="914400" cy="27093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711006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5DF9D-44A4-4036-875A-D1FA8EA7C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The twilight!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3E9ED-ED18-4F11-A335-BEBC8B3A3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"Prudential Life Insurance Assessment“ on Kaggle !?!?</a:t>
            </a:r>
          </a:p>
          <a:p>
            <a:r>
              <a:rPr lang="en-US" dirty="0"/>
              <a:t>Challenge accepted!</a:t>
            </a:r>
          </a:p>
          <a:p>
            <a:r>
              <a:rPr lang="en-US" dirty="0"/>
              <a:t>Develop something that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predicts applicants’ risk based on their information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HK" dirty="0"/>
              <a:t>gives applicants interpretable rejection reasons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shortens the time of risk assessment</a:t>
            </a:r>
            <a:endParaRPr lang="en-H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5AAFB1-5BDA-4F5A-8194-A0D53E94B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950" y="5776913"/>
            <a:ext cx="3371850" cy="800100"/>
          </a:xfrm>
          <a:prstGeom prst="rect">
            <a:avLst/>
          </a:prstGeom>
        </p:spPr>
      </p:pic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7F5A5D08-BC26-41EE-B15F-6BD990C641B8}"/>
              </a:ext>
            </a:extLst>
          </p:cNvPr>
          <p:cNvSpPr/>
          <p:nvPr/>
        </p:nvSpPr>
        <p:spPr>
          <a:xfrm flipH="1">
            <a:off x="9677399" y="5012267"/>
            <a:ext cx="1837267" cy="629709"/>
          </a:xfrm>
          <a:prstGeom prst="wedgeRect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dirty="0"/>
              <a:t>Okay, beat me</a:t>
            </a:r>
          </a:p>
        </p:txBody>
      </p:sp>
    </p:spTree>
    <p:extLst>
      <p:ext uri="{BB962C8B-B14F-4D97-AF65-F5344CB8AC3E}">
        <p14:creationId xmlns:p14="http://schemas.microsoft.com/office/powerpoint/2010/main" val="629005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5F786-9B4B-4840-A7F7-26AFD6532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First things first…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3EBA1-999E-4A0A-8CCB-689EA46F9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What is your primary goal?</a:t>
            </a:r>
          </a:p>
          <a:p>
            <a:pPr lvl="1"/>
            <a:r>
              <a:rPr lang="en-US" dirty="0"/>
              <a:t>Predicts applicants’ risk based on their information</a:t>
            </a:r>
          </a:p>
          <a:p>
            <a:r>
              <a:rPr lang="en-HK" dirty="0"/>
              <a:t>Is that enough?</a:t>
            </a:r>
          </a:p>
          <a:p>
            <a:pPr lvl="1"/>
            <a:r>
              <a:rPr lang="en-HK" dirty="0"/>
              <a:t>NO</a:t>
            </a:r>
          </a:p>
          <a:p>
            <a:pPr lvl="1"/>
            <a:r>
              <a:rPr lang="en-US" dirty="0"/>
              <a:t>INSTEAD: Predicts applicants’ risk based on their information</a:t>
            </a:r>
            <a:r>
              <a:rPr lang="en-HK" dirty="0"/>
              <a:t> with interpretable reasons</a:t>
            </a:r>
            <a:endParaRPr lang="en-US" dirty="0"/>
          </a:p>
          <a:p>
            <a:pPr lvl="1"/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457438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C7F01-4DA9-4FC5-BFE4-061F60926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If the primary goal seems okay to you…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358D3-0029-42A7-AEAB-FDC11120B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17067" cy="4351338"/>
          </a:xfrm>
        </p:spPr>
        <p:txBody>
          <a:bodyPr/>
          <a:lstStyle/>
          <a:p>
            <a:r>
              <a:rPr lang="en-HK" dirty="0"/>
              <a:t>What do the training data look like?</a:t>
            </a:r>
          </a:p>
          <a:p>
            <a:pPr lvl="1"/>
            <a:r>
              <a:rPr lang="en-HK" dirty="0"/>
              <a:t>59381 samples</a:t>
            </a:r>
          </a:p>
          <a:p>
            <a:pPr lvl="1"/>
            <a:r>
              <a:rPr lang="en-HK" dirty="0"/>
              <a:t>1 response variable + other 126 variable</a:t>
            </a:r>
          </a:p>
          <a:p>
            <a:pPr lvl="1"/>
            <a:r>
              <a:rPr lang="en-HK" dirty="0"/>
              <a:t>7 types of variables</a:t>
            </a:r>
          </a:p>
          <a:p>
            <a:pPr lvl="1"/>
            <a:r>
              <a:rPr lang="en-HK" dirty="0"/>
              <a:t>Medical-related variables account for ~71% of the data set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B376728-3119-4B1C-B895-7EFCF2D1DB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7616664"/>
              </p:ext>
            </p:extLst>
          </p:nvPr>
        </p:nvGraphicFramePr>
        <p:xfrm>
          <a:off x="6443133" y="1690687"/>
          <a:ext cx="4910667" cy="448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4362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5F786-9B4B-4840-A7F7-26AFD6532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First things first…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3EBA1-999E-4A0A-8CCB-689EA46F9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you achieve the primary goal?</a:t>
            </a:r>
          </a:p>
          <a:p>
            <a:pPr lvl="1"/>
            <a:r>
              <a:rPr lang="en-US" dirty="0"/>
              <a:t>See how variables varies across risk levels</a:t>
            </a:r>
          </a:p>
          <a:p>
            <a:pPr lvl="1"/>
            <a:r>
              <a:rPr lang="en-US" dirty="0"/>
              <a:t>See how risk levels vary across each level in some categorical variables</a:t>
            </a:r>
          </a:p>
          <a:p>
            <a:r>
              <a:rPr lang="en-US" dirty="0"/>
              <a:t>By doing so… </a:t>
            </a:r>
          </a:p>
        </p:txBody>
      </p:sp>
    </p:spTree>
    <p:extLst>
      <p:ext uri="{BB962C8B-B14F-4D97-AF65-F5344CB8AC3E}">
        <p14:creationId xmlns:p14="http://schemas.microsoft.com/office/powerpoint/2010/main" val="2281616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EC0E3-B481-4DFE-8DA2-A5CAE836E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Other fundamental questions to 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6A0E4-4A6F-4ABA-894C-0C3C6671F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What do the ‘1’ and ‘8’ in the response variable indicate?</a:t>
            </a:r>
          </a:p>
          <a:p>
            <a:r>
              <a:rPr lang="en-HK" dirty="0"/>
              <a:t>Is applicants’ risk level associated with their</a:t>
            </a:r>
          </a:p>
          <a:p>
            <a:pPr lvl="1"/>
            <a:r>
              <a:rPr lang="en-HK" dirty="0"/>
              <a:t>age?</a:t>
            </a:r>
          </a:p>
          <a:p>
            <a:pPr lvl="1"/>
            <a:r>
              <a:rPr lang="en-HK" dirty="0"/>
              <a:t>BMI?</a:t>
            </a:r>
          </a:p>
          <a:p>
            <a:pPr lvl="1"/>
            <a:r>
              <a:rPr lang="en-HK" dirty="0"/>
              <a:t>product type?</a:t>
            </a:r>
          </a:p>
          <a:p>
            <a:pPr lvl="1"/>
            <a:r>
              <a:rPr lang="en-HK" dirty="0"/>
              <a:t>non-/missingness in certain variables?</a:t>
            </a:r>
          </a:p>
          <a:p>
            <a:pPr lvl="1"/>
            <a:r>
              <a:rPr lang="en-HK" dirty="0"/>
              <a:t>number of medical keywords?</a:t>
            </a:r>
          </a:p>
          <a:p>
            <a:pPr lvl="1"/>
            <a:r>
              <a:rPr lang="en-HK" dirty="0"/>
              <a:t>medical history?</a:t>
            </a:r>
          </a:p>
          <a:p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4284538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3F6C8-70B4-4CD3-A740-C4471DFB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Response variable: risk level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69855A8-FBE0-452C-B727-066EAA9AA6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825" y="1978008"/>
            <a:ext cx="7948349" cy="4046571"/>
          </a:xfr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AC5968C-76BE-4AC1-932B-338EB0C6B99E}"/>
              </a:ext>
            </a:extLst>
          </p:cNvPr>
          <p:cNvCxnSpPr>
            <a:cxnSpLocks/>
          </p:cNvCxnSpPr>
          <p:nvPr/>
        </p:nvCxnSpPr>
        <p:spPr>
          <a:xfrm>
            <a:off x="1797512" y="3429000"/>
            <a:ext cx="1360555" cy="1066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C9786A-A54F-4B3D-9B86-543D657FD946}"/>
              </a:ext>
            </a:extLst>
          </p:cNvPr>
          <p:cNvSpPr txBox="1"/>
          <p:nvPr/>
        </p:nvSpPr>
        <p:spPr>
          <a:xfrm>
            <a:off x="838200" y="2175399"/>
            <a:ext cx="1634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Does ‘1’ represent the highest or the lowest risk?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E2D82D-6598-4EAA-BF68-5BD7CE2EADD0}"/>
              </a:ext>
            </a:extLst>
          </p:cNvPr>
          <p:cNvSpPr txBox="1"/>
          <p:nvPr/>
        </p:nvSpPr>
        <p:spPr>
          <a:xfrm>
            <a:off x="838200" y="1465016"/>
            <a:ext cx="4406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The response is an ordinal variable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27A4E3-9DC6-4774-A1E7-7A8D6B1A62E2}"/>
              </a:ext>
            </a:extLst>
          </p:cNvPr>
          <p:cNvSpPr txBox="1"/>
          <p:nvPr/>
        </p:nvSpPr>
        <p:spPr>
          <a:xfrm>
            <a:off x="10394487" y="3572470"/>
            <a:ext cx="1634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Risk level 8 has the highest count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A0522C5-86EF-4972-A490-62611CA21544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9857682" y="3705999"/>
            <a:ext cx="536805" cy="3281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EF53016-D6E2-46F6-AA59-BFDA723F16D1}"/>
              </a:ext>
            </a:extLst>
          </p:cNvPr>
          <p:cNvSpPr txBox="1"/>
          <p:nvPr/>
        </p:nvSpPr>
        <p:spPr>
          <a:xfrm>
            <a:off x="3901017" y="5872179"/>
            <a:ext cx="2194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Relatively unlikely to get risk levels 3 or 4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2F59BF3-A898-4B4E-B8D2-B8429DAAB122}"/>
              </a:ext>
            </a:extLst>
          </p:cNvPr>
          <p:cNvCxnSpPr>
            <a:cxnSpLocks/>
          </p:cNvCxnSpPr>
          <p:nvPr/>
        </p:nvCxnSpPr>
        <p:spPr>
          <a:xfrm flipH="1" flipV="1">
            <a:off x="5245102" y="5494868"/>
            <a:ext cx="300565" cy="3725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3D47721-492B-4C6D-A851-999F6EC5C629}"/>
              </a:ext>
            </a:extLst>
          </p:cNvPr>
          <p:cNvCxnSpPr>
            <a:cxnSpLocks/>
          </p:cNvCxnSpPr>
          <p:nvPr/>
        </p:nvCxnSpPr>
        <p:spPr>
          <a:xfrm flipV="1">
            <a:off x="5545667" y="5494870"/>
            <a:ext cx="309030" cy="3725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585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3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A34F964-985D-4B7D-80EF-D1A79AC18EFB}">
  <we:reference id="wa104380121" version="2.0.0.0" store="en-US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797</Words>
  <Application>Microsoft Office PowerPoint</Application>
  <PresentationFormat>Widescreen</PresentationFormat>
  <Paragraphs>125</Paragraphs>
  <Slides>21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Office Theme</vt:lpstr>
      <vt:lpstr>Findings on ‘Prudential Life Insurance Assessment’</vt:lpstr>
      <vt:lpstr>Imagine the following…</vt:lpstr>
      <vt:lpstr>But why…?</vt:lpstr>
      <vt:lpstr>The twilight!</vt:lpstr>
      <vt:lpstr>First things first…</vt:lpstr>
      <vt:lpstr>If the primary goal seems okay to you…</vt:lpstr>
      <vt:lpstr>First things first…</vt:lpstr>
      <vt:lpstr>Other fundamental questions to ask</vt:lpstr>
      <vt:lpstr>Response variable: risk level</vt:lpstr>
      <vt:lpstr>Response variable: risk level</vt:lpstr>
      <vt:lpstr>Problems solved</vt:lpstr>
      <vt:lpstr>Risk associated with Age/BMI?</vt:lpstr>
      <vt:lpstr>Risk associated with Age/BMI?</vt:lpstr>
      <vt:lpstr>Risk associated with Age/BMI?</vt:lpstr>
      <vt:lpstr>Risk associated with Age/BMI?</vt:lpstr>
      <vt:lpstr>Risk associated with Age/BMI?</vt:lpstr>
      <vt:lpstr>Risk associated with Age/BMI?</vt:lpstr>
      <vt:lpstr>Problems solved</vt:lpstr>
      <vt:lpstr>Risk associated with product type?</vt:lpstr>
      <vt:lpstr>Risk associated with product type?</vt:lpstr>
      <vt:lpstr>Risk associated with product type?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Ng</dc:creator>
  <cp:lastModifiedBy>Matthew Ng</cp:lastModifiedBy>
  <cp:revision>21</cp:revision>
  <dcterms:created xsi:type="dcterms:W3CDTF">2020-10-12T03:39:29Z</dcterms:created>
  <dcterms:modified xsi:type="dcterms:W3CDTF">2020-10-12T06:58:57Z</dcterms:modified>
</cp:coreProperties>
</file>