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8" r:id="rId1"/>
  </p:sldMasterIdLst>
  <p:notesMasterIdLst>
    <p:notesMasterId r:id="rId20"/>
  </p:notesMasterIdLst>
  <p:sldIdLst>
    <p:sldId id="256" r:id="rId2"/>
    <p:sldId id="257" r:id="rId3"/>
    <p:sldId id="266" r:id="rId4"/>
    <p:sldId id="258" r:id="rId5"/>
    <p:sldId id="260" r:id="rId6"/>
    <p:sldId id="268" r:id="rId7"/>
    <p:sldId id="269" r:id="rId8"/>
    <p:sldId id="270" r:id="rId9"/>
    <p:sldId id="271" r:id="rId10"/>
    <p:sldId id="263" r:id="rId11"/>
    <p:sldId id="272" r:id="rId12"/>
    <p:sldId id="273" r:id="rId13"/>
    <p:sldId id="274" r:id="rId14"/>
    <p:sldId id="276" r:id="rId15"/>
    <p:sldId id="275" r:id="rId16"/>
    <p:sldId id="277" r:id="rId17"/>
    <p:sldId id="264" r:id="rId18"/>
    <p:sldId id="26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ferSingleView="1">
    <p:restoredLeft sz="15620"/>
    <p:restoredTop sz="93066" autoAdjust="0"/>
  </p:normalViewPr>
  <p:slideViewPr>
    <p:cSldViewPr snapToGrid="0" snapToObjects="1">
      <p:cViewPr varScale="1">
        <p:scale>
          <a:sx n="34" d="100"/>
          <a:sy n="34" d="100"/>
        </p:scale>
        <p:origin x="121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96C8B5-F8CA-47C2-A1CB-9C1B93072166}" type="datetimeFigureOut">
              <a:rPr lang="tr-TR" smtClean="0"/>
              <a:t>3.02.2020</a:t>
            </a:fld>
            <a:endParaRPr lang="tr-T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F1926E-EF6E-4FF0-911F-891163AA5F3B}" type="slidenum">
              <a:rPr lang="tr-TR" smtClean="0"/>
              <a:t>‹#›</a:t>
            </a:fld>
            <a:endParaRPr lang="tr-TR"/>
          </a:p>
        </p:txBody>
      </p:sp>
    </p:spTree>
    <p:extLst>
      <p:ext uri="{BB962C8B-B14F-4D97-AF65-F5344CB8AC3E}">
        <p14:creationId xmlns:p14="http://schemas.microsoft.com/office/powerpoint/2010/main" val="26079687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t>4</a:t>
            </a:fld>
            <a:endParaRPr lang="tr-TR"/>
          </a:p>
        </p:txBody>
      </p:sp>
    </p:spTree>
    <p:extLst>
      <p:ext uri="{BB962C8B-B14F-4D97-AF65-F5344CB8AC3E}">
        <p14:creationId xmlns:p14="http://schemas.microsoft.com/office/powerpoint/2010/main" val="13183661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t>5</a:t>
            </a:fld>
            <a:endParaRPr lang="tr-TR"/>
          </a:p>
        </p:txBody>
      </p:sp>
    </p:spTree>
    <p:extLst>
      <p:ext uri="{BB962C8B-B14F-4D97-AF65-F5344CB8AC3E}">
        <p14:creationId xmlns:p14="http://schemas.microsoft.com/office/powerpoint/2010/main" val="40010539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t>6</a:t>
            </a:fld>
            <a:endParaRPr lang="tr-TR"/>
          </a:p>
        </p:txBody>
      </p:sp>
    </p:spTree>
    <p:extLst>
      <p:ext uri="{BB962C8B-B14F-4D97-AF65-F5344CB8AC3E}">
        <p14:creationId xmlns:p14="http://schemas.microsoft.com/office/powerpoint/2010/main" val="1590217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t>7</a:t>
            </a:fld>
            <a:endParaRPr lang="tr-TR"/>
          </a:p>
        </p:txBody>
      </p:sp>
    </p:spTree>
    <p:extLst>
      <p:ext uri="{BB962C8B-B14F-4D97-AF65-F5344CB8AC3E}">
        <p14:creationId xmlns:p14="http://schemas.microsoft.com/office/powerpoint/2010/main" val="41687783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t>9</a:t>
            </a:fld>
            <a:endParaRPr lang="tr-TR"/>
          </a:p>
        </p:txBody>
      </p:sp>
    </p:spTree>
    <p:extLst>
      <p:ext uri="{BB962C8B-B14F-4D97-AF65-F5344CB8AC3E}">
        <p14:creationId xmlns:p14="http://schemas.microsoft.com/office/powerpoint/2010/main" val="31549132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t>17</a:t>
            </a:fld>
            <a:endParaRPr lang="tr-TR"/>
          </a:p>
        </p:txBody>
      </p:sp>
    </p:spTree>
    <p:extLst>
      <p:ext uri="{BB962C8B-B14F-4D97-AF65-F5344CB8AC3E}">
        <p14:creationId xmlns:p14="http://schemas.microsoft.com/office/powerpoint/2010/main" val="64270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923F103-BC34-4FE4-A40E-EDDEECFDA5D0}" type="datetimeFigureOut">
              <a:rPr lang="en-US" smtClean="0"/>
              <a:pPr/>
              <a:t>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653326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7719428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4423728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smtClean="0"/>
              <a:t>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178163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3716560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68820534"/>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86D93-FCAC-47E0-A2EE-787E62CA814C}" type="datetimeFigureOut">
              <a:rPr lang="en-US" smtClean="0"/>
              <a:t>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408619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A879A6-0FD0-4734-A311-86BFCA472E6E}" type="datetimeFigureOut">
              <a:rPr lang="en-US" smtClean="0"/>
              <a:t>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38381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t>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101590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093622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t>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446210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t>2/3/2020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700512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t>2/3/2020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031573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smtClean="0"/>
              <a:t>2/3/2020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24571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smtClean="0"/>
              <a:t>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804297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t>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245592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BE451C3-0FF4-47C4-B829-773ADF60F88C}" type="datetimeFigureOut">
              <a:rPr lang="en-US" smtClean="0"/>
              <a:t>2/3/2020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4180836"/>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 id="2147483740" r:id="rId12"/>
    <p:sldLayoutId id="2147483741" r:id="rId13"/>
    <p:sldLayoutId id="2147483742" r:id="rId14"/>
    <p:sldLayoutId id="2147483743" r:id="rId15"/>
    <p:sldLayoutId id="2147483744"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7">
            <a:extLst>
              <a:ext uri="{FF2B5EF4-FFF2-40B4-BE49-F238E27FC236}">
                <a16:creationId xmlns:a16="http://schemas.microsoft.com/office/drawing/2014/main" id="{2783C067-F8BF-4755-B516-8A0CD74C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66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9">
            <a:extLst>
              <a:ext uri="{FF2B5EF4-FFF2-40B4-BE49-F238E27FC236}">
                <a16:creationId xmlns:a16="http://schemas.microsoft.com/office/drawing/2014/main" id="{2ED796EC-E7FF-46DB-B912-FB08BF12A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Isosceles Triangle 11">
            <a:extLst>
              <a:ext uri="{FF2B5EF4-FFF2-40B4-BE49-F238E27FC236}">
                <a16:creationId xmlns:a16="http://schemas.microsoft.com/office/drawing/2014/main" id="{549A2DAB-B431-487D-95AD-BB0FECB49E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8534" y="3818467"/>
            <a:ext cx="4450292" cy="3039533"/>
          </a:xfrm>
          <a:prstGeom prst="triangle">
            <a:avLst>
              <a:gd name="adj" fmla="val 100000"/>
            </a:avLst>
          </a:prstGeom>
          <a:solidFill>
            <a:schemeClr val="accent1">
              <a:alpha val="88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7">
            <a:extLst>
              <a:ext uri="{FF2B5EF4-FFF2-40B4-BE49-F238E27FC236}">
                <a16:creationId xmlns:a16="http://schemas.microsoft.com/office/drawing/2014/main" id="{0819F787-32B4-46A8-BC57-C6571BCEE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25641" y="0"/>
            <a:ext cx="1766359" cy="685800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cxnSp>
        <p:nvCxnSpPr>
          <p:cNvPr id="16" name="Straight Connector 15">
            <a:extLst>
              <a:ext uri="{FF2B5EF4-FFF2-40B4-BE49-F238E27FC236}">
                <a16:creationId xmlns:a16="http://schemas.microsoft.com/office/drawing/2014/main" id="{C5ECDEE1-7093-418F-9CF5-24EEB115C1C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134600" y="0"/>
            <a:ext cx="1727200" cy="6858000"/>
          </a:xfrm>
          <a:prstGeom prst="line">
            <a:avLst/>
          </a:prstGeom>
          <a:ln w="15875" cap="sq">
            <a:solidFill>
              <a:schemeClr val="accent2"/>
            </a:solidFill>
            <a:beve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45062AF-EB11-4651-BC4A-4DA21768D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15875">
            <a:solidFill>
              <a:schemeClr val="accent1"/>
            </a:solidFill>
          </a:ln>
        </p:spPr>
        <p:style>
          <a:lnRef idx="2">
            <a:schemeClr val="accent1"/>
          </a:lnRef>
          <a:fillRef idx="0">
            <a:schemeClr val="accent1"/>
          </a:fillRef>
          <a:effectRef idx="1">
            <a:schemeClr val="accent1"/>
          </a:effectRef>
          <a:fontRef idx="minor">
            <a:schemeClr val="tx1"/>
          </a:fontRef>
        </p:style>
      </p:cxnSp>
      <p:sp>
        <p:nvSpPr>
          <p:cNvPr id="3" name="Subtitle 2"/>
          <p:cNvSpPr>
            <a:spLocks noGrp="1"/>
          </p:cNvSpPr>
          <p:nvPr>
            <p:ph type="subTitle" idx="1"/>
          </p:nvPr>
        </p:nvSpPr>
        <p:spPr>
          <a:xfrm>
            <a:off x="1507067" y="4050833"/>
            <a:ext cx="7766936" cy="1096899"/>
          </a:xfrm>
        </p:spPr>
        <p:txBody>
          <a:bodyPr>
            <a:normAutofit/>
          </a:bodyPr>
          <a:lstStyle/>
          <a:p>
            <a:r>
              <a:rPr lang="en-US"/>
              <a:t>Selecting the best location to open a </a:t>
            </a:r>
            <a:r>
              <a:rPr lang="tr-TR"/>
              <a:t>SUSHI BAR IN Manhattan, New York</a:t>
            </a:r>
            <a:endParaRPr lang="en-US" dirty="0"/>
          </a:p>
        </p:txBody>
      </p:sp>
      <p:sp>
        <p:nvSpPr>
          <p:cNvPr id="2" name="Title 1"/>
          <p:cNvSpPr>
            <a:spLocks noGrp="1"/>
          </p:cNvSpPr>
          <p:nvPr>
            <p:ph type="ctrTitle"/>
          </p:nvPr>
        </p:nvSpPr>
        <p:spPr>
          <a:xfrm>
            <a:off x="1507067" y="1397000"/>
            <a:ext cx="7766936" cy="2653836"/>
          </a:xfrm>
        </p:spPr>
        <p:txBody>
          <a:bodyPr>
            <a:normAutofit/>
          </a:bodyPr>
          <a:lstStyle/>
          <a:p>
            <a:r>
              <a:rPr lang="en-US" b="1" dirty="0"/>
              <a:t>Capstone Project - The Battle of Neighborhoods</a:t>
            </a:r>
            <a:endParaRPr lang="en-US" dirty="0"/>
          </a:p>
        </p:txBody>
      </p:sp>
    </p:spTree>
    <p:extLst>
      <p:ext uri="{BB962C8B-B14F-4D97-AF65-F5344CB8AC3E}">
        <p14:creationId xmlns:p14="http://schemas.microsoft.com/office/powerpoint/2010/main" val="13871561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a:t>
            </a:r>
          </a:p>
        </p:txBody>
      </p:sp>
      <p:sp>
        <p:nvSpPr>
          <p:cNvPr id="3" name="Content Placeholder 2"/>
          <p:cNvSpPr>
            <a:spLocks noGrp="1"/>
          </p:cNvSpPr>
          <p:nvPr>
            <p:ph idx="1"/>
          </p:nvPr>
        </p:nvSpPr>
        <p:spPr>
          <a:xfrm>
            <a:off x="804042" y="2461611"/>
            <a:ext cx="10862442" cy="2047328"/>
          </a:xfrm>
        </p:spPr>
        <p:txBody>
          <a:bodyPr/>
          <a:lstStyle/>
          <a:p>
            <a:r>
              <a:rPr lang="en-US" dirty="0"/>
              <a:t>Using K-mean to clustering data area with less number of sushi bars</a:t>
            </a:r>
            <a:endParaRPr lang="tr-TR" dirty="0"/>
          </a:p>
          <a:p>
            <a:pPr marL="0" indent="0">
              <a:buNone/>
            </a:pPr>
            <a:r>
              <a:rPr lang="en-US" b="1" dirty="0"/>
              <a:t>Cluster 0</a:t>
            </a:r>
            <a:endParaRPr lang="en-US" dirty="0"/>
          </a:p>
        </p:txBody>
      </p:sp>
      <p:pic>
        <p:nvPicPr>
          <p:cNvPr id="5" name="Picture 4"/>
          <p:cNvPicPr/>
          <p:nvPr/>
        </p:nvPicPr>
        <p:blipFill>
          <a:blip r:embed="rId2"/>
          <a:stretch>
            <a:fillRect/>
          </a:stretch>
        </p:blipFill>
        <p:spPr>
          <a:xfrm>
            <a:off x="804042" y="3288328"/>
            <a:ext cx="10239096" cy="3070270"/>
          </a:xfrm>
          <a:prstGeom prst="rect">
            <a:avLst/>
          </a:prstGeom>
        </p:spPr>
      </p:pic>
    </p:spTree>
    <p:extLst>
      <p:ext uri="{BB962C8B-B14F-4D97-AF65-F5344CB8AC3E}">
        <p14:creationId xmlns:p14="http://schemas.microsoft.com/office/powerpoint/2010/main" val="7191255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a:t>Result</a:t>
            </a:r>
            <a:endParaRPr lang="tr-TR" dirty="0"/>
          </a:p>
        </p:txBody>
      </p:sp>
      <p:sp>
        <p:nvSpPr>
          <p:cNvPr id="3" name="Content Placeholder 2"/>
          <p:cNvSpPr>
            <a:spLocks noGrp="1"/>
          </p:cNvSpPr>
          <p:nvPr>
            <p:ph idx="1"/>
          </p:nvPr>
        </p:nvSpPr>
        <p:spPr>
          <a:xfrm>
            <a:off x="1154955" y="2447778"/>
            <a:ext cx="8761412" cy="436099"/>
          </a:xfrm>
        </p:spPr>
        <p:txBody>
          <a:bodyPr>
            <a:normAutofit/>
          </a:bodyPr>
          <a:lstStyle/>
          <a:p>
            <a:pPr marL="0" indent="0">
              <a:buNone/>
            </a:pPr>
            <a:r>
              <a:rPr lang="en-US" b="1" dirty="0"/>
              <a:t>Cluster </a:t>
            </a:r>
            <a:r>
              <a:rPr lang="tr-TR" b="1" dirty="0"/>
              <a:t>1</a:t>
            </a:r>
          </a:p>
          <a:p>
            <a:pPr marL="0" indent="0">
              <a:buNone/>
            </a:pPr>
            <a:endParaRPr lang="en-US" dirty="0"/>
          </a:p>
          <a:p>
            <a:endParaRPr lang="tr-TR" dirty="0"/>
          </a:p>
        </p:txBody>
      </p:sp>
      <p:pic>
        <p:nvPicPr>
          <p:cNvPr id="4" name="Picture 3"/>
          <p:cNvPicPr/>
          <p:nvPr/>
        </p:nvPicPr>
        <p:blipFill>
          <a:blip r:embed="rId2"/>
          <a:stretch>
            <a:fillRect/>
          </a:stretch>
        </p:blipFill>
        <p:spPr>
          <a:xfrm>
            <a:off x="859533" y="3274254"/>
            <a:ext cx="10352417" cy="3281290"/>
          </a:xfrm>
          <a:prstGeom prst="rect">
            <a:avLst/>
          </a:prstGeom>
        </p:spPr>
      </p:pic>
    </p:spTree>
    <p:extLst>
      <p:ext uri="{BB962C8B-B14F-4D97-AF65-F5344CB8AC3E}">
        <p14:creationId xmlns:p14="http://schemas.microsoft.com/office/powerpoint/2010/main" val="3591178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a:t>Result</a:t>
            </a:r>
            <a:endParaRPr lang="tr-TR" dirty="0"/>
          </a:p>
        </p:txBody>
      </p:sp>
      <p:sp>
        <p:nvSpPr>
          <p:cNvPr id="3" name="Content Placeholder 2"/>
          <p:cNvSpPr>
            <a:spLocks noGrp="1"/>
          </p:cNvSpPr>
          <p:nvPr>
            <p:ph idx="1"/>
          </p:nvPr>
        </p:nvSpPr>
        <p:spPr>
          <a:xfrm>
            <a:off x="1154955" y="2433712"/>
            <a:ext cx="8761412" cy="450166"/>
          </a:xfrm>
        </p:spPr>
        <p:txBody>
          <a:bodyPr>
            <a:normAutofit/>
          </a:bodyPr>
          <a:lstStyle/>
          <a:p>
            <a:r>
              <a:rPr lang="en-US" b="1" dirty="0"/>
              <a:t>Cluster </a:t>
            </a:r>
            <a:r>
              <a:rPr lang="tr-TR" b="1" dirty="0"/>
              <a:t>2</a:t>
            </a:r>
          </a:p>
          <a:p>
            <a:endParaRPr lang="en-US" dirty="0"/>
          </a:p>
          <a:p>
            <a:endParaRPr lang="tr-TR" dirty="0"/>
          </a:p>
        </p:txBody>
      </p:sp>
      <p:pic>
        <p:nvPicPr>
          <p:cNvPr id="5" name="Picture 4"/>
          <p:cNvPicPr/>
          <p:nvPr/>
        </p:nvPicPr>
        <p:blipFill>
          <a:blip r:embed="rId2"/>
          <a:stretch>
            <a:fillRect/>
          </a:stretch>
        </p:blipFill>
        <p:spPr>
          <a:xfrm>
            <a:off x="1154955" y="2883877"/>
            <a:ext cx="10310214" cy="3432517"/>
          </a:xfrm>
          <a:prstGeom prst="rect">
            <a:avLst/>
          </a:prstGeom>
        </p:spPr>
      </p:pic>
    </p:spTree>
    <p:extLst>
      <p:ext uri="{BB962C8B-B14F-4D97-AF65-F5344CB8AC3E}">
        <p14:creationId xmlns:p14="http://schemas.microsoft.com/office/powerpoint/2010/main" val="10958401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a:t>Result</a:t>
            </a:r>
            <a:endParaRPr lang="tr-TR" dirty="0"/>
          </a:p>
        </p:txBody>
      </p:sp>
      <p:sp>
        <p:nvSpPr>
          <p:cNvPr id="3" name="Content Placeholder 2"/>
          <p:cNvSpPr>
            <a:spLocks noGrp="1"/>
          </p:cNvSpPr>
          <p:nvPr>
            <p:ph idx="1"/>
          </p:nvPr>
        </p:nvSpPr>
        <p:spPr>
          <a:xfrm>
            <a:off x="1154955" y="2433712"/>
            <a:ext cx="8761412" cy="450166"/>
          </a:xfrm>
        </p:spPr>
        <p:txBody>
          <a:bodyPr>
            <a:normAutofit/>
          </a:bodyPr>
          <a:lstStyle/>
          <a:p>
            <a:pPr marL="0" indent="0">
              <a:buNone/>
            </a:pPr>
            <a:r>
              <a:rPr lang="en-US" b="1" dirty="0"/>
              <a:t>Cluster </a:t>
            </a:r>
            <a:r>
              <a:rPr lang="tr-TR" b="1" dirty="0"/>
              <a:t>3</a:t>
            </a:r>
          </a:p>
          <a:p>
            <a:pPr marL="0" indent="0">
              <a:buNone/>
            </a:pPr>
            <a:endParaRPr lang="en-US" dirty="0"/>
          </a:p>
          <a:p>
            <a:endParaRPr lang="tr-TR" dirty="0"/>
          </a:p>
        </p:txBody>
      </p:sp>
      <p:pic>
        <p:nvPicPr>
          <p:cNvPr id="5" name="Picture 4"/>
          <p:cNvPicPr/>
          <p:nvPr/>
        </p:nvPicPr>
        <p:blipFill>
          <a:blip r:embed="rId2"/>
          <a:stretch>
            <a:fillRect/>
          </a:stretch>
        </p:blipFill>
        <p:spPr>
          <a:xfrm>
            <a:off x="1154954" y="3032047"/>
            <a:ext cx="9339543" cy="1469614"/>
          </a:xfrm>
          <a:prstGeom prst="rect">
            <a:avLst/>
          </a:prstGeom>
        </p:spPr>
      </p:pic>
    </p:spTree>
    <p:extLst>
      <p:ext uri="{BB962C8B-B14F-4D97-AF65-F5344CB8AC3E}">
        <p14:creationId xmlns:p14="http://schemas.microsoft.com/office/powerpoint/2010/main" val="14085052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a:t>Result</a:t>
            </a:r>
            <a:endParaRPr lang="tr-TR" dirty="0"/>
          </a:p>
        </p:txBody>
      </p:sp>
      <p:sp>
        <p:nvSpPr>
          <p:cNvPr id="3" name="Content Placeholder 2"/>
          <p:cNvSpPr>
            <a:spLocks noGrp="1"/>
          </p:cNvSpPr>
          <p:nvPr>
            <p:ph idx="1"/>
          </p:nvPr>
        </p:nvSpPr>
        <p:spPr>
          <a:xfrm>
            <a:off x="1154955" y="2433712"/>
            <a:ext cx="8761412" cy="450166"/>
          </a:xfrm>
        </p:spPr>
        <p:txBody>
          <a:bodyPr>
            <a:normAutofit/>
          </a:bodyPr>
          <a:lstStyle/>
          <a:p>
            <a:pPr marL="0" indent="0">
              <a:buNone/>
            </a:pPr>
            <a:r>
              <a:rPr lang="en-US" b="1" dirty="0"/>
              <a:t>Cluster </a:t>
            </a:r>
            <a:r>
              <a:rPr lang="tr-TR" b="1" dirty="0"/>
              <a:t>4</a:t>
            </a:r>
          </a:p>
          <a:p>
            <a:pPr marL="0" indent="0">
              <a:buNone/>
            </a:pPr>
            <a:endParaRPr lang="en-US" dirty="0"/>
          </a:p>
          <a:p>
            <a:endParaRPr lang="tr-TR" dirty="0"/>
          </a:p>
        </p:txBody>
      </p:sp>
      <p:pic>
        <p:nvPicPr>
          <p:cNvPr id="4" name="Picture 3"/>
          <p:cNvPicPr/>
          <p:nvPr/>
        </p:nvPicPr>
        <p:blipFill>
          <a:blip r:embed="rId2"/>
          <a:stretch>
            <a:fillRect/>
          </a:stretch>
        </p:blipFill>
        <p:spPr>
          <a:xfrm>
            <a:off x="1288365" y="3191188"/>
            <a:ext cx="9473419" cy="1212000"/>
          </a:xfrm>
          <a:prstGeom prst="rect">
            <a:avLst/>
          </a:prstGeom>
        </p:spPr>
      </p:pic>
    </p:spTree>
    <p:extLst>
      <p:ext uri="{BB962C8B-B14F-4D97-AF65-F5344CB8AC3E}">
        <p14:creationId xmlns:p14="http://schemas.microsoft.com/office/powerpoint/2010/main" val="8923355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a:t>Result</a:t>
            </a:r>
            <a:endParaRPr lang="tr-TR" dirty="0"/>
          </a:p>
        </p:txBody>
      </p:sp>
      <p:pic>
        <p:nvPicPr>
          <p:cNvPr id="5" name="Picture 4"/>
          <p:cNvPicPr/>
          <p:nvPr/>
        </p:nvPicPr>
        <p:blipFill>
          <a:blip r:embed="rId2"/>
          <a:stretch>
            <a:fillRect/>
          </a:stretch>
        </p:blipFill>
        <p:spPr>
          <a:xfrm>
            <a:off x="1578952" y="2383082"/>
            <a:ext cx="9126562" cy="4102124"/>
          </a:xfrm>
          <a:prstGeom prst="rect">
            <a:avLst/>
          </a:prstGeom>
        </p:spPr>
      </p:pic>
    </p:spTree>
    <p:extLst>
      <p:ext uri="{BB962C8B-B14F-4D97-AF65-F5344CB8AC3E}">
        <p14:creationId xmlns:p14="http://schemas.microsoft.com/office/powerpoint/2010/main" val="22220438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a:t>Result</a:t>
            </a:r>
            <a:endParaRPr lang="tr-TR" dirty="0"/>
          </a:p>
        </p:txBody>
      </p:sp>
      <p:sp>
        <p:nvSpPr>
          <p:cNvPr id="6" name="Rectangle 5"/>
          <p:cNvSpPr/>
          <p:nvPr/>
        </p:nvSpPr>
        <p:spPr>
          <a:xfrm>
            <a:off x="8314006" y="2759586"/>
            <a:ext cx="3573194" cy="2585323"/>
          </a:xfrm>
          <a:prstGeom prst="rect">
            <a:avLst/>
          </a:prstGeom>
        </p:spPr>
        <p:txBody>
          <a:bodyPr wrap="square">
            <a:spAutoFit/>
          </a:bodyPr>
          <a:lstStyle/>
          <a:p>
            <a:pPr marL="457200">
              <a:lnSpc>
                <a:spcPct val="150000"/>
              </a:lnSpc>
              <a:spcAft>
                <a:spcPts val="1200"/>
              </a:spcAft>
            </a:pPr>
            <a:r>
              <a:rPr lang="en-US" dirty="0">
                <a:solidFill>
                  <a:srgbClr val="000000"/>
                </a:solidFill>
                <a:latin typeface="Times New Roman" panose="02020603050405020304" pitchFamily="18" charset="0"/>
                <a:ea typeface="Calibri" panose="020F0502020204030204" pitchFamily="34" charset="0"/>
              </a:rPr>
              <a:t>Based on </a:t>
            </a:r>
            <a:r>
              <a:rPr lang="en-US" dirty="0" err="1">
                <a:solidFill>
                  <a:srgbClr val="000000"/>
                </a:solidFill>
                <a:latin typeface="Times New Roman" panose="02020603050405020304" pitchFamily="18" charset="0"/>
                <a:ea typeface="Calibri" panose="020F0502020204030204" pitchFamily="34" charset="0"/>
              </a:rPr>
              <a:t>dataframe</a:t>
            </a:r>
            <a:r>
              <a:rPr lang="en-US" dirty="0">
                <a:solidFill>
                  <a:srgbClr val="000000"/>
                </a:solidFill>
                <a:latin typeface="Times New Roman" panose="02020603050405020304" pitchFamily="18" charset="0"/>
                <a:ea typeface="Calibri" panose="020F0502020204030204" pitchFamily="34" charset="0"/>
              </a:rPr>
              <a:t> analysis above Cluster 3 (</a:t>
            </a:r>
            <a:r>
              <a:rPr lang="tr-TR" dirty="0" err="1">
                <a:latin typeface="Times New Roman" panose="02020603050405020304" pitchFamily="18" charset="0"/>
                <a:ea typeface="Times New Roman" panose="02020603050405020304" pitchFamily="18" charset="0"/>
              </a:rPr>
              <a:t>Upper</a:t>
            </a:r>
            <a:r>
              <a:rPr lang="tr-TR" dirty="0">
                <a:latin typeface="Times New Roman" panose="02020603050405020304" pitchFamily="18" charset="0"/>
                <a:ea typeface="Times New Roman" panose="02020603050405020304" pitchFamily="18" charset="0"/>
              </a:rPr>
              <a:t> West Side ) </a:t>
            </a:r>
            <a:r>
              <a:rPr lang="en-US" dirty="0">
                <a:solidFill>
                  <a:srgbClr val="000000"/>
                </a:solidFill>
                <a:latin typeface="Times New Roman" panose="02020603050405020304" pitchFamily="18" charset="0"/>
                <a:ea typeface="Calibri" panose="020F0502020204030204" pitchFamily="34" charset="0"/>
              </a:rPr>
              <a:t>and Cluster 4 (</a:t>
            </a:r>
            <a:r>
              <a:rPr lang="tr-TR" dirty="0" err="1">
                <a:solidFill>
                  <a:srgbClr val="000000"/>
                </a:solidFill>
                <a:latin typeface="Times New Roman" panose="02020603050405020304" pitchFamily="18" charset="0"/>
                <a:ea typeface="Times New Roman" panose="02020603050405020304" pitchFamily="18" charset="0"/>
              </a:rPr>
              <a:t>Morningside</a:t>
            </a:r>
            <a:r>
              <a:rPr lang="tr-TR" dirty="0">
                <a:solidFill>
                  <a:srgbClr val="000000"/>
                </a:solidFill>
                <a:latin typeface="Times New Roman" panose="02020603050405020304" pitchFamily="18" charset="0"/>
                <a:ea typeface="Times New Roman" panose="02020603050405020304" pitchFamily="18" charset="0"/>
              </a:rPr>
              <a:t> </a:t>
            </a:r>
            <a:r>
              <a:rPr lang="tr-TR" dirty="0" err="1">
                <a:solidFill>
                  <a:srgbClr val="000000"/>
                </a:solidFill>
                <a:latin typeface="Times New Roman" panose="02020603050405020304" pitchFamily="18" charset="0"/>
                <a:ea typeface="Times New Roman" panose="02020603050405020304" pitchFamily="18" charset="0"/>
              </a:rPr>
              <a:t>Heights</a:t>
            </a:r>
            <a:r>
              <a:rPr lang="en-US" dirty="0">
                <a:solidFill>
                  <a:srgbClr val="000000"/>
                </a:solidFill>
                <a:latin typeface="Times New Roman" panose="02020603050405020304" pitchFamily="18" charset="0"/>
                <a:ea typeface="Calibri" panose="020F0502020204030204" pitchFamily="34" charset="0"/>
              </a:rPr>
              <a:t>) areas are the best places to open a new sushi bar business.</a:t>
            </a:r>
            <a:endParaRPr lang="tr-TR" dirty="0">
              <a:latin typeface="Times New Roman" panose="02020603050405020304" pitchFamily="18" charset="0"/>
              <a:ea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1507295" y="2475914"/>
            <a:ext cx="6483154" cy="4121834"/>
          </a:xfrm>
          <a:prstGeom prst="rect">
            <a:avLst/>
          </a:prstGeom>
        </p:spPr>
      </p:pic>
    </p:spTree>
    <p:extLst>
      <p:ext uri="{BB962C8B-B14F-4D97-AF65-F5344CB8AC3E}">
        <p14:creationId xmlns:p14="http://schemas.microsoft.com/office/powerpoint/2010/main" val="31946704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Discussion</a:t>
            </a:r>
          </a:p>
        </p:txBody>
      </p:sp>
      <p:sp>
        <p:nvSpPr>
          <p:cNvPr id="3" name="Content Placeholder 2"/>
          <p:cNvSpPr>
            <a:spLocks noGrp="1"/>
          </p:cNvSpPr>
          <p:nvPr>
            <p:ph idx="1"/>
          </p:nvPr>
        </p:nvSpPr>
        <p:spPr>
          <a:xfrm>
            <a:off x="965768" y="2619265"/>
            <a:ext cx="10338108" cy="2268045"/>
          </a:xfrm>
        </p:spPr>
        <p:txBody>
          <a:bodyPr>
            <a:normAutofit lnSpcReduction="10000"/>
          </a:bodyPr>
          <a:lstStyle/>
          <a:p>
            <a:r>
              <a:rPr lang="en-US" dirty="0"/>
              <a:t>This analysis is performed on limited data. This may be right or may be wrong. But if good amount of data is available there is scope to come up with better results.</a:t>
            </a:r>
            <a:endParaRPr lang="tr-TR" dirty="0"/>
          </a:p>
          <a:p>
            <a:pPr lvl="0"/>
            <a:r>
              <a:rPr lang="en-US" dirty="0"/>
              <a:t>There is high competition in Midtown and </a:t>
            </a:r>
            <a:r>
              <a:rPr lang="en-US" dirty="0" err="1"/>
              <a:t>Soho</a:t>
            </a:r>
            <a:r>
              <a:rPr lang="en-US" dirty="0"/>
              <a:t> so it is very risky to open business in these areas.</a:t>
            </a:r>
            <a:endParaRPr lang="tr-TR" dirty="0"/>
          </a:p>
          <a:p>
            <a:pPr lvl="0"/>
            <a:r>
              <a:rPr lang="en-US" dirty="0"/>
              <a:t>Central Harlem has also potential where closes to </a:t>
            </a:r>
            <a:r>
              <a:rPr lang="tr-TR" dirty="0" err="1"/>
              <a:t>Morningside</a:t>
            </a:r>
            <a:r>
              <a:rPr lang="tr-TR" dirty="0"/>
              <a:t> </a:t>
            </a:r>
            <a:r>
              <a:rPr lang="tr-TR" dirty="0" err="1"/>
              <a:t>Heights</a:t>
            </a:r>
            <a:r>
              <a:rPr lang="tr-TR" dirty="0"/>
              <a:t> </a:t>
            </a:r>
            <a:r>
              <a:rPr lang="en-US" dirty="0"/>
              <a:t>area.</a:t>
            </a:r>
            <a:endParaRPr lang="tr-TR" dirty="0"/>
          </a:p>
          <a:p>
            <a:pPr lvl="0"/>
            <a:r>
              <a:rPr lang="en-US" dirty="0"/>
              <a:t>It can be done more detailed analysis by adding other factors such as transportation, demographics of inhabitants.   </a:t>
            </a:r>
            <a:endParaRPr lang="tr-TR" dirty="0"/>
          </a:p>
        </p:txBody>
      </p:sp>
    </p:spTree>
    <p:extLst>
      <p:ext uri="{BB962C8B-B14F-4D97-AF65-F5344CB8AC3E}">
        <p14:creationId xmlns:p14="http://schemas.microsoft.com/office/powerpoint/2010/main" val="20532904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a:xfrm>
            <a:off x="1154953" y="2743200"/>
            <a:ext cx="10028862" cy="2771334"/>
          </a:xfrm>
        </p:spPr>
        <p:txBody>
          <a:bodyPr>
            <a:noAutofit/>
          </a:bodyPr>
          <a:lstStyle/>
          <a:p>
            <a:pPr>
              <a:lnSpc>
                <a:spcPct val="150000"/>
              </a:lnSpc>
            </a:pPr>
            <a:r>
              <a:rPr lang="en-US" dirty="0"/>
              <a:t>Although all of the goals of this project were met there is definitely room for further improvement and development as noted below. However, the goals of the project were met and, with some more work, could easily be </a:t>
            </a:r>
            <a:r>
              <a:rPr lang="en-US" dirty="0" err="1"/>
              <a:t>devleoped</a:t>
            </a:r>
            <a:r>
              <a:rPr lang="en-US" dirty="0"/>
              <a:t> into a fully </a:t>
            </a:r>
            <a:r>
              <a:rPr lang="en-US" dirty="0" err="1"/>
              <a:t>phledged</a:t>
            </a:r>
            <a:r>
              <a:rPr lang="en-US" dirty="0"/>
              <a:t> application that could support the opening a business idea in an unknown location.</a:t>
            </a:r>
            <a:endParaRPr lang="tr-TR" dirty="0"/>
          </a:p>
        </p:txBody>
      </p:sp>
    </p:spTree>
    <p:extLst>
      <p:ext uri="{BB962C8B-B14F-4D97-AF65-F5344CB8AC3E}">
        <p14:creationId xmlns:p14="http://schemas.microsoft.com/office/powerpoint/2010/main" val="474144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Introduction/Business Problem</a:t>
            </a:r>
            <a:endParaRPr lang="en-US" dirty="0"/>
          </a:p>
        </p:txBody>
      </p:sp>
      <p:sp>
        <p:nvSpPr>
          <p:cNvPr id="3" name="Content Placeholder 2"/>
          <p:cNvSpPr>
            <a:spLocks noGrp="1"/>
          </p:cNvSpPr>
          <p:nvPr>
            <p:ph idx="1"/>
          </p:nvPr>
        </p:nvSpPr>
        <p:spPr>
          <a:xfrm>
            <a:off x="739587" y="2388346"/>
            <a:ext cx="10851777" cy="3958665"/>
          </a:xfrm>
        </p:spPr>
        <p:txBody>
          <a:bodyPr>
            <a:normAutofit/>
          </a:bodyPr>
          <a:lstStyle/>
          <a:p>
            <a:endParaRPr lang="tr-TR" dirty="0"/>
          </a:p>
          <a:p>
            <a:r>
              <a:rPr lang="en-US" dirty="0"/>
              <a:t>The City of New York is famous for its </a:t>
            </a:r>
            <a:r>
              <a:rPr lang="en-US" dirty="0" err="1"/>
              <a:t>excelllent</a:t>
            </a:r>
            <a:r>
              <a:rPr lang="en-US" dirty="0"/>
              <a:t> cuisine. It's food culture includes an array of international cuisines influenced by the city's immigrant history. </a:t>
            </a:r>
            <a:endParaRPr lang="tr-TR" dirty="0"/>
          </a:p>
          <a:p>
            <a:pPr marL="0" indent="0">
              <a:buNone/>
            </a:pPr>
            <a:endParaRPr lang="tr-TR" dirty="0"/>
          </a:p>
          <a:p>
            <a:r>
              <a:rPr lang="en-US" dirty="0"/>
              <a:t>Sushi restaurants have become so popular in the United States now it seems that there is  one on every corner, not only in major cities but also in smaller cities. Starting a sushi restaurant can be a great business opportunity, but you need to distinguish yourself from others to enjoy long-term success.</a:t>
            </a:r>
            <a:endParaRPr lang="tr-TR" dirty="0"/>
          </a:p>
          <a:p>
            <a:endParaRPr lang="tr-TR" dirty="0"/>
          </a:p>
        </p:txBody>
      </p:sp>
    </p:spTree>
    <p:extLst>
      <p:ext uri="{BB962C8B-B14F-4D97-AF65-F5344CB8AC3E}">
        <p14:creationId xmlns:p14="http://schemas.microsoft.com/office/powerpoint/2010/main" val="1616942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Business Problem</a:t>
            </a:r>
          </a:p>
        </p:txBody>
      </p:sp>
      <p:sp>
        <p:nvSpPr>
          <p:cNvPr id="3" name="Content Placeholder 2"/>
          <p:cNvSpPr>
            <a:spLocks noGrp="1"/>
          </p:cNvSpPr>
          <p:nvPr>
            <p:ph idx="1"/>
          </p:nvPr>
        </p:nvSpPr>
        <p:spPr>
          <a:xfrm>
            <a:off x="1154954" y="2603500"/>
            <a:ext cx="10524427" cy="3416300"/>
          </a:xfrm>
        </p:spPr>
        <p:txBody>
          <a:bodyPr>
            <a:normAutofit/>
          </a:bodyPr>
          <a:lstStyle/>
          <a:p>
            <a:pPr algn="just"/>
            <a:endParaRPr lang="tr-TR" dirty="0"/>
          </a:p>
          <a:p>
            <a:pPr algn="just"/>
            <a:r>
              <a:rPr lang="en-US" dirty="0"/>
              <a:t>My client wants to open his business in Manhattan area, so I focus on that borough during my analysis. We define potential neighborhood based on the number of sushi bars which are operating right in each neighborhood. Manhattan has full potential but also is a very challenging district to open a business because of high competition. New sushi bar should be open in an area that inadequate neighborhood in this way the bar can attract more customers. Therefore, this analysis necessary to ensure that we have enough customers and that we are not so close to other sushi places.</a:t>
            </a:r>
          </a:p>
          <a:p>
            <a:endParaRPr lang="tr-TR" dirty="0"/>
          </a:p>
        </p:txBody>
      </p:sp>
    </p:spTree>
    <p:extLst>
      <p:ext uri="{BB962C8B-B14F-4D97-AF65-F5344CB8AC3E}">
        <p14:creationId xmlns:p14="http://schemas.microsoft.com/office/powerpoint/2010/main" val="34395021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Selection</a:t>
            </a:r>
          </a:p>
        </p:txBody>
      </p:sp>
      <p:sp>
        <p:nvSpPr>
          <p:cNvPr id="3" name="Content Placeholder 2"/>
          <p:cNvSpPr>
            <a:spLocks noGrp="1"/>
          </p:cNvSpPr>
          <p:nvPr>
            <p:ph idx="1"/>
          </p:nvPr>
        </p:nvSpPr>
        <p:spPr>
          <a:xfrm>
            <a:off x="1154954" y="2415241"/>
            <a:ext cx="10396070" cy="2385359"/>
          </a:xfrm>
        </p:spPr>
        <p:txBody>
          <a:bodyPr/>
          <a:lstStyle/>
          <a:p>
            <a:r>
              <a:rPr lang="en-US" dirty="0"/>
              <a:t>To identify the characteristics of our competitors' venues in </a:t>
            </a:r>
            <a:r>
              <a:rPr lang="tr-TR" dirty="0"/>
              <a:t>Manhattan</a:t>
            </a:r>
            <a:r>
              <a:rPr lang="en-US" dirty="0"/>
              <a:t>, we would first need to find out the number of </a:t>
            </a:r>
            <a:r>
              <a:rPr lang="tr-TR" dirty="0" err="1"/>
              <a:t>sushi</a:t>
            </a:r>
            <a:r>
              <a:rPr lang="tr-TR" dirty="0"/>
              <a:t> </a:t>
            </a:r>
            <a:r>
              <a:rPr lang="tr-TR" dirty="0" err="1"/>
              <a:t>bars</a:t>
            </a:r>
            <a:r>
              <a:rPr lang="tr-TR" dirty="0"/>
              <a:t> in Manhattan </a:t>
            </a:r>
            <a:r>
              <a:rPr lang="en-US" dirty="0"/>
              <a:t>currently and their location.</a:t>
            </a:r>
          </a:p>
          <a:p>
            <a:r>
              <a:rPr lang="en-US" dirty="0"/>
              <a:t>We then used Google Map API to find their geographic coordinates based on their postal code addresses.</a:t>
            </a:r>
            <a:endParaRPr lang="tr-TR" dirty="0"/>
          </a:p>
          <a:p>
            <a:r>
              <a:rPr lang="tr-TR" dirty="0" err="1"/>
              <a:t>In</a:t>
            </a:r>
            <a:r>
              <a:rPr lang="tr-TR" dirty="0"/>
              <a:t> Manhattan, </a:t>
            </a:r>
            <a:r>
              <a:rPr lang="tr-TR" dirty="0" err="1"/>
              <a:t>there</a:t>
            </a:r>
            <a:r>
              <a:rPr lang="tr-TR" dirty="0"/>
              <a:t> is 1763 </a:t>
            </a:r>
            <a:r>
              <a:rPr lang="tr-TR" dirty="0" err="1"/>
              <a:t>sushi</a:t>
            </a:r>
            <a:r>
              <a:rPr lang="tr-TR" dirty="0"/>
              <a:t> </a:t>
            </a:r>
            <a:r>
              <a:rPr lang="tr-TR" dirty="0" err="1"/>
              <a:t>bars</a:t>
            </a:r>
            <a:r>
              <a:rPr lang="tr-TR" dirty="0"/>
              <a:t> </a:t>
            </a:r>
            <a:r>
              <a:rPr lang="tr-TR" dirty="0" err="1"/>
              <a:t>are</a:t>
            </a:r>
            <a:r>
              <a:rPr lang="tr-TR" dirty="0"/>
              <a:t> </a:t>
            </a:r>
            <a:r>
              <a:rPr lang="tr-TR" dirty="0" err="1"/>
              <a:t>currently</a:t>
            </a:r>
            <a:r>
              <a:rPr lang="tr-TR" dirty="0"/>
              <a:t> </a:t>
            </a:r>
            <a:r>
              <a:rPr lang="tr-TR" dirty="0" err="1"/>
              <a:t>operating</a:t>
            </a:r>
            <a:r>
              <a:rPr lang="tr-TR" dirty="0"/>
              <a:t>. </a:t>
            </a:r>
          </a:p>
          <a:p>
            <a:pPr marL="0" indent="0">
              <a:buNone/>
            </a:pPr>
            <a:endParaRPr lang="tr-TR" dirty="0"/>
          </a:p>
          <a:p>
            <a:pPr marL="0" indent="0">
              <a:buNone/>
            </a:pPr>
            <a:endParaRPr lang="en-US" dirty="0"/>
          </a:p>
        </p:txBody>
      </p:sp>
      <p:pic>
        <p:nvPicPr>
          <p:cNvPr id="5" name="Picture 4"/>
          <p:cNvPicPr>
            <a:picLocks noChangeAspect="1"/>
          </p:cNvPicPr>
          <p:nvPr/>
        </p:nvPicPr>
        <p:blipFill>
          <a:blip r:embed="rId3"/>
          <a:stretch>
            <a:fillRect/>
          </a:stretch>
        </p:blipFill>
        <p:spPr>
          <a:xfrm>
            <a:off x="1921453" y="4350644"/>
            <a:ext cx="4202256" cy="1592955"/>
          </a:xfrm>
          <a:prstGeom prst="rect">
            <a:avLst/>
          </a:prstGeom>
        </p:spPr>
      </p:pic>
    </p:spTree>
    <p:extLst>
      <p:ext uri="{BB962C8B-B14F-4D97-AF65-F5344CB8AC3E}">
        <p14:creationId xmlns:p14="http://schemas.microsoft.com/office/powerpoint/2010/main" val="870601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Selection</a:t>
            </a:r>
          </a:p>
        </p:txBody>
      </p:sp>
      <p:sp>
        <p:nvSpPr>
          <p:cNvPr id="3" name="Content Placeholder 2"/>
          <p:cNvSpPr>
            <a:spLocks noGrp="1"/>
          </p:cNvSpPr>
          <p:nvPr>
            <p:ph idx="1"/>
          </p:nvPr>
        </p:nvSpPr>
        <p:spPr>
          <a:xfrm>
            <a:off x="1154954" y="2415241"/>
            <a:ext cx="10396070" cy="664135"/>
          </a:xfrm>
        </p:spPr>
        <p:txBody>
          <a:bodyPr/>
          <a:lstStyle/>
          <a:p>
            <a:r>
              <a:rPr lang="en-US" dirty="0"/>
              <a:t>Next, we also used Google Map API to find their geographic coordinates of the 5 locations shortlisted for our </a:t>
            </a:r>
            <a:r>
              <a:rPr lang="tr-TR" dirty="0" err="1"/>
              <a:t>sushi</a:t>
            </a:r>
            <a:r>
              <a:rPr lang="tr-TR" dirty="0"/>
              <a:t> bar</a:t>
            </a:r>
            <a:r>
              <a:rPr lang="en-US" dirty="0"/>
              <a:t>:</a:t>
            </a:r>
          </a:p>
        </p:txBody>
      </p:sp>
      <p:sp>
        <p:nvSpPr>
          <p:cNvPr id="8" name="TextBox 7"/>
          <p:cNvSpPr txBox="1"/>
          <p:nvPr/>
        </p:nvSpPr>
        <p:spPr>
          <a:xfrm>
            <a:off x="2704270" y="5951076"/>
            <a:ext cx="6433171" cy="276999"/>
          </a:xfrm>
          <a:prstGeom prst="rect">
            <a:avLst/>
          </a:prstGeom>
          <a:noFill/>
        </p:spPr>
        <p:txBody>
          <a:bodyPr wrap="none" rtlCol="0">
            <a:spAutoFit/>
          </a:bodyPr>
          <a:lstStyle/>
          <a:p>
            <a:r>
              <a:rPr lang="en-US" sz="1200" dirty="0"/>
              <a:t>Table 2: Data frame containing geographic coordinates of our 5 shortlisted locations</a:t>
            </a:r>
          </a:p>
        </p:txBody>
      </p:sp>
      <p:pic>
        <p:nvPicPr>
          <p:cNvPr id="7" name="Picture 6"/>
          <p:cNvPicPr>
            <a:picLocks noChangeAspect="1"/>
          </p:cNvPicPr>
          <p:nvPr/>
        </p:nvPicPr>
        <p:blipFill>
          <a:blip r:embed="rId3"/>
          <a:stretch>
            <a:fillRect/>
          </a:stretch>
        </p:blipFill>
        <p:spPr>
          <a:xfrm>
            <a:off x="1381532" y="3294670"/>
            <a:ext cx="9078649" cy="2413403"/>
          </a:xfrm>
          <a:prstGeom prst="rect">
            <a:avLst/>
          </a:prstGeom>
        </p:spPr>
      </p:pic>
    </p:spTree>
    <p:extLst>
      <p:ext uri="{BB962C8B-B14F-4D97-AF65-F5344CB8AC3E}">
        <p14:creationId xmlns:p14="http://schemas.microsoft.com/office/powerpoint/2010/main" val="9980961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p>
        </p:txBody>
      </p:sp>
      <p:sp>
        <p:nvSpPr>
          <p:cNvPr id="3" name="Content Placeholder 2"/>
          <p:cNvSpPr>
            <a:spLocks noGrp="1"/>
          </p:cNvSpPr>
          <p:nvPr>
            <p:ph idx="1"/>
          </p:nvPr>
        </p:nvSpPr>
        <p:spPr>
          <a:xfrm>
            <a:off x="618926" y="2524672"/>
            <a:ext cx="11079087" cy="2094625"/>
          </a:xfrm>
        </p:spPr>
        <p:txBody>
          <a:bodyPr>
            <a:normAutofit/>
          </a:bodyPr>
          <a:lstStyle/>
          <a:p>
            <a:r>
              <a:rPr lang="en-US" dirty="0"/>
              <a:t> </a:t>
            </a:r>
            <a:r>
              <a:rPr lang="tr-TR" dirty="0"/>
              <a:t>A</a:t>
            </a:r>
            <a:r>
              <a:rPr lang="en-US" dirty="0" err="1"/>
              <a:t>ddresses</a:t>
            </a:r>
            <a:r>
              <a:rPr lang="tr-TR" dirty="0"/>
              <a:t> </a:t>
            </a:r>
            <a:r>
              <a:rPr lang="tr-TR" dirty="0" err="1"/>
              <a:t>are</a:t>
            </a:r>
            <a:r>
              <a:rPr lang="tr-TR" dirty="0"/>
              <a:t> </a:t>
            </a:r>
            <a:r>
              <a:rPr lang="tr-TR" dirty="0" err="1"/>
              <a:t>converted</a:t>
            </a:r>
            <a:r>
              <a:rPr lang="en-US" dirty="0"/>
              <a:t> into their equivalent latitude and longitude values. </a:t>
            </a:r>
            <a:endParaRPr lang="tr-TR" dirty="0"/>
          </a:p>
          <a:p>
            <a:r>
              <a:rPr lang="en-US" dirty="0"/>
              <a:t>Foursquare API </a:t>
            </a:r>
            <a:r>
              <a:rPr lang="tr-TR" dirty="0"/>
              <a:t>is </a:t>
            </a:r>
            <a:r>
              <a:rPr lang="tr-TR" dirty="0" err="1"/>
              <a:t>used</a:t>
            </a:r>
            <a:r>
              <a:rPr lang="tr-TR" dirty="0"/>
              <a:t> </a:t>
            </a:r>
            <a:r>
              <a:rPr lang="en-US" dirty="0"/>
              <a:t>to explore neighborhoods in Manhattan, New York. </a:t>
            </a:r>
            <a:endParaRPr lang="tr-TR" dirty="0"/>
          </a:p>
          <a:p>
            <a:r>
              <a:rPr lang="en-US" dirty="0"/>
              <a:t>After that, explore function to get sushi restaurant categories in each neighborhood.</a:t>
            </a:r>
            <a:endParaRPr lang="tr-TR" dirty="0"/>
          </a:p>
          <a:p>
            <a:endParaRPr lang="tr-TR" dirty="0"/>
          </a:p>
        </p:txBody>
      </p:sp>
    </p:spTree>
    <p:extLst>
      <p:ext uri="{BB962C8B-B14F-4D97-AF65-F5344CB8AC3E}">
        <p14:creationId xmlns:p14="http://schemas.microsoft.com/office/powerpoint/2010/main" val="27937469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p>
        </p:txBody>
      </p:sp>
      <p:sp>
        <p:nvSpPr>
          <p:cNvPr id="3" name="Content Placeholder 2"/>
          <p:cNvSpPr>
            <a:spLocks noGrp="1"/>
          </p:cNvSpPr>
          <p:nvPr>
            <p:ph idx="1"/>
          </p:nvPr>
        </p:nvSpPr>
        <p:spPr>
          <a:xfrm>
            <a:off x="618926" y="2524672"/>
            <a:ext cx="11079087" cy="2094625"/>
          </a:xfrm>
        </p:spPr>
        <p:txBody>
          <a:bodyPr>
            <a:normAutofit/>
          </a:bodyPr>
          <a:lstStyle/>
          <a:p>
            <a:pPr algn="just"/>
            <a:r>
              <a:rPr lang="en-US" dirty="0"/>
              <a:t> </a:t>
            </a:r>
          </a:p>
        </p:txBody>
      </p:sp>
      <p:pic>
        <p:nvPicPr>
          <p:cNvPr id="4" name="Picture 3"/>
          <p:cNvPicPr/>
          <p:nvPr/>
        </p:nvPicPr>
        <p:blipFill>
          <a:blip r:embed="rId3"/>
          <a:stretch>
            <a:fillRect/>
          </a:stretch>
        </p:blipFill>
        <p:spPr>
          <a:xfrm>
            <a:off x="1266092" y="2719070"/>
            <a:ext cx="9228406" cy="2584450"/>
          </a:xfrm>
          <a:prstGeom prst="rect">
            <a:avLst/>
          </a:prstGeom>
        </p:spPr>
      </p:pic>
    </p:spTree>
    <p:extLst>
      <p:ext uri="{BB962C8B-B14F-4D97-AF65-F5344CB8AC3E}">
        <p14:creationId xmlns:p14="http://schemas.microsoft.com/office/powerpoint/2010/main" val="6205330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br>
              <a:rPr lang="tr-TR" dirty="0"/>
            </a:br>
            <a:endParaRPr lang="tr-TR" dirty="0"/>
          </a:p>
        </p:txBody>
      </p:sp>
      <p:pic>
        <p:nvPicPr>
          <p:cNvPr id="4" name="Picture 3"/>
          <p:cNvPicPr/>
          <p:nvPr/>
        </p:nvPicPr>
        <p:blipFill>
          <a:blip r:embed="rId2"/>
          <a:stretch>
            <a:fillRect/>
          </a:stretch>
        </p:blipFill>
        <p:spPr>
          <a:xfrm>
            <a:off x="900331" y="2397375"/>
            <a:ext cx="8004518" cy="4130034"/>
          </a:xfrm>
          <a:prstGeom prst="rect">
            <a:avLst/>
          </a:prstGeom>
        </p:spPr>
      </p:pic>
      <p:sp>
        <p:nvSpPr>
          <p:cNvPr id="6" name="Rectangle 5"/>
          <p:cNvSpPr/>
          <p:nvPr/>
        </p:nvSpPr>
        <p:spPr>
          <a:xfrm>
            <a:off x="8904848" y="2841674"/>
            <a:ext cx="3080825" cy="369332"/>
          </a:xfrm>
          <a:prstGeom prst="rect">
            <a:avLst/>
          </a:prstGeom>
        </p:spPr>
        <p:txBody>
          <a:bodyPr wrap="square">
            <a:spAutoFit/>
          </a:bodyPr>
          <a:lstStyle/>
          <a:p>
            <a:r>
              <a:rPr lang="tr-TR" dirty="0" err="1"/>
              <a:t>Sushi</a:t>
            </a:r>
            <a:r>
              <a:rPr lang="tr-TR" dirty="0"/>
              <a:t> </a:t>
            </a:r>
            <a:r>
              <a:rPr lang="tr-TR" dirty="0" err="1"/>
              <a:t>bars</a:t>
            </a:r>
            <a:r>
              <a:rPr lang="tr-TR" dirty="0"/>
              <a:t> in Manhattan</a:t>
            </a:r>
          </a:p>
        </p:txBody>
      </p:sp>
    </p:spTree>
    <p:extLst>
      <p:ext uri="{BB962C8B-B14F-4D97-AF65-F5344CB8AC3E}">
        <p14:creationId xmlns:p14="http://schemas.microsoft.com/office/powerpoint/2010/main" val="5674805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p>
        </p:txBody>
      </p:sp>
      <p:sp>
        <p:nvSpPr>
          <p:cNvPr id="3" name="Content Placeholder 2"/>
          <p:cNvSpPr>
            <a:spLocks noGrp="1"/>
          </p:cNvSpPr>
          <p:nvPr>
            <p:ph idx="1"/>
          </p:nvPr>
        </p:nvSpPr>
        <p:spPr>
          <a:xfrm>
            <a:off x="618926" y="2524672"/>
            <a:ext cx="11079087" cy="2094625"/>
          </a:xfrm>
        </p:spPr>
        <p:txBody>
          <a:bodyPr>
            <a:normAutofit/>
          </a:bodyPr>
          <a:lstStyle/>
          <a:p>
            <a:pPr algn="just"/>
            <a:r>
              <a:rPr lang="en-US" dirty="0"/>
              <a:t> Then us</a:t>
            </a:r>
            <a:r>
              <a:rPr lang="tr-TR" dirty="0" err="1"/>
              <a:t>ing</a:t>
            </a:r>
            <a:r>
              <a:rPr lang="en-US" dirty="0"/>
              <a:t> this feature to group the neighborhoods into clusters K-means clustering algorithm will be use to complete this task. And also, the Folium library to visualize the neighborhoods in Manhattan and its emerging clusters.</a:t>
            </a:r>
            <a:endParaRPr lang="tr-TR" dirty="0"/>
          </a:p>
          <a:p>
            <a:pPr algn="just"/>
            <a:endParaRPr lang="en-US" dirty="0"/>
          </a:p>
        </p:txBody>
      </p:sp>
      <p:pic>
        <p:nvPicPr>
          <p:cNvPr id="4" name="Picture 3"/>
          <p:cNvPicPr/>
          <p:nvPr/>
        </p:nvPicPr>
        <p:blipFill>
          <a:blip r:embed="rId3"/>
          <a:stretch>
            <a:fillRect/>
          </a:stretch>
        </p:blipFill>
        <p:spPr>
          <a:xfrm>
            <a:off x="773671" y="3571984"/>
            <a:ext cx="10480483" cy="2954216"/>
          </a:xfrm>
          <a:prstGeom prst="rect">
            <a:avLst/>
          </a:prstGeom>
        </p:spPr>
      </p:pic>
    </p:spTree>
    <p:extLst>
      <p:ext uri="{BB962C8B-B14F-4D97-AF65-F5344CB8AC3E}">
        <p14:creationId xmlns:p14="http://schemas.microsoft.com/office/powerpoint/2010/main" val="401891390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624</Words>
  <Application>Microsoft Office PowerPoint</Application>
  <PresentationFormat>Widescreen</PresentationFormat>
  <Paragraphs>54</Paragraphs>
  <Slides>18</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Times New Roman</vt:lpstr>
      <vt:lpstr>Trebuchet MS</vt:lpstr>
      <vt:lpstr>Wingdings 3</vt:lpstr>
      <vt:lpstr>Facet</vt:lpstr>
      <vt:lpstr>Capstone Project - The Battle of Neighborhoods</vt:lpstr>
      <vt:lpstr>Introduction/Business Problem</vt:lpstr>
      <vt:lpstr>Business Problem</vt:lpstr>
      <vt:lpstr>Data Selection</vt:lpstr>
      <vt:lpstr>Data Selection</vt:lpstr>
      <vt:lpstr>Methodology</vt:lpstr>
      <vt:lpstr>Methodology</vt:lpstr>
      <vt:lpstr>Methodology </vt:lpstr>
      <vt:lpstr>Methodology</vt:lpstr>
      <vt:lpstr>Results</vt:lpstr>
      <vt:lpstr>Result</vt:lpstr>
      <vt:lpstr>Result</vt:lpstr>
      <vt:lpstr>Result</vt:lpstr>
      <vt:lpstr>Result</vt:lpstr>
      <vt:lpstr>Result</vt:lpstr>
      <vt:lpstr>Result</vt:lpstr>
      <vt:lpstr>Discussion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The Battle of Neighborhoods</dc:title>
  <dc:creator>Ritesh Vivek Sawant</dc:creator>
  <cp:lastModifiedBy>Ritesh Vivek Sawant</cp:lastModifiedBy>
  <cp:revision>1</cp:revision>
  <dcterms:created xsi:type="dcterms:W3CDTF">2020-02-03T20:48:55Z</dcterms:created>
  <dcterms:modified xsi:type="dcterms:W3CDTF">2020-02-03T20:49:22Z</dcterms:modified>
</cp:coreProperties>
</file>